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9" r:id="rId16"/>
    <p:sldId id="272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693B8-75E6-4B00-9185-BD81CEE4FDBF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55B65-91ED-4EAA-8B2D-4BC52CCB8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4320480"/>
          </a:xfrm>
        </p:spPr>
        <p:txBody>
          <a:bodyPr>
            <a:normAutofit/>
          </a:bodyPr>
          <a:lstStyle/>
          <a:p>
            <a:r>
              <a:rPr lang="cs-CZ" b="1" dirty="0" smtClean="0"/>
              <a:t>Název školy: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7924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195736" y="2492896"/>
          <a:ext cx="5025958" cy="4079996"/>
        </p:xfrm>
        <a:graphic>
          <a:graphicData uri="http://schemas.openxmlformats.org/drawingml/2006/table">
            <a:tbl>
              <a:tblPr/>
              <a:tblGrid>
                <a:gridCol w="2224752"/>
                <a:gridCol w="2801206"/>
              </a:tblGrid>
              <a:tr h="662922">
                <a:tc>
                  <a:txBody>
                    <a:bodyPr/>
                    <a:lstStyle/>
                    <a:p>
                      <a:r>
                        <a:rPr lang="cs-CZ" sz="1900" b="1" dirty="0">
                          <a:latin typeface="Times New Roman"/>
                        </a:rPr>
                        <a:t>Název školy:</a:t>
                      </a:r>
                      <a:endParaRPr lang="cs-CZ" sz="1700" dirty="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Základní škola a Mateřská škola Sepekov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4695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Autor: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Mgr. Eva Kluiberová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62922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Název: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 dirty="0" smtClean="0">
                          <a:latin typeface="Times New Roman"/>
                        </a:rPr>
                        <a:t>VY_32_INOVACE_328_ </a:t>
                      </a:r>
                      <a:r>
                        <a:rPr lang="cs-CZ" sz="1900" b="1" dirty="0">
                          <a:latin typeface="Times New Roman"/>
                        </a:rPr>
                        <a:t>Život na Zemi</a:t>
                      </a:r>
                      <a:endParaRPr lang="cs-CZ" sz="1700" dirty="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4695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Vzdělávací oblast: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 dirty="0">
                          <a:latin typeface="Times New Roman"/>
                        </a:rPr>
                        <a:t>Člověk a jeho svět</a:t>
                      </a:r>
                      <a:endParaRPr lang="cs-CZ" sz="1700" dirty="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4695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Číslo projektu: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CZ.1.07/1.4.00/21.2046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951149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Číslo a název klíčové aktivity: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 dirty="0">
                          <a:latin typeface="Times New Roman"/>
                        </a:rPr>
                        <a:t>III/2 Inovace a zkvalitnění výuky prostřednictvím ICT</a:t>
                      </a:r>
                      <a:endParaRPr lang="cs-CZ" sz="1700" dirty="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62922">
                <a:tc>
                  <a:txBody>
                    <a:bodyPr/>
                    <a:lstStyle/>
                    <a:p>
                      <a:r>
                        <a:rPr lang="cs-CZ" sz="1900" b="1">
                          <a:latin typeface="Times New Roman"/>
                        </a:rPr>
                        <a:t>Období vytvoření DUM:</a:t>
                      </a:r>
                      <a:endParaRPr lang="cs-CZ" sz="170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 dirty="0">
                          <a:latin typeface="Times New Roman"/>
                        </a:rPr>
                        <a:t>Říjen </a:t>
                      </a:r>
                      <a:r>
                        <a:rPr lang="cs-CZ" sz="1900" b="1" dirty="0" smtClean="0">
                          <a:latin typeface="Times New Roman"/>
                        </a:rPr>
                        <a:t>2013</a:t>
                      </a:r>
                      <a:endParaRPr lang="cs-CZ" sz="1700" dirty="0"/>
                    </a:p>
                  </a:txBody>
                  <a:tcPr marL="86468" marR="86468" marT="43234" marB="432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924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123728" y="2996952"/>
          <a:ext cx="5334000" cy="3505200"/>
        </p:xfrm>
        <a:graphic>
          <a:graphicData uri="http://schemas.openxmlformats.org/drawingml/2006/table">
            <a:tbl>
              <a:tblPr/>
              <a:tblGrid>
                <a:gridCol w="2667000"/>
                <a:gridCol w="2667000"/>
              </a:tblGrid>
              <a:tr h="790575"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Times New Roman"/>
                        </a:rPr>
                        <a:t>Anotace: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Times New Roman"/>
                        </a:rPr>
                        <a:t>Prezentace je zaměřena na upevnění učiva o </a:t>
                      </a:r>
                      <a:r>
                        <a:rPr lang="cs-CZ" sz="2000" b="1" dirty="0" smtClean="0">
                          <a:latin typeface="Times New Roman"/>
                        </a:rPr>
                        <a:t>ročních</a:t>
                      </a:r>
                      <a:r>
                        <a:rPr lang="cs-CZ" sz="2000" b="1" baseline="0" dirty="0" smtClean="0">
                          <a:latin typeface="Times New Roman"/>
                        </a:rPr>
                        <a:t> obdobích.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cs-CZ" sz="2000" b="1">
                          <a:latin typeface="Times New Roman"/>
                        </a:rPr>
                        <a:t>Jazyk: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latin typeface="Times New Roman"/>
                        </a:rPr>
                        <a:t>Český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cs-CZ" sz="2000" b="1">
                          <a:latin typeface="Times New Roman"/>
                        </a:rPr>
                        <a:t>Očekávaný výstup: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Times New Roman"/>
                        </a:rPr>
                        <a:t>Upevnění znalostí dané </a:t>
                      </a:r>
                      <a:r>
                        <a:rPr lang="cs-CZ" sz="2000" b="1" dirty="0" smtClean="0">
                          <a:latin typeface="Times New Roman"/>
                        </a:rPr>
                        <a:t>tématiky.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cs-CZ" sz="2000" b="1">
                          <a:latin typeface="Times New Roman"/>
                        </a:rPr>
                        <a:t>Ročník: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latin typeface="Times New Roman"/>
                        </a:rPr>
                        <a:t>2.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Times New Roman"/>
                        </a:rPr>
                        <a:t>Druh učebního materiálu: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Times New Roman"/>
                        </a:rPr>
                        <a:t>Prezentace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cs-CZ" sz="8800" dirty="0" smtClean="0">
                <a:solidFill>
                  <a:schemeClr val="tx2"/>
                </a:solidFill>
              </a:rPr>
              <a:t>ROK</a:t>
            </a: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ROČNÍ OBDOBÍ</a:t>
            </a: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MĚSÍCE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Rok má čtyři roční období: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00B050"/>
                </a:solidFill>
              </a:rPr>
              <a:t>jaro                           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podzim</a:t>
            </a:r>
            <a:r>
              <a:rPr lang="cs-CZ" dirty="0" smtClean="0">
                <a:solidFill>
                  <a:srgbClr val="00B050"/>
                </a:solidFill>
              </a:rPr>
              <a:t>    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léto</a:t>
            </a:r>
            <a:r>
              <a:rPr lang="cs-CZ" dirty="0" smtClean="0">
                <a:solidFill>
                  <a:srgbClr val="FFC000"/>
                </a:solidFill>
              </a:rPr>
              <a:t>                            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zima</a:t>
            </a:r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900" dirty="0" smtClean="0"/>
              <a:t>                                       zdroj: http://www.</a:t>
            </a:r>
            <a:r>
              <a:rPr lang="cs-CZ" sz="900" dirty="0" err="1" smtClean="0"/>
              <a:t>pixmac.cz</a:t>
            </a:r>
            <a:r>
              <a:rPr lang="cs-CZ" sz="900" dirty="0" smtClean="0"/>
              <a:t>/fotka/</a:t>
            </a:r>
            <a:r>
              <a:rPr lang="cs-CZ" sz="900" dirty="0" err="1" smtClean="0"/>
              <a:t>appletree</a:t>
            </a:r>
            <a:r>
              <a:rPr lang="cs-CZ" sz="900" dirty="0" smtClean="0"/>
              <a:t>/000055519369                             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122" name="Picture 2" descr="C:\Users\Hary M\Pictures\jaro str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5792" y="889081"/>
            <a:ext cx="3044200" cy="2611927"/>
          </a:xfrm>
          <a:prstGeom prst="rect">
            <a:avLst/>
          </a:prstGeom>
          <a:noFill/>
        </p:spPr>
      </p:pic>
      <p:pic>
        <p:nvPicPr>
          <p:cNvPr id="5124" name="Picture 4" descr="C:\Users\Hary M\Pictures\podzim str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4747" y="908720"/>
            <a:ext cx="2941870" cy="2592288"/>
          </a:xfrm>
          <a:prstGeom prst="rect">
            <a:avLst/>
          </a:prstGeom>
          <a:noFill/>
        </p:spPr>
      </p:pic>
      <p:pic>
        <p:nvPicPr>
          <p:cNvPr id="5125" name="Picture 5" descr="C:\Users\Hary M\Pictures\zima str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780312"/>
            <a:ext cx="2959777" cy="2673024"/>
          </a:xfrm>
          <a:prstGeom prst="rect">
            <a:avLst/>
          </a:prstGeom>
          <a:noFill/>
        </p:spPr>
      </p:pic>
      <p:pic>
        <p:nvPicPr>
          <p:cNvPr id="1026" name="Picture 2" descr="C:\Users\Hary M\Pictures\appletree-jabka-blue-fruit-pixmac-fotka-555193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645024"/>
            <a:ext cx="3168352" cy="2717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00B050"/>
                </a:solidFill>
              </a:rPr>
              <a:t>Jaro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Hary M\Pictures\jaro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23528" y="1268761"/>
            <a:ext cx="4172272" cy="4694696"/>
          </a:xfrm>
          <a:prstGeom prst="rect">
            <a:avLst/>
          </a:prstGeom>
          <a:noFill/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433467"/>
          </a:xfrm>
        </p:spPr>
        <p:txBody>
          <a:bodyPr/>
          <a:lstStyle/>
          <a:p>
            <a:r>
              <a:rPr lang="cs-CZ" dirty="0" smtClean="0"/>
              <a:t>slunce mírně hřeje</a:t>
            </a:r>
          </a:p>
          <a:p>
            <a:r>
              <a:rPr lang="cs-CZ" dirty="0" smtClean="0"/>
              <a:t>stromy a květiny rozkvétají</a:t>
            </a:r>
          </a:p>
          <a:p>
            <a:r>
              <a:rPr lang="cs-CZ" dirty="0" smtClean="0"/>
              <a:t>zvířata mají mláďata</a:t>
            </a:r>
          </a:p>
          <a:p>
            <a:r>
              <a:rPr lang="cs-CZ" dirty="0" smtClean="0"/>
              <a:t>ptáci se vracejí z teplých krajin</a:t>
            </a:r>
          </a:p>
          <a:p>
            <a:r>
              <a:rPr lang="cs-CZ" dirty="0" smtClean="0"/>
              <a:t>slavíme Velikonoce</a:t>
            </a:r>
          </a:p>
          <a:p>
            <a:r>
              <a:rPr lang="cs-CZ" dirty="0" smtClean="0"/>
              <a:t>21. březen – jarní rovnodennost (den trvá stejně dlouho jako noc)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Léto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361459"/>
          </a:xfrm>
        </p:spPr>
        <p:txBody>
          <a:bodyPr/>
          <a:lstStyle/>
          <a:p>
            <a:r>
              <a:rPr lang="cs-CZ" dirty="0" smtClean="0"/>
              <a:t>je velmi teplo</a:t>
            </a:r>
          </a:p>
          <a:p>
            <a:r>
              <a:rPr lang="cs-CZ" dirty="0" smtClean="0"/>
              <a:t>občas bývá bouřka</a:t>
            </a:r>
          </a:p>
          <a:p>
            <a:r>
              <a:rPr lang="cs-CZ" dirty="0" smtClean="0"/>
              <a:t>příroda se zelená</a:t>
            </a:r>
          </a:p>
          <a:p>
            <a:r>
              <a:rPr lang="cs-CZ" dirty="0" smtClean="0"/>
              <a:t>dozrává ovoce a zelenina</a:t>
            </a:r>
          </a:p>
          <a:p>
            <a:r>
              <a:rPr lang="cs-CZ" dirty="0" smtClean="0"/>
              <a:t>máme letní prázdniny</a:t>
            </a:r>
          </a:p>
          <a:p>
            <a:r>
              <a:rPr lang="cs-CZ" dirty="0" smtClean="0"/>
              <a:t>koupeme se v rybníce</a:t>
            </a:r>
          </a:p>
          <a:p>
            <a:r>
              <a:rPr lang="cs-CZ" dirty="0" smtClean="0"/>
              <a:t>21. červen – letní slunovrat (den je dlouhý, noc krátká)</a:t>
            </a:r>
            <a:endParaRPr lang="cs-CZ" dirty="0"/>
          </a:p>
        </p:txBody>
      </p:sp>
      <p:pic>
        <p:nvPicPr>
          <p:cNvPr id="1026" name="Picture 2" descr="C:\Users\Hary M\Pictures\uvod 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3816424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Podzim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505475"/>
          </a:xfrm>
        </p:spPr>
        <p:txBody>
          <a:bodyPr/>
          <a:lstStyle/>
          <a:p>
            <a:r>
              <a:rPr lang="cs-CZ" dirty="0" smtClean="0"/>
              <a:t>slunce svítí méně</a:t>
            </a:r>
          </a:p>
          <a:p>
            <a:r>
              <a:rPr lang="cs-CZ" dirty="0" smtClean="0"/>
              <a:t>bývá chladno, mlha, prší, fouká vítr</a:t>
            </a:r>
          </a:p>
          <a:p>
            <a:r>
              <a:rPr lang="cs-CZ" dirty="0" smtClean="0"/>
              <a:t>pouštíme draka</a:t>
            </a:r>
          </a:p>
          <a:p>
            <a:r>
              <a:rPr lang="cs-CZ" dirty="0" smtClean="0"/>
              <a:t>listí žloutne a opadává</a:t>
            </a:r>
          </a:p>
          <a:p>
            <a:r>
              <a:rPr lang="cs-CZ" dirty="0" smtClean="0"/>
              <a:t>stěhovaví ptáci odlétají do teplých krajin</a:t>
            </a:r>
          </a:p>
          <a:p>
            <a:r>
              <a:rPr lang="cs-CZ" dirty="0" smtClean="0"/>
              <a:t>23. září – podzimní  rovnodennost ( den trvá stejně dlouho jako noc)</a:t>
            </a:r>
          </a:p>
          <a:p>
            <a:endParaRPr lang="cs-CZ" dirty="0"/>
          </a:p>
        </p:txBody>
      </p:sp>
      <p:pic>
        <p:nvPicPr>
          <p:cNvPr id="3074" name="Picture 2" descr="C:\Users\Hary M\Pictures\podzi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4172272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Zima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400600"/>
          </a:xfrm>
        </p:spPr>
        <p:txBody>
          <a:bodyPr/>
          <a:lstStyle/>
          <a:p>
            <a:r>
              <a:rPr lang="cs-CZ" dirty="0" smtClean="0"/>
              <a:t>mrzne</a:t>
            </a:r>
          </a:p>
          <a:p>
            <a:r>
              <a:rPr lang="cs-CZ" dirty="0" smtClean="0"/>
              <a:t>sněží</a:t>
            </a:r>
          </a:p>
          <a:p>
            <a:r>
              <a:rPr lang="cs-CZ" dirty="0" smtClean="0"/>
              <a:t>listnaté stromy jsou holé</a:t>
            </a:r>
          </a:p>
          <a:p>
            <a:r>
              <a:rPr lang="cs-CZ" dirty="0" smtClean="0"/>
              <a:t>krmíme ptáčky a lesní zvěř</a:t>
            </a:r>
          </a:p>
          <a:p>
            <a:r>
              <a:rPr lang="cs-CZ" dirty="0" smtClean="0"/>
              <a:t>chodí Mikuláš a jsou Vánoce</a:t>
            </a:r>
          </a:p>
          <a:p>
            <a:r>
              <a:rPr lang="cs-CZ" dirty="0" smtClean="0"/>
              <a:t>21. prosinec – zimní slunovrat (je nejdelší noc a nejkratší den)</a:t>
            </a:r>
          </a:p>
          <a:p>
            <a:endParaRPr lang="cs-CZ" dirty="0"/>
          </a:p>
        </p:txBody>
      </p:sp>
      <p:pic>
        <p:nvPicPr>
          <p:cNvPr id="4098" name="Picture 2" descr="C:\Users\Hary M\Pictures\zim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4104456" cy="40324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720080"/>
          </a:xfrm>
        </p:spPr>
        <p:txBody>
          <a:bodyPr>
            <a:noAutofit/>
          </a:bodyPr>
          <a:lstStyle/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 smtClean="0"/>
              <a:t>Rok má 12 měsíců: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70C0"/>
                </a:solidFill>
              </a:rPr>
              <a:t>1. leden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70C0"/>
                </a:solidFill>
              </a:rPr>
              <a:t>2. únor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B050"/>
                </a:solidFill>
              </a:rPr>
              <a:t>3. březen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B050"/>
                </a:solidFill>
              </a:rPr>
              <a:t>4. duben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B050"/>
                </a:solidFill>
              </a:rPr>
              <a:t>5. květen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FF0000"/>
                </a:solidFill>
              </a:rPr>
              <a:t>6. červen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FF0000"/>
                </a:solidFill>
              </a:rPr>
              <a:t>7.červenec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FF0000"/>
                </a:solidFill>
              </a:rPr>
              <a:t>8. srpen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9. září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10. říjen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11. listopad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70C0"/>
                </a:solidFill>
              </a:rPr>
              <a:t>12. prosinec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JARO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březen, duben, květen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6147" name="Picture 3" descr="C:\Users\Hary M\Pictures\velikono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84784"/>
            <a:ext cx="3744416" cy="2448272"/>
          </a:xfrm>
          <a:prstGeom prst="rect">
            <a:avLst/>
          </a:prstGeom>
          <a:noFill/>
        </p:spPr>
      </p:pic>
      <p:pic>
        <p:nvPicPr>
          <p:cNvPr id="6148" name="Picture 4" descr="C:\Users\Hary M\Pictures\velik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81388"/>
            <a:ext cx="3744416" cy="2443956"/>
          </a:xfrm>
          <a:prstGeom prst="rect">
            <a:avLst/>
          </a:prstGeom>
          <a:noFill/>
        </p:spPr>
      </p:pic>
      <p:pic>
        <p:nvPicPr>
          <p:cNvPr id="6149" name="Picture 5" descr="C:\Users\Hary M\Pictures\jar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77072"/>
            <a:ext cx="3744416" cy="2448272"/>
          </a:xfrm>
          <a:prstGeom prst="rect">
            <a:avLst/>
          </a:prstGeom>
          <a:noFill/>
        </p:spPr>
      </p:pic>
      <p:pic>
        <p:nvPicPr>
          <p:cNvPr id="6150" name="Picture 6" descr="C:\Users\Hary M\Pictures\jaro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484784"/>
            <a:ext cx="374441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LÉTO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červen, červenec, srpen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Hary M\Pictures\leto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744416" cy="2520280"/>
          </a:xfrm>
          <a:prstGeom prst="rect">
            <a:avLst/>
          </a:prstGeom>
          <a:noFill/>
        </p:spPr>
      </p:pic>
      <p:pic>
        <p:nvPicPr>
          <p:cNvPr id="3075" name="Picture 3" descr="C:\Users\Hary M\Pictures\leto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00808"/>
            <a:ext cx="3639840" cy="2448272"/>
          </a:xfrm>
          <a:prstGeom prst="rect">
            <a:avLst/>
          </a:prstGeom>
          <a:noFill/>
        </p:spPr>
      </p:pic>
      <p:pic>
        <p:nvPicPr>
          <p:cNvPr id="3076" name="Picture 4" descr="C:\Users\Hary M\Pictures\let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93096"/>
            <a:ext cx="3744416" cy="2344316"/>
          </a:xfrm>
          <a:prstGeom prst="rect">
            <a:avLst/>
          </a:prstGeom>
          <a:noFill/>
        </p:spPr>
      </p:pic>
      <p:pic>
        <p:nvPicPr>
          <p:cNvPr id="3077" name="Picture 5" descr="C:\Users\Hary M\Pictures\leto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93096"/>
            <a:ext cx="3528392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PODZIM</a:t>
            </a:r>
            <a:b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září, říjen, listopad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Hary M\Pictures\podzim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149080"/>
            <a:ext cx="3744416" cy="2708920"/>
          </a:xfrm>
          <a:prstGeom prst="rect">
            <a:avLst/>
          </a:prstGeom>
          <a:noFill/>
        </p:spPr>
      </p:pic>
      <p:pic>
        <p:nvPicPr>
          <p:cNvPr id="4099" name="Picture 3" descr="C:\Users\Hary M\Pictures\podzi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49081"/>
            <a:ext cx="3593976" cy="2708920"/>
          </a:xfrm>
          <a:prstGeom prst="rect">
            <a:avLst/>
          </a:prstGeom>
          <a:noFill/>
        </p:spPr>
      </p:pic>
      <p:pic>
        <p:nvPicPr>
          <p:cNvPr id="4100" name="Picture 4" descr="C:\Users\Hary M\Pictures\výl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484784"/>
            <a:ext cx="3698570" cy="2607492"/>
          </a:xfrm>
          <a:prstGeom prst="rect">
            <a:avLst/>
          </a:prstGeom>
          <a:noFill/>
        </p:spPr>
      </p:pic>
      <p:pic>
        <p:nvPicPr>
          <p:cNvPr id="4102" name="Picture 6" descr="C:\Users\Hary M\Pictures\podzim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84784"/>
            <a:ext cx="3744416" cy="26642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ZIMA</a:t>
            </a:r>
            <a:br>
              <a:rPr lang="cs-CZ" dirty="0" smtClean="0">
                <a:solidFill>
                  <a:srgbClr val="0070C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prosinec, leden, únor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5122" name="Picture 2" descr="C:\Users\Hary M\Pictures\zima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365104"/>
            <a:ext cx="3240360" cy="2276353"/>
          </a:xfrm>
          <a:prstGeom prst="rect">
            <a:avLst/>
          </a:prstGeom>
          <a:noFill/>
        </p:spPr>
      </p:pic>
      <p:pic>
        <p:nvPicPr>
          <p:cNvPr id="5123" name="Picture 3" descr="C:\Users\Hary M\Pictures\zim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12776"/>
            <a:ext cx="2088232" cy="2880320"/>
          </a:xfrm>
          <a:prstGeom prst="rect">
            <a:avLst/>
          </a:prstGeom>
          <a:noFill/>
        </p:spPr>
      </p:pic>
      <p:pic>
        <p:nvPicPr>
          <p:cNvPr id="5124" name="Picture 4" descr="C:\Users\Hary M\Pictures\zima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365104"/>
            <a:ext cx="3096344" cy="2283730"/>
          </a:xfrm>
          <a:prstGeom prst="rect">
            <a:avLst/>
          </a:prstGeom>
          <a:noFill/>
        </p:spPr>
      </p:pic>
      <p:pic>
        <p:nvPicPr>
          <p:cNvPr id="5125" name="Picture 5" descr="C:\Users\Hary M\Pictures\zima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412776"/>
            <a:ext cx="2088232" cy="2920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Školní rok má 10 měsíců,</a:t>
            </a:r>
            <a:br>
              <a:rPr lang="cs-CZ" dirty="0" smtClean="0"/>
            </a:br>
            <a:r>
              <a:rPr lang="cs-CZ" dirty="0" smtClean="0"/>
              <a:t>začíná v září, končí v červnu.</a:t>
            </a:r>
            <a:endParaRPr lang="cs-CZ" dirty="0"/>
          </a:p>
        </p:txBody>
      </p:sp>
      <p:pic>
        <p:nvPicPr>
          <p:cNvPr id="5" name="Picture 2" descr="C:\Users\Hary M\Pictures\kone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73947"/>
            <a:ext cx="4038600" cy="2978468"/>
          </a:xfrm>
          <a:prstGeom prst="rect">
            <a:avLst/>
          </a:prstGeom>
          <a:noFill/>
        </p:spPr>
      </p:pic>
      <p:pic>
        <p:nvPicPr>
          <p:cNvPr id="7170" name="Picture 2" descr="C:\Users\Hary M\Pictures\konec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1962" y="2420889"/>
            <a:ext cx="4124838" cy="28255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Letní prázdniny trvají dva měsíce, červenec a srpen.</a:t>
            </a:r>
            <a:endParaRPr lang="cs-CZ" dirty="0"/>
          </a:p>
        </p:txBody>
      </p:sp>
      <p:pic>
        <p:nvPicPr>
          <p:cNvPr id="8194" name="Picture 2" descr="C:\Users\Hary M\Pictures\konec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00808"/>
            <a:ext cx="3271780" cy="4525963"/>
          </a:xfrm>
          <a:prstGeom prst="rect">
            <a:avLst/>
          </a:prstGeom>
          <a:noFill/>
        </p:spPr>
      </p:pic>
      <p:pic>
        <p:nvPicPr>
          <p:cNvPr id="8199" name="Picture 7" descr="C:\Users\Hary M\Pictures\lét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132856"/>
            <a:ext cx="4038600" cy="28371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Dokážeš odpovědět?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Ve kterém měsíci máš narozeniny?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Do jakého ročního období tento měsíc patří?</a:t>
            </a:r>
            <a:endParaRPr lang="cs-CZ" dirty="0"/>
          </a:p>
        </p:txBody>
      </p:sp>
      <p:pic>
        <p:nvPicPr>
          <p:cNvPr id="3074" name="Picture 2" descr="C:\Users\Hary M\Pictures\babovky-9-bake-birthday-celebration-pixmac-obrazek-552102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140967"/>
            <a:ext cx="3302064" cy="2600375"/>
          </a:xfrm>
          <a:prstGeom prst="rect">
            <a:avLst/>
          </a:prstGeom>
          <a:noFill/>
        </p:spPr>
      </p:pic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2334245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00B050"/>
                </a:solidFill>
              </a:rPr>
              <a:t>Jaro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Léto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Podzim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Zima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106613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1560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www.</a:t>
            </a:r>
            <a:r>
              <a:rPr lang="cs-CZ" dirty="0" err="1" smtClean="0"/>
              <a:t>Pixmac.cz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685</TotalTime>
  <Words>264</Words>
  <Application>Microsoft Office PowerPoint</Application>
  <PresentationFormat>Předvádění na obrazovce (4:3)</PresentationFormat>
  <Paragraphs>74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ROK  ROČNÍ OBDOBÍ  MĚSÍCE</vt:lpstr>
      <vt:lpstr>  Rok má čtyři roční období:   jaro                            podzim         léto                             zima                                         zdroj: http://www.pixmac.cz/fotka/appletree/000055519369                                 </vt:lpstr>
      <vt:lpstr>Jaro</vt:lpstr>
      <vt:lpstr>Léto</vt:lpstr>
      <vt:lpstr>Podzim</vt:lpstr>
      <vt:lpstr>Zima</vt:lpstr>
      <vt:lpstr>             Rok má 12 měsíců:  1. leden 2. únor 3. březen 4. duben 5. květen 6. červen 7.červenec 8. srpen 9. září 10. říjen 11. listopad 12. prosinec</vt:lpstr>
      <vt:lpstr>JARO březen, duben, květen</vt:lpstr>
      <vt:lpstr>LÉTO červen, červenec, srpen</vt:lpstr>
      <vt:lpstr>PODZIM září, říjen, listopad</vt:lpstr>
      <vt:lpstr>ZIMA prosinec, leden, únor</vt:lpstr>
      <vt:lpstr> Školní rok má 10 měsíců, začíná v září, končí v červnu.</vt:lpstr>
      <vt:lpstr>Letní prázdniny trvají dva měsíce, červenec a srpen.</vt:lpstr>
      <vt:lpstr>Dokážeš odpovědět?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MiKl</dc:creator>
  <cp:lastModifiedBy>MiKl</cp:lastModifiedBy>
  <cp:revision>72</cp:revision>
  <dcterms:created xsi:type="dcterms:W3CDTF">2012-08-30T13:14:24Z</dcterms:created>
  <dcterms:modified xsi:type="dcterms:W3CDTF">2013-11-09T13:06:47Z</dcterms:modified>
</cp:coreProperties>
</file>