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73" r:id="rId4"/>
    <p:sldId id="283" r:id="rId5"/>
    <p:sldId id="275" r:id="rId6"/>
    <p:sldId id="276" r:id="rId7"/>
    <p:sldId id="277" r:id="rId8"/>
    <p:sldId id="278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FFB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>
        <p:scale>
          <a:sx n="60" d="100"/>
          <a:sy n="60" d="100"/>
        </p:scale>
        <p:origin x="1182" y="390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15. 4. 2015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15. 4. 2015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Otočíme obrázky – co dostaneme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Poznávací  schopnosti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 PREZENTACE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-1134945" y="-125827"/>
            <a:ext cx="14035395" cy="739598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Notebook\AppData\Local\Microsoft\Windows\INetCache\IE\PE9WSXUD\hadanka-auto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0586" y="1022197"/>
            <a:ext cx="2200152" cy="2200152"/>
          </a:xfrm>
          <a:prstGeom prst="rect">
            <a:avLst/>
          </a:prstGeom>
          <a:solidFill>
            <a:srgbClr val="FF0000"/>
          </a:solidFill>
        </p:spPr>
      </p:pic>
      <p:pic>
        <p:nvPicPr>
          <p:cNvPr id="1027" name="Picture 3" descr="C:\Users\Notebook\AppData\Local\Microsoft\Windows\INetCache\IE\PE9WSXUD\hadanka-auto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5498274" y="1196490"/>
            <a:ext cx="2200152" cy="2200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otebook\AppData\Local\Microsoft\Windows\INetCache\IE\PE9WSXUD\hadanka-auto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781299" y="3729771"/>
            <a:ext cx="2200152" cy="2200152"/>
          </a:xfrm>
          <a:prstGeom prst="rect">
            <a:avLst/>
          </a:prstGeom>
          <a:solidFill>
            <a:schemeClr val="accent1"/>
          </a:solidFill>
        </p:spPr>
      </p:pic>
      <p:pic>
        <p:nvPicPr>
          <p:cNvPr id="1029" name="Picture 5" descr="C:\Users\Notebook\AppData\Local\Microsoft\Windows\INetCache\IE\PE9WSXUD\hadanka-auto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28904" y="3879697"/>
            <a:ext cx="2200152" cy="2200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Notebook\AppData\Local\Microsoft\Windows\INetCache\IE\PE9WSXUD\hadanka-auto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7687" y="425531"/>
            <a:ext cx="774369" cy="774369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</p:pic>
      <p:pic>
        <p:nvPicPr>
          <p:cNvPr id="15" name="Picture 3" descr="C:\Users\Notebook\AppData\Local\Microsoft\Windows\INetCache\IE\PE9WSXUD\hadanka-auto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9462110" y="2132622"/>
            <a:ext cx="774369" cy="77436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Notebook\AppData\Local\Microsoft\Windows\INetCache\IE\PE9WSXUD\hadanka-auto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9454871" y="5918209"/>
            <a:ext cx="774369" cy="774369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</p:pic>
      <p:grpSp>
        <p:nvGrpSpPr>
          <p:cNvPr id="23" name="Skupina 22"/>
          <p:cNvGrpSpPr/>
          <p:nvPr/>
        </p:nvGrpSpPr>
        <p:grpSpPr>
          <a:xfrm>
            <a:off x="4352306" y="1734485"/>
            <a:ext cx="647206" cy="688769"/>
            <a:chOff x="3473532" y="1211283"/>
            <a:chExt cx="647206" cy="688769"/>
          </a:xfrm>
        </p:grpSpPr>
        <p:cxnSp>
          <p:nvCxnSpPr>
            <p:cNvPr id="24" name="Přímá spojnice 23"/>
            <p:cNvCxnSpPr/>
            <p:nvPr/>
          </p:nvCxnSpPr>
          <p:spPr>
            <a:xfrm>
              <a:off x="3797135" y="1211283"/>
              <a:ext cx="0" cy="68876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>
              <a:off x="3473532" y="1573511"/>
              <a:ext cx="64720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Skupina 25"/>
          <p:cNvGrpSpPr/>
          <p:nvPr/>
        </p:nvGrpSpPr>
        <p:grpSpPr>
          <a:xfrm>
            <a:off x="4191617" y="4267253"/>
            <a:ext cx="647206" cy="688769"/>
            <a:chOff x="3473532" y="1211283"/>
            <a:chExt cx="647206" cy="688769"/>
          </a:xfrm>
        </p:grpSpPr>
        <p:cxnSp>
          <p:nvCxnSpPr>
            <p:cNvPr id="27" name="Přímá spojnice 26"/>
            <p:cNvCxnSpPr/>
            <p:nvPr/>
          </p:nvCxnSpPr>
          <p:spPr>
            <a:xfrm>
              <a:off x="3797135" y="1211283"/>
              <a:ext cx="0" cy="68876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3473532" y="1573511"/>
              <a:ext cx="64720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" name="Skupina 28"/>
          <p:cNvGrpSpPr/>
          <p:nvPr/>
        </p:nvGrpSpPr>
        <p:grpSpPr>
          <a:xfrm>
            <a:off x="7885464" y="1688275"/>
            <a:ext cx="647206" cy="688769"/>
            <a:chOff x="3473532" y="1211283"/>
            <a:chExt cx="647206" cy="688769"/>
          </a:xfrm>
        </p:grpSpPr>
        <p:cxnSp>
          <p:nvCxnSpPr>
            <p:cNvPr id="30" name="Přímá spojnice 29"/>
            <p:cNvCxnSpPr/>
            <p:nvPr/>
          </p:nvCxnSpPr>
          <p:spPr>
            <a:xfrm>
              <a:off x="3797135" y="1211283"/>
              <a:ext cx="0" cy="68876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3473532" y="1573511"/>
              <a:ext cx="64720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2" name="Skupina 31"/>
          <p:cNvGrpSpPr/>
          <p:nvPr/>
        </p:nvGrpSpPr>
        <p:grpSpPr>
          <a:xfrm>
            <a:off x="8009906" y="4635388"/>
            <a:ext cx="647206" cy="688769"/>
            <a:chOff x="3473532" y="1211283"/>
            <a:chExt cx="647206" cy="688769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3797135" y="1211283"/>
              <a:ext cx="0" cy="68876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>
              <a:off x="3473532" y="1573511"/>
              <a:ext cx="64720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Oblouk 11"/>
          <p:cNvSpPr/>
          <p:nvPr/>
        </p:nvSpPr>
        <p:spPr>
          <a:xfrm>
            <a:off x="4374571" y="1832505"/>
            <a:ext cx="602674" cy="521596"/>
          </a:xfrm>
          <a:prstGeom prst="arc">
            <a:avLst>
              <a:gd name="adj1" fmla="val 516225"/>
              <a:gd name="adj2" fmla="val 5301684"/>
            </a:avLst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5" name="Skupina 54"/>
          <p:cNvGrpSpPr/>
          <p:nvPr/>
        </p:nvGrpSpPr>
        <p:grpSpPr>
          <a:xfrm flipH="1">
            <a:off x="4905992" y="2078869"/>
            <a:ext cx="115450" cy="221106"/>
            <a:chOff x="5126430" y="740600"/>
            <a:chExt cx="64571" cy="174046"/>
          </a:xfrm>
        </p:grpSpPr>
        <p:cxnSp>
          <p:nvCxnSpPr>
            <p:cNvPr id="35" name="Přímá spojnice 34"/>
            <p:cNvCxnSpPr/>
            <p:nvPr/>
          </p:nvCxnSpPr>
          <p:spPr>
            <a:xfrm>
              <a:off x="5126430" y="740600"/>
              <a:ext cx="64571" cy="7211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5126430" y="751114"/>
              <a:ext cx="0" cy="16353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9" name="Skupina 68"/>
          <p:cNvGrpSpPr/>
          <p:nvPr/>
        </p:nvGrpSpPr>
        <p:grpSpPr>
          <a:xfrm flipV="1">
            <a:off x="4238200" y="4502222"/>
            <a:ext cx="80698" cy="109415"/>
            <a:chOff x="5126430" y="740600"/>
            <a:chExt cx="64571" cy="174046"/>
          </a:xfrm>
        </p:grpSpPr>
        <p:cxnSp>
          <p:nvCxnSpPr>
            <p:cNvPr id="70" name="Přímá spojnice 69"/>
            <p:cNvCxnSpPr/>
            <p:nvPr/>
          </p:nvCxnSpPr>
          <p:spPr>
            <a:xfrm>
              <a:off x="5126430" y="740600"/>
              <a:ext cx="64571" cy="7211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Přímá spojnice 70"/>
            <p:cNvCxnSpPr/>
            <p:nvPr/>
          </p:nvCxnSpPr>
          <p:spPr>
            <a:xfrm>
              <a:off x="5126430" y="751114"/>
              <a:ext cx="0" cy="16353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2" name="Oblouk 71"/>
          <p:cNvSpPr/>
          <p:nvPr/>
        </p:nvSpPr>
        <p:spPr>
          <a:xfrm rot="10073327">
            <a:off x="4286211" y="4292826"/>
            <a:ext cx="602674" cy="521596"/>
          </a:xfrm>
          <a:prstGeom prst="arc">
            <a:avLst>
              <a:gd name="adj1" fmla="val 516225"/>
              <a:gd name="adj2" fmla="val 5301684"/>
            </a:avLst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louk 57"/>
          <p:cNvSpPr/>
          <p:nvPr/>
        </p:nvSpPr>
        <p:spPr>
          <a:xfrm>
            <a:off x="4342163" y="4311722"/>
            <a:ext cx="448045" cy="560119"/>
          </a:xfrm>
          <a:prstGeom prst="arc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louk 73"/>
          <p:cNvSpPr/>
          <p:nvPr/>
        </p:nvSpPr>
        <p:spPr>
          <a:xfrm rot="10337796">
            <a:off x="4423273" y="1807081"/>
            <a:ext cx="448045" cy="560119"/>
          </a:xfrm>
          <a:prstGeom prst="arc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louk 74"/>
          <p:cNvSpPr/>
          <p:nvPr/>
        </p:nvSpPr>
        <p:spPr>
          <a:xfrm rot="5400000">
            <a:off x="7920818" y="1799999"/>
            <a:ext cx="602674" cy="521596"/>
          </a:xfrm>
          <a:prstGeom prst="arc">
            <a:avLst>
              <a:gd name="adj1" fmla="val 516225"/>
              <a:gd name="adj2" fmla="val 5301684"/>
            </a:avLst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6" name="Skupina 75"/>
          <p:cNvGrpSpPr/>
          <p:nvPr/>
        </p:nvGrpSpPr>
        <p:grpSpPr>
          <a:xfrm>
            <a:off x="7946137" y="2087775"/>
            <a:ext cx="80698" cy="109415"/>
            <a:chOff x="5126430" y="740600"/>
            <a:chExt cx="64571" cy="174046"/>
          </a:xfrm>
        </p:grpSpPr>
        <p:cxnSp>
          <p:nvCxnSpPr>
            <p:cNvPr id="77" name="Přímá spojnice 76"/>
            <p:cNvCxnSpPr/>
            <p:nvPr/>
          </p:nvCxnSpPr>
          <p:spPr>
            <a:xfrm>
              <a:off x="5126430" y="740600"/>
              <a:ext cx="64571" cy="7211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Přímá spojnice 77"/>
            <p:cNvCxnSpPr/>
            <p:nvPr/>
          </p:nvCxnSpPr>
          <p:spPr>
            <a:xfrm>
              <a:off x="5126430" y="751114"/>
              <a:ext cx="0" cy="16353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9" name="Skupina 78"/>
          <p:cNvGrpSpPr/>
          <p:nvPr/>
        </p:nvGrpSpPr>
        <p:grpSpPr>
          <a:xfrm rot="16200000" flipH="1">
            <a:off x="8406984" y="4628740"/>
            <a:ext cx="115450" cy="221106"/>
            <a:chOff x="5126430" y="740600"/>
            <a:chExt cx="64571" cy="174046"/>
          </a:xfrm>
        </p:grpSpPr>
        <p:cxnSp>
          <p:nvCxnSpPr>
            <p:cNvPr id="80" name="Přímá spojnice 79"/>
            <p:cNvCxnSpPr/>
            <p:nvPr/>
          </p:nvCxnSpPr>
          <p:spPr>
            <a:xfrm>
              <a:off x="5126430" y="740600"/>
              <a:ext cx="64571" cy="7211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Přímá spojnice 80"/>
            <p:cNvCxnSpPr/>
            <p:nvPr/>
          </p:nvCxnSpPr>
          <p:spPr>
            <a:xfrm>
              <a:off x="5126430" y="751114"/>
              <a:ext cx="0" cy="16353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2" name="Oblouk 81"/>
          <p:cNvSpPr/>
          <p:nvPr/>
        </p:nvSpPr>
        <p:spPr>
          <a:xfrm rot="15774108">
            <a:off x="8091408" y="4752025"/>
            <a:ext cx="602674" cy="521596"/>
          </a:xfrm>
          <a:prstGeom prst="arc">
            <a:avLst>
              <a:gd name="adj1" fmla="val 516225"/>
              <a:gd name="adj2" fmla="val 5301684"/>
            </a:avLst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5628903" y="473588"/>
            <a:ext cx="450761" cy="4110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5650820" y="6357357"/>
            <a:ext cx="450761" cy="41109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1469825" y="494579"/>
            <a:ext cx="450761" cy="41109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1469824" y="6186109"/>
            <a:ext cx="450761" cy="41109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11089946" y="5551899"/>
            <a:ext cx="450761" cy="4110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10672662" y="5983401"/>
            <a:ext cx="450761" cy="41109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11489480" y="5983401"/>
            <a:ext cx="450761" cy="41109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11077391" y="6435312"/>
            <a:ext cx="450761" cy="41109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11086219" y="3725549"/>
            <a:ext cx="450761" cy="4110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10668935" y="4157051"/>
            <a:ext cx="450761" cy="41109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11485753" y="4157051"/>
            <a:ext cx="450761" cy="41109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11073664" y="4608962"/>
            <a:ext cx="450761" cy="41109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11081960" y="1914818"/>
            <a:ext cx="450761" cy="4110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10664676" y="2346320"/>
            <a:ext cx="450761" cy="41109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11481494" y="2346320"/>
            <a:ext cx="450761" cy="41109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vál 93"/>
          <p:cNvSpPr/>
          <p:nvPr/>
        </p:nvSpPr>
        <p:spPr>
          <a:xfrm>
            <a:off x="11069405" y="2798231"/>
            <a:ext cx="450761" cy="41109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vál 94"/>
          <p:cNvSpPr/>
          <p:nvPr/>
        </p:nvSpPr>
        <p:spPr>
          <a:xfrm>
            <a:off x="11065493" y="65179"/>
            <a:ext cx="450761" cy="4110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vál 95"/>
          <p:cNvSpPr/>
          <p:nvPr/>
        </p:nvSpPr>
        <p:spPr>
          <a:xfrm>
            <a:off x="10648209" y="496681"/>
            <a:ext cx="450761" cy="41109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vál 96"/>
          <p:cNvSpPr/>
          <p:nvPr/>
        </p:nvSpPr>
        <p:spPr>
          <a:xfrm>
            <a:off x="11465027" y="496681"/>
            <a:ext cx="450761" cy="41109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vál 97"/>
          <p:cNvSpPr/>
          <p:nvPr/>
        </p:nvSpPr>
        <p:spPr>
          <a:xfrm>
            <a:off x="11052938" y="948592"/>
            <a:ext cx="450761" cy="41109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louk 111"/>
          <p:cNvSpPr/>
          <p:nvPr/>
        </p:nvSpPr>
        <p:spPr>
          <a:xfrm rot="4178516">
            <a:off x="8156397" y="4806163"/>
            <a:ext cx="448045" cy="560119"/>
          </a:xfrm>
          <a:prstGeom prst="arc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blouk 112"/>
          <p:cNvSpPr/>
          <p:nvPr/>
        </p:nvSpPr>
        <p:spPr>
          <a:xfrm>
            <a:off x="7907730" y="1840538"/>
            <a:ext cx="602674" cy="521596"/>
          </a:xfrm>
          <a:prstGeom prst="arc">
            <a:avLst>
              <a:gd name="adj1" fmla="val 516225"/>
              <a:gd name="adj2" fmla="val 5301684"/>
            </a:avLst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4" name="Picture 3" descr="C:\Users\Notebook\AppData\Local\Microsoft\Windows\INetCache\IE\PE9WSXUD\hadanka-auto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 flipV="1">
            <a:off x="9436431" y="4004395"/>
            <a:ext cx="774369" cy="77436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10431298" y="-125827"/>
            <a:ext cx="16043" cy="73959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0411326" y="1527048"/>
            <a:ext cx="246652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10433921" y="3396642"/>
            <a:ext cx="246652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10433921" y="5317282"/>
            <a:ext cx="246652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" dur="2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" dur="2000" fill="hold"/>
                                        <p:tgtEl>
                                          <p:spTgt spid="8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8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9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5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7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3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9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5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1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7" dur="2000" fill="hold"/>
                                        <p:tgtEl>
                                          <p:spTgt spid="9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2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</p:childTnLst>
        </p:cTn>
      </p:par>
    </p:tnLst>
    <p:bldLst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545873" y="0"/>
            <a:ext cx="2646127" cy="1210061"/>
          </a:xfrm>
          <a:prstGeom prst="rect">
            <a:avLst/>
          </a:prstGeom>
          <a:solidFill>
            <a:srgbClr val="FFFBEB"/>
          </a:solidFill>
          <a:ln>
            <a:solidFill>
              <a:srgbClr val="FFFBE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296394" y="5190186"/>
            <a:ext cx="5204478" cy="110679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2050" name="Picture 2" descr="C:\Users\Notebook\AppData\Local\Microsoft\Windows\INetCache\IE\30PU3G9B\d8de939637_44291873_o2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245983" y="633411"/>
            <a:ext cx="2050410" cy="205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Notebook\AppData\Local\Microsoft\Windows\INetCache\IE\30PU3G9B\d8de939637_44291873_o2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4095" y="615629"/>
            <a:ext cx="2050410" cy="205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Notebook\AppData\Local\Microsoft\Windows\INetCache\IE\30PU3G9B\d8de939637_44291873_o2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245984" y="2832231"/>
            <a:ext cx="2050410" cy="205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Notebook\AppData\Local\Microsoft\Windows\INetCache\IE\30PU3G9B\d8de939637_44291873_o2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4664095" y="2721474"/>
            <a:ext cx="2050410" cy="205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Notebook\AppData\Local\Microsoft\Windows\INetCache\IE\30PU3G9B\d8de939637_44291873_o2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8520925" y="273556"/>
            <a:ext cx="1025205" cy="1025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Notebook\AppData\Local\Microsoft\Windows\INetCache\IE\30PU3G9B\d8de939637_44291873_o2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5708" y="1963125"/>
            <a:ext cx="1025205" cy="1025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Notebook\AppData\Local\Microsoft\Windows\INetCache\IE\30PU3G9B\d8de939637_44291873_o2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613211" y="5540681"/>
            <a:ext cx="1025205" cy="1025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Notebook\AppData\Local\Microsoft\Windows\INetCache\IE\30PU3G9B\d8de939637_44291873_o2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8603448" y="3726361"/>
            <a:ext cx="1025205" cy="1025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7" name="Skupina 26"/>
          <p:cNvGrpSpPr/>
          <p:nvPr/>
        </p:nvGrpSpPr>
        <p:grpSpPr>
          <a:xfrm>
            <a:off x="6995586" y="1229126"/>
            <a:ext cx="647206" cy="688769"/>
            <a:chOff x="3473532" y="1211283"/>
            <a:chExt cx="647206" cy="688769"/>
          </a:xfrm>
        </p:grpSpPr>
        <p:cxnSp>
          <p:nvCxnSpPr>
            <p:cNvPr id="18" name="Přímá spojnice 17"/>
            <p:cNvCxnSpPr/>
            <p:nvPr/>
          </p:nvCxnSpPr>
          <p:spPr>
            <a:xfrm>
              <a:off x="3797135" y="1211283"/>
              <a:ext cx="0" cy="68876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>
              <a:off x="3473532" y="1573511"/>
              <a:ext cx="64720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" name="Skupina 28"/>
          <p:cNvGrpSpPr/>
          <p:nvPr/>
        </p:nvGrpSpPr>
        <p:grpSpPr>
          <a:xfrm>
            <a:off x="3561607" y="3226096"/>
            <a:ext cx="647206" cy="688769"/>
            <a:chOff x="3473532" y="1211283"/>
            <a:chExt cx="647206" cy="688769"/>
          </a:xfrm>
        </p:grpSpPr>
        <p:cxnSp>
          <p:nvCxnSpPr>
            <p:cNvPr id="30" name="Přímá spojnice 29"/>
            <p:cNvCxnSpPr/>
            <p:nvPr/>
          </p:nvCxnSpPr>
          <p:spPr>
            <a:xfrm>
              <a:off x="3797135" y="1211283"/>
              <a:ext cx="0" cy="68876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3473532" y="1573511"/>
              <a:ext cx="64720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5" name="Skupina 34"/>
          <p:cNvGrpSpPr/>
          <p:nvPr/>
        </p:nvGrpSpPr>
        <p:grpSpPr>
          <a:xfrm>
            <a:off x="7128163" y="3451709"/>
            <a:ext cx="647206" cy="688769"/>
            <a:chOff x="3473532" y="1211283"/>
            <a:chExt cx="647206" cy="688769"/>
          </a:xfrm>
        </p:grpSpPr>
        <p:cxnSp>
          <p:nvCxnSpPr>
            <p:cNvPr id="36" name="Přímá spojnice 35"/>
            <p:cNvCxnSpPr/>
            <p:nvPr/>
          </p:nvCxnSpPr>
          <p:spPr>
            <a:xfrm>
              <a:off x="3797135" y="1211283"/>
              <a:ext cx="0" cy="68876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>
              <a:off x="3473532" y="1573511"/>
              <a:ext cx="64720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8" name="Skupina 37"/>
          <p:cNvGrpSpPr/>
          <p:nvPr/>
        </p:nvGrpSpPr>
        <p:grpSpPr>
          <a:xfrm>
            <a:off x="3683170" y="1390100"/>
            <a:ext cx="647206" cy="688769"/>
            <a:chOff x="3473532" y="1211283"/>
            <a:chExt cx="647206" cy="688769"/>
          </a:xfrm>
        </p:grpSpPr>
        <p:cxnSp>
          <p:nvCxnSpPr>
            <p:cNvPr id="39" name="Přímá spojnice 38"/>
            <p:cNvCxnSpPr/>
            <p:nvPr/>
          </p:nvCxnSpPr>
          <p:spPr>
            <a:xfrm>
              <a:off x="3797135" y="1211283"/>
              <a:ext cx="0" cy="68876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3473532" y="1573511"/>
              <a:ext cx="64720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Skupina 40"/>
          <p:cNvGrpSpPr/>
          <p:nvPr/>
        </p:nvGrpSpPr>
        <p:grpSpPr>
          <a:xfrm flipH="1">
            <a:off x="4236856" y="1734484"/>
            <a:ext cx="115450" cy="221106"/>
            <a:chOff x="5126430" y="740600"/>
            <a:chExt cx="64571" cy="174046"/>
          </a:xfrm>
        </p:grpSpPr>
        <p:cxnSp>
          <p:nvCxnSpPr>
            <p:cNvPr id="42" name="Přímá spojnice 41"/>
            <p:cNvCxnSpPr/>
            <p:nvPr/>
          </p:nvCxnSpPr>
          <p:spPr>
            <a:xfrm>
              <a:off x="5126430" y="740600"/>
              <a:ext cx="64571" cy="7211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5126430" y="751114"/>
              <a:ext cx="0" cy="16353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Oblouk 43"/>
          <p:cNvSpPr/>
          <p:nvPr/>
        </p:nvSpPr>
        <p:spPr>
          <a:xfrm rot="10337796">
            <a:off x="3754137" y="1462696"/>
            <a:ext cx="448045" cy="560119"/>
          </a:xfrm>
          <a:prstGeom prst="arc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louk 44"/>
          <p:cNvSpPr/>
          <p:nvPr/>
        </p:nvSpPr>
        <p:spPr>
          <a:xfrm>
            <a:off x="3691907" y="1491530"/>
            <a:ext cx="602674" cy="521596"/>
          </a:xfrm>
          <a:prstGeom prst="arc">
            <a:avLst>
              <a:gd name="adj1" fmla="val 516225"/>
              <a:gd name="adj2" fmla="val 5301684"/>
            </a:avLst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6" name="Skupina 45"/>
          <p:cNvGrpSpPr/>
          <p:nvPr/>
        </p:nvGrpSpPr>
        <p:grpSpPr>
          <a:xfrm flipV="1">
            <a:off x="7142110" y="3690693"/>
            <a:ext cx="80698" cy="109415"/>
            <a:chOff x="5126430" y="740600"/>
            <a:chExt cx="64571" cy="174046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5126430" y="740600"/>
              <a:ext cx="64571" cy="7211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>
              <a:off x="5126430" y="751114"/>
              <a:ext cx="0" cy="16353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9" name="Oblouk 48"/>
          <p:cNvSpPr/>
          <p:nvPr/>
        </p:nvSpPr>
        <p:spPr>
          <a:xfrm rot="10073327">
            <a:off x="7190121" y="3481297"/>
            <a:ext cx="602674" cy="521596"/>
          </a:xfrm>
          <a:prstGeom prst="arc">
            <a:avLst>
              <a:gd name="adj1" fmla="val 516225"/>
              <a:gd name="adj2" fmla="val 5301684"/>
            </a:avLst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louk 49"/>
          <p:cNvSpPr/>
          <p:nvPr/>
        </p:nvSpPr>
        <p:spPr>
          <a:xfrm>
            <a:off x="7246073" y="3500193"/>
            <a:ext cx="448045" cy="560119"/>
          </a:xfrm>
          <a:prstGeom prst="arc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louk 50"/>
          <p:cNvSpPr/>
          <p:nvPr/>
        </p:nvSpPr>
        <p:spPr>
          <a:xfrm rot="10073327">
            <a:off x="7043597" y="1267480"/>
            <a:ext cx="602674" cy="521596"/>
          </a:xfrm>
          <a:prstGeom prst="arc">
            <a:avLst>
              <a:gd name="adj1" fmla="val 516225"/>
              <a:gd name="adj2" fmla="val 5301684"/>
            </a:avLst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2" name="Skupina 51"/>
          <p:cNvGrpSpPr/>
          <p:nvPr/>
        </p:nvGrpSpPr>
        <p:grpSpPr>
          <a:xfrm flipV="1">
            <a:off x="6995586" y="1485281"/>
            <a:ext cx="80698" cy="109415"/>
            <a:chOff x="5126430" y="740600"/>
            <a:chExt cx="64571" cy="174046"/>
          </a:xfrm>
        </p:grpSpPr>
        <p:cxnSp>
          <p:nvCxnSpPr>
            <p:cNvPr id="53" name="Přímá spojnice 52"/>
            <p:cNvCxnSpPr/>
            <p:nvPr/>
          </p:nvCxnSpPr>
          <p:spPr>
            <a:xfrm>
              <a:off x="5126430" y="740600"/>
              <a:ext cx="64571" cy="7211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/>
            <p:nvPr/>
          </p:nvCxnSpPr>
          <p:spPr>
            <a:xfrm>
              <a:off x="5126430" y="751114"/>
              <a:ext cx="0" cy="16353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Skupina 5"/>
          <p:cNvGrpSpPr/>
          <p:nvPr/>
        </p:nvGrpSpPr>
        <p:grpSpPr>
          <a:xfrm rot="16006221">
            <a:off x="3696976" y="3341428"/>
            <a:ext cx="653417" cy="521596"/>
            <a:chOff x="3670846" y="2930113"/>
            <a:chExt cx="653417" cy="521596"/>
          </a:xfrm>
        </p:grpSpPr>
        <p:grpSp>
          <p:nvGrpSpPr>
            <p:cNvPr id="55" name="Skupina 54"/>
            <p:cNvGrpSpPr/>
            <p:nvPr/>
          </p:nvGrpSpPr>
          <p:grpSpPr>
            <a:xfrm flipH="1">
              <a:off x="4208813" y="3091793"/>
              <a:ext cx="115450" cy="221106"/>
              <a:chOff x="5126430" y="740600"/>
              <a:chExt cx="64571" cy="174046"/>
            </a:xfrm>
          </p:grpSpPr>
          <p:cxnSp>
            <p:nvCxnSpPr>
              <p:cNvPr id="56" name="Přímá spojnice 55"/>
              <p:cNvCxnSpPr/>
              <p:nvPr/>
            </p:nvCxnSpPr>
            <p:spPr>
              <a:xfrm>
                <a:off x="5126430" y="740600"/>
                <a:ext cx="64571" cy="72115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nice 56"/>
              <p:cNvCxnSpPr/>
              <p:nvPr/>
            </p:nvCxnSpPr>
            <p:spPr>
              <a:xfrm>
                <a:off x="5126430" y="751114"/>
                <a:ext cx="0" cy="1635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8" name="Oblouk 57"/>
            <p:cNvSpPr/>
            <p:nvPr/>
          </p:nvSpPr>
          <p:spPr>
            <a:xfrm>
              <a:off x="3670846" y="2930113"/>
              <a:ext cx="602674" cy="521596"/>
            </a:xfrm>
            <a:prstGeom prst="arc">
              <a:avLst>
                <a:gd name="adj1" fmla="val 516225"/>
                <a:gd name="adj2" fmla="val 5301684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9" name="Ovál 58"/>
          <p:cNvSpPr/>
          <p:nvPr/>
        </p:nvSpPr>
        <p:spPr>
          <a:xfrm>
            <a:off x="4638446" y="50763"/>
            <a:ext cx="450761" cy="4110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4695615" y="5079429"/>
            <a:ext cx="450761" cy="41109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1115739" y="112820"/>
            <a:ext cx="450761" cy="41109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1115738" y="5015166"/>
            <a:ext cx="450761" cy="41109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10822240" y="5315063"/>
            <a:ext cx="450761" cy="4110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10404956" y="5746565"/>
            <a:ext cx="450761" cy="41109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11221774" y="5746565"/>
            <a:ext cx="450761" cy="41109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10809685" y="6198476"/>
            <a:ext cx="450761" cy="41109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10785622" y="3550796"/>
            <a:ext cx="450761" cy="4110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10368338" y="3982298"/>
            <a:ext cx="450761" cy="41109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11185156" y="3982298"/>
            <a:ext cx="450761" cy="41109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10773067" y="4434209"/>
            <a:ext cx="450761" cy="41109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10762722" y="1838418"/>
            <a:ext cx="450761" cy="4110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10345438" y="2269920"/>
            <a:ext cx="450761" cy="41109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11162256" y="2269920"/>
            <a:ext cx="450761" cy="41109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10750167" y="2721831"/>
            <a:ext cx="450761" cy="41109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10771637" y="117039"/>
            <a:ext cx="450761" cy="4110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10354353" y="548541"/>
            <a:ext cx="450761" cy="41109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11171171" y="548541"/>
            <a:ext cx="450761" cy="41109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10759082" y="1000452"/>
            <a:ext cx="450761" cy="41109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louk 78"/>
          <p:cNvSpPr/>
          <p:nvPr/>
        </p:nvSpPr>
        <p:spPr>
          <a:xfrm>
            <a:off x="7180675" y="1291968"/>
            <a:ext cx="448045" cy="560119"/>
          </a:xfrm>
          <a:prstGeom prst="arc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louk 79"/>
          <p:cNvSpPr/>
          <p:nvPr/>
        </p:nvSpPr>
        <p:spPr>
          <a:xfrm rot="4797805">
            <a:off x="3773937" y="3364888"/>
            <a:ext cx="448045" cy="560119"/>
          </a:xfrm>
          <a:prstGeom prst="arc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1" name="Přímá spojnice 80"/>
          <p:cNvCxnSpPr/>
          <p:nvPr/>
        </p:nvCxnSpPr>
        <p:spPr>
          <a:xfrm>
            <a:off x="9823863" y="-211754"/>
            <a:ext cx="16043" cy="73959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9810749" y="1594696"/>
            <a:ext cx="246652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9826486" y="3310715"/>
            <a:ext cx="246652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9810749" y="5079429"/>
            <a:ext cx="246652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652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7" dur="2000" fill="hold"/>
                                        <p:tgtEl>
                                          <p:spTgt spid="7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2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8" dur="2000" fill="hold"/>
                                        <p:tgtEl>
                                          <p:spTgt spid="7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3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9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5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1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7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3" dur="2000" fill="hold"/>
                                        <p:tgtEl>
                                          <p:spTgt spid="6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</p:childTnLst>
        </p:cTn>
      </p:par>
    </p:tnLst>
    <p:bldLst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 z 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</a:t>
            </a:r>
            <a:r>
              <a:rPr lang="cs-CZ" smtClean="0"/>
              <a:t>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Dětí řeší prostorovou orientaci obrázků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Děti si zlepší vizuální orientaci a představivost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klikají na správnou barvu barevného puntíku u každé z variant prostorového otočení. Shodný barevný puntík je u každého z nabízených motivů</a:t>
            </a:r>
            <a:r>
              <a:rPr lang="cs-CZ" dirty="0" smtClean="0"/>
              <a:t>.</a:t>
            </a:r>
          </a:p>
          <a:p>
            <a:r>
              <a:rPr lang="cs-CZ" dirty="0" smtClean="0"/>
              <a:t>Kliknutím na vybraný puntík se díky animačním efektům nabízí dětem zpětná vazba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Ovládat koordinaci ruky a </a:t>
            </a:r>
            <a:r>
              <a:rPr lang="cs-CZ" dirty="0" smtClean="0"/>
              <a:t>oka</a:t>
            </a:r>
          </a:p>
          <a:p>
            <a:r>
              <a:rPr lang="cs-CZ" dirty="0"/>
              <a:t>Napodobit základní </a:t>
            </a:r>
            <a:r>
              <a:rPr lang="cs-CZ" dirty="0" smtClean="0"/>
              <a:t>různé směry</a:t>
            </a:r>
            <a:endParaRPr lang="cs-CZ" dirty="0"/>
          </a:p>
          <a:p>
            <a:r>
              <a:rPr lang="cs-CZ" dirty="0"/>
              <a:t> Vnímat a rozlišovat pomocí všech smyslů  Vědomě využívat všech smyslů, záměrně pozorovat, postřehovat, všímat si (nového, změněného, chybějícího)   Zaměřovat se na to, co je z poznávacího hlediska důležité </a:t>
            </a:r>
          </a:p>
          <a:p>
            <a:r>
              <a:rPr lang="cs-CZ" dirty="0" smtClean="0"/>
              <a:t>všimnout </a:t>
            </a:r>
            <a:r>
              <a:rPr lang="cs-CZ" dirty="0"/>
              <a:t>si a rozpoznat, co se </a:t>
            </a:r>
            <a:r>
              <a:rPr lang="cs-CZ" dirty="0" smtClean="0"/>
              <a:t>změnilo</a:t>
            </a:r>
          </a:p>
          <a:p>
            <a:r>
              <a:rPr lang="cs-CZ" dirty="0"/>
              <a:t>Pozornost, soustředěnost, paměť </a:t>
            </a:r>
          </a:p>
          <a:p>
            <a:r>
              <a:rPr lang="cs-CZ" dirty="0"/>
              <a:t> Záměrně se soustředit a udržet pozornost </a:t>
            </a:r>
          </a:p>
          <a:p>
            <a:r>
              <a:rPr lang="cs-CZ" dirty="0"/>
              <a:t> Pamatovat si postup řešení (např. postup jednoduché stavby, postup řešení labyrintu, určitý algoritmus, zapamatovat si umístění obrázku na konkrétním místě - Pexeso)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253</Words>
  <Application>Microsoft Office PowerPoint</Application>
  <PresentationFormat>Širokoúhlá obrazovka</PresentationFormat>
  <Paragraphs>55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Sheer Green 16x9</vt:lpstr>
      <vt:lpstr>Otočíme obrázky – co dostaneme</vt:lpstr>
      <vt:lpstr>OBSAH PREZENTACE</vt:lpstr>
      <vt:lpstr>Prezentace aplikace PowerPoint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2015-04-15T08:49:44Z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