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5"/>
  </p:notesMasterIdLst>
  <p:handoutMasterIdLst>
    <p:handoutMasterId r:id="rId26"/>
  </p:handoutMasterIdLst>
  <p:sldIdLst>
    <p:sldId id="272" r:id="rId3"/>
    <p:sldId id="290" r:id="rId4"/>
    <p:sldId id="305" r:id="rId5"/>
    <p:sldId id="328" r:id="rId6"/>
    <p:sldId id="327" r:id="rId7"/>
    <p:sldId id="330" r:id="rId8"/>
    <p:sldId id="329" r:id="rId9"/>
    <p:sldId id="319" r:id="rId10"/>
    <p:sldId id="320" r:id="rId11"/>
    <p:sldId id="321" r:id="rId12"/>
    <p:sldId id="322" r:id="rId13"/>
    <p:sldId id="323" r:id="rId14"/>
    <p:sldId id="324" r:id="rId15"/>
    <p:sldId id="325" r:id="rId16"/>
    <p:sldId id="326" r:id="rId17"/>
    <p:sldId id="275" r:id="rId18"/>
    <p:sldId id="277" r:id="rId19"/>
    <p:sldId id="276" r:id="rId20"/>
    <p:sldId id="278" r:id="rId21"/>
    <p:sldId id="279" r:id="rId22"/>
    <p:sldId id="280" r:id="rId23"/>
    <p:sldId id="281" r:id="rId24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úvod" id="{425EB4FB-E821-4B32-8ECA-EFEAA5D3F6A1}">
          <p14:sldIdLst>
            <p14:sldId id="272"/>
            <p14:sldId id="290"/>
          </p14:sldIdLst>
        </p14:section>
        <p14:section name="obsah" id="{B6707796-E6B6-457E-A385-D5A3BB8693D5}">
          <p14:sldIdLst>
            <p14:sldId id="305"/>
            <p14:sldId id="328"/>
            <p14:sldId id="327"/>
            <p14:sldId id="330"/>
            <p14:sldId id="329"/>
            <p14:sldId id="319"/>
            <p14:sldId id="320"/>
            <p14:sldId id="321"/>
            <p14:sldId id="322"/>
            <p14:sldId id="323"/>
            <p14:sldId id="324"/>
            <p14:sldId id="325"/>
            <p14:sldId id="326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79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116" autoAdjust="0"/>
    <p:restoredTop sz="94660"/>
  </p:normalViewPr>
  <p:slideViewPr>
    <p:cSldViewPr snapToGrid="0">
      <p:cViewPr varScale="1">
        <p:scale>
          <a:sx n="78" d="100"/>
          <a:sy n="78" d="100"/>
        </p:scale>
        <p:origin x="114" y="696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18.5.2015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18.5.2015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77195"/>
            <a:ext cx="5438140" cy="335024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7.png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png"/><Relationship Id="rId5" Type="http://schemas.openxmlformats.org/officeDocument/2006/relationships/image" Target="../media/image12.png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png"/><Relationship Id="rId5" Type="http://schemas.openxmlformats.org/officeDocument/2006/relationships/image" Target="../media/image11.png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6.png"/><Relationship Id="rId7" Type="http://schemas.openxmlformats.org/officeDocument/2006/relationships/image" Target="../media/image12.png"/><Relationship Id="rId12" Type="http://schemas.openxmlformats.org/officeDocument/2006/relationships/image" Target="../media/image2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11" Type="http://schemas.openxmlformats.org/officeDocument/2006/relationships/image" Target="../media/image18.png"/><Relationship Id="rId5" Type="http://schemas.openxmlformats.org/officeDocument/2006/relationships/image" Target="../media/image10.png"/><Relationship Id="rId10" Type="http://schemas.openxmlformats.org/officeDocument/2006/relationships/image" Target="../media/image11.png"/><Relationship Id="rId4" Type="http://schemas.microsoft.com/office/2007/relationships/hdphoto" Target="../media/hdphoto1.wdp"/><Relationship Id="rId9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6.png"/><Relationship Id="rId7" Type="http://schemas.openxmlformats.org/officeDocument/2006/relationships/image" Target="../media/image1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11" Type="http://schemas.openxmlformats.org/officeDocument/2006/relationships/image" Target="../media/image15.png"/><Relationship Id="rId5" Type="http://schemas.openxmlformats.org/officeDocument/2006/relationships/image" Target="../media/image10.png"/><Relationship Id="rId10" Type="http://schemas.openxmlformats.org/officeDocument/2006/relationships/image" Target="../media/image11.png"/><Relationship Id="rId4" Type="http://schemas.microsoft.com/office/2007/relationships/hdphoto" Target="../media/hdphoto1.wdp"/><Relationship Id="rId9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6.png"/><Relationship Id="rId7" Type="http://schemas.openxmlformats.org/officeDocument/2006/relationships/image" Target="../media/image1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11" Type="http://schemas.openxmlformats.org/officeDocument/2006/relationships/image" Target="../media/image15.png"/><Relationship Id="rId5" Type="http://schemas.openxmlformats.org/officeDocument/2006/relationships/image" Target="../media/image10.png"/><Relationship Id="rId10" Type="http://schemas.openxmlformats.org/officeDocument/2006/relationships/image" Target="../media/image11.png"/><Relationship Id="rId4" Type="http://schemas.microsoft.com/office/2007/relationships/hdphoto" Target="../media/hdphoto1.wdp"/><Relationship Id="rId9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6.png"/><Relationship Id="rId7" Type="http://schemas.openxmlformats.org/officeDocument/2006/relationships/image" Target="../media/image12.png"/><Relationship Id="rId12" Type="http://schemas.openxmlformats.org/officeDocument/2006/relationships/image" Target="../media/image1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0.png"/><Relationship Id="rId10" Type="http://schemas.openxmlformats.org/officeDocument/2006/relationships/image" Target="../media/image11.png"/><Relationship Id="rId4" Type="http://schemas.microsoft.com/office/2007/relationships/hdphoto" Target="../media/hdphoto1.wdp"/><Relationship Id="rId9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22.png"/><Relationship Id="rId3" Type="http://schemas.openxmlformats.org/officeDocument/2006/relationships/image" Target="../media/image16.png"/><Relationship Id="rId7" Type="http://schemas.openxmlformats.org/officeDocument/2006/relationships/image" Target="../media/image14.png"/><Relationship Id="rId12" Type="http://schemas.openxmlformats.org/officeDocument/2006/relationships/image" Target="../media/image11.png"/><Relationship Id="rId17" Type="http://schemas.openxmlformats.org/officeDocument/2006/relationships/image" Target="../media/image26.png"/><Relationship Id="rId2" Type="http://schemas.openxmlformats.org/officeDocument/2006/relationships/image" Target="../media/image9.png"/><Relationship Id="rId16" Type="http://schemas.openxmlformats.org/officeDocument/2006/relationships/image" Target="../media/image2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11" Type="http://schemas.openxmlformats.org/officeDocument/2006/relationships/image" Target="../media/image21.png"/><Relationship Id="rId5" Type="http://schemas.openxmlformats.org/officeDocument/2006/relationships/image" Target="../media/image10.png"/><Relationship Id="rId15" Type="http://schemas.openxmlformats.org/officeDocument/2006/relationships/image" Target="../media/image24.png"/><Relationship Id="rId10" Type="http://schemas.openxmlformats.org/officeDocument/2006/relationships/image" Target="../media/image15.png"/><Relationship Id="rId4" Type="http://schemas.microsoft.com/office/2007/relationships/hdphoto" Target="../media/hdphoto1.wdp"/><Relationship Id="rId9" Type="http://schemas.openxmlformats.org/officeDocument/2006/relationships/image" Target="../media/image17.png"/><Relationship Id="rId14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2.png"/><Relationship Id="rId3" Type="http://schemas.openxmlformats.org/officeDocument/2006/relationships/image" Target="../media/image16.png"/><Relationship Id="rId7" Type="http://schemas.openxmlformats.org/officeDocument/2006/relationships/image" Target="../media/image12.png"/><Relationship Id="rId12" Type="http://schemas.openxmlformats.org/officeDocument/2006/relationships/image" Target="../media/image18.png"/><Relationship Id="rId17" Type="http://schemas.openxmlformats.org/officeDocument/2006/relationships/image" Target="../media/image26.png"/><Relationship Id="rId2" Type="http://schemas.openxmlformats.org/officeDocument/2006/relationships/image" Target="../media/image9.png"/><Relationship Id="rId16" Type="http://schemas.openxmlformats.org/officeDocument/2006/relationships/image" Target="../media/image2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20.png"/><Relationship Id="rId15" Type="http://schemas.openxmlformats.org/officeDocument/2006/relationships/image" Target="../media/image24.png"/><Relationship Id="rId10" Type="http://schemas.openxmlformats.org/officeDocument/2006/relationships/image" Target="../media/image11.png"/><Relationship Id="rId4" Type="http://schemas.microsoft.com/office/2007/relationships/hdphoto" Target="../media/hdphoto1.wdp"/><Relationship Id="rId9" Type="http://schemas.openxmlformats.org/officeDocument/2006/relationships/image" Target="../media/image21.png"/><Relationship Id="rId14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15.png"/><Relationship Id="rId18" Type="http://schemas.openxmlformats.org/officeDocument/2006/relationships/image" Target="../media/image26.png"/><Relationship Id="rId3" Type="http://schemas.openxmlformats.org/officeDocument/2006/relationships/image" Target="../media/image16.png"/><Relationship Id="rId7" Type="http://schemas.openxmlformats.org/officeDocument/2006/relationships/image" Target="../media/image12.png"/><Relationship Id="rId12" Type="http://schemas.openxmlformats.org/officeDocument/2006/relationships/image" Target="../media/image18.png"/><Relationship Id="rId17" Type="http://schemas.openxmlformats.org/officeDocument/2006/relationships/image" Target="../media/image25.png"/><Relationship Id="rId2" Type="http://schemas.openxmlformats.org/officeDocument/2006/relationships/image" Target="../media/image9.png"/><Relationship Id="rId16" Type="http://schemas.openxmlformats.org/officeDocument/2006/relationships/image" Target="../media/image2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20.png"/><Relationship Id="rId15" Type="http://schemas.openxmlformats.org/officeDocument/2006/relationships/image" Target="../media/image23.png"/><Relationship Id="rId10" Type="http://schemas.openxmlformats.org/officeDocument/2006/relationships/image" Target="../media/image11.png"/><Relationship Id="rId4" Type="http://schemas.microsoft.com/office/2007/relationships/hdphoto" Target="../media/hdphoto1.wdp"/><Relationship Id="rId9" Type="http://schemas.openxmlformats.org/officeDocument/2006/relationships/image" Target="../media/image21.png"/><Relationship Id="rId14" Type="http://schemas.openxmlformats.org/officeDocument/2006/relationships/image" Target="../media/image22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15.png"/><Relationship Id="rId18" Type="http://schemas.openxmlformats.org/officeDocument/2006/relationships/image" Target="../media/image26.png"/><Relationship Id="rId3" Type="http://schemas.openxmlformats.org/officeDocument/2006/relationships/image" Target="../media/image16.png"/><Relationship Id="rId7" Type="http://schemas.openxmlformats.org/officeDocument/2006/relationships/image" Target="../media/image17.png"/><Relationship Id="rId12" Type="http://schemas.openxmlformats.org/officeDocument/2006/relationships/image" Target="../media/image18.png"/><Relationship Id="rId17" Type="http://schemas.openxmlformats.org/officeDocument/2006/relationships/image" Target="../media/image25.png"/><Relationship Id="rId2" Type="http://schemas.openxmlformats.org/officeDocument/2006/relationships/image" Target="../media/image9.png"/><Relationship Id="rId16" Type="http://schemas.openxmlformats.org/officeDocument/2006/relationships/image" Target="../media/image2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20.png"/><Relationship Id="rId15" Type="http://schemas.openxmlformats.org/officeDocument/2006/relationships/image" Target="../media/image23.png"/><Relationship Id="rId10" Type="http://schemas.openxmlformats.org/officeDocument/2006/relationships/image" Target="../media/image12.png"/><Relationship Id="rId4" Type="http://schemas.microsoft.com/office/2007/relationships/hdphoto" Target="../media/hdphoto1.wdp"/><Relationship Id="rId9" Type="http://schemas.openxmlformats.org/officeDocument/2006/relationships/image" Target="../media/image11.png"/><Relationship Id="rId14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HRAJEME SI SE SKŘÍTKY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dirty="0" smtClean="0"/>
              <a:t>ÚKOLY SKŘÍTKA </a:t>
            </a:r>
            <a:r>
              <a:rPr lang="cs-CZ" b="1" dirty="0" err="1" smtClean="0"/>
              <a:t>Tichá</a:t>
            </a:r>
            <a:r>
              <a:rPr lang="cs-CZ" sz="2400" b="1" i="0" baseline="0" dirty="0" err="1" smtClean="0"/>
              <a:t>ČKA</a:t>
            </a:r>
            <a:r>
              <a:rPr lang="cs-CZ" sz="2400" b="1" i="0" baseline="0" dirty="0" smtClean="0"/>
              <a:t> – </a:t>
            </a:r>
            <a:r>
              <a:rPr lang="cs-CZ" b="1" dirty="0" smtClean="0"/>
              <a:t>HRÁTKY S GEOMETRICKÝMI TVARY</a:t>
            </a:r>
            <a:endParaRPr lang="cs-CZ" sz="2400" b="1" i="0" baseline="0" dirty="0" smtClean="0"/>
          </a:p>
          <a:p>
            <a:pPr marL="0" indent="0" algn="ctr">
              <a:spcBef>
                <a:spcPts val="0"/>
              </a:spcBef>
              <a:buNone/>
            </a:pP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4460" y="1505939"/>
            <a:ext cx="2537187" cy="324663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459" y="1416770"/>
            <a:ext cx="2438565" cy="341267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0074" y="1396960"/>
            <a:ext cx="2428845" cy="33990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7422" y="1416223"/>
            <a:ext cx="2448140" cy="34260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299" y="1371600"/>
            <a:ext cx="2495704" cy="3492634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sp>
        <p:nvSpPr>
          <p:cNvPr id="13" name="Nadpis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	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   </a:t>
            </a:r>
            <a:r>
              <a:rPr lang="cs-CZ" sz="4400" b="1" dirty="0" smtClean="0">
                <a:solidFill>
                  <a:schemeClr val="accent5"/>
                </a:solidFill>
              </a:rPr>
              <a:t>NAŠI KAMARÁDI SKŘÍTKOVÉ</a:t>
            </a:r>
            <a:r>
              <a:rPr lang="cs-CZ" sz="4000" dirty="0" smtClean="0">
                <a:solidFill>
                  <a:schemeClr val="accent5"/>
                </a:solidFill>
              </a:rPr>
              <a:t/>
            </a:r>
            <a:br>
              <a:rPr lang="cs-CZ" sz="4000" dirty="0" smtClean="0">
                <a:solidFill>
                  <a:schemeClr val="accent5"/>
                </a:solidFill>
              </a:rPr>
            </a:br>
            <a:r>
              <a:rPr lang="cs-CZ" sz="4000" dirty="0" smtClean="0">
                <a:solidFill>
                  <a:schemeClr val="accent5"/>
                </a:solidFill>
              </a:rPr>
              <a:t>         </a:t>
            </a:r>
            <a:r>
              <a:rPr lang="cs-CZ" sz="2700" dirty="0" smtClean="0">
                <a:solidFill>
                  <a:schemeClr val="accent5"/>
                </a:solidFill>
              </a:rPr>
              <a:t>PRŮVODCI VZDĚLÁVACÍMI OBLASTMI</a:t>
            </a:r>
            <a:endParaRPr lang="cs-CZ" sz="2700" dirty="0">
              <a:solidFill>
                <a:schemeClr val="accent5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803418" y="4731467"/>
            <a:ext cx="21175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Dítě </a:t>
            </a:r>
            <a:r>
              <a:rPr lang="cs-CZ" dirty="0" smtClean="0"/>
              <a:t>a svět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125865" y="4748647"/>
            <a:ext cx="21210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Dítě a </a:t>
            </a:r>
            <a:r>
              <a:rPr lang="cs-CZ" dirty="0" smtClean="0"/>
              <a:t>společnost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7550423" y="4731467"/>
            <a:ext cx="202842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Dítě </a:t>
            </a:r>
            <a:r>
              <a:rPr lang="cs-CZ" dirty="0" smtClean="0"/>
              <a:t>a ten druhý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9882313" y="4748647"/>
            <a:ext cx="18966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Dítě a </a:t>
            </a:r>
            <a:r>
              <a:rPr lang="cs-CZ" dirty="0" smtClean="0"/>
              <a:t>jeho tělo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30736" y="4734886"/>
            <a:ext cx="18549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Dítě a jeho psychika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661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898" y="467293"/>
            <a:ext cx="1843666" cy="2580134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295407" y="97961"/>
            <a:ext cx="36263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POZNÁŠ GEOMETRICKÉ TVARY?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9625" b="83293" l="60949" r="10000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212" t="60541" b="17117"/>
          <a:stretch/>
        </p:blipFill>
        <p:spPr>
          <a:xfrm>
            <a:off x="3133854" y="464578"/>
            <a:ext cx="2319296" cy="2285505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5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6199" b="56780" l="57619" r="93744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110" t="38379" r="4154" b="41081"/>
          <a:stretch/>
        </p:blipFill>
        <p:spPr>
          <a:xfrm rot="217368">
            <a:off x="3229657" y="3031874"/>
            <a:ext cx="2386895" cy="2286603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6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7240" b="39831" l="23411" r="66599"/>
                    </a14:imgEffect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575" t="25946" r="32082" b="60540"/>
          <a:stretch/>
        </p:blipFill>
        <p:spPr>
          <a:xfrm rot="166791">
            <a:off x="6135044" y="3050074"/>
            <a:ext cx="3815417" cy="202947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7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295" b="26695" l="30272" r="65288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480" t="5946" r="34485" b="72973"/>
          <a:stretch/>
        </p:blipFill>
        <p:spPr>
          <a:xfrm rot="16416952">
            <a:off x="6732375" y="479740"/>
            <a:ext cx="2620755" cy="2555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5093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9625" b="83293" l="60949" r="10000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212" t="60541" b="17117"/>
          <a:stretch/>
        </p:blipFill>
        <p:spPr>
          <a:xfrm>
            <a:off x="5453404" y="845575"/>
            <a:ext cx="2308828" cy="227519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5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9625" b="83293" l="60949" r="100000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212" t="60541" b="17117"/>
          <a:stretch/>
        </p:blipFill>
        <p:spPr>
          <a:xfrm>
            <a:off x="1727353" y="1906869"/>
            <a:ext cx="3190636" cy="3144150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6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9625" b="83293" l="60949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212" t="60541" b="17117"/>
          <a:stretch/>
        </p:blipFill>
        <p:spPr>
          <a:xfrm>
            <a:off x="9360398" y="1812121"/>
            <a:ext cx="2340884" cy="2306778"/>
          </a:xfrm>
          <a:prstGeom prst="rect">
            <a:avLst/>
          </a:prstGeom>
        </p:spPr>
      </p:pic>
      <p:sp>
        <p:nvSpPr>
          <p:cNvPr id="40" name="Obdélník 39"/>
          <p:cNvSpPr/>
          <p:nvPr/>
        </p:nvSpPr>
        <p:spPr>
          <a:xfrm>
            <a:off x="295407" y="97961"/>
            <a:ext cx="29209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KTERÝ KRUH JE NEJVĚTŠÍ?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6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9625" b="83293" l="60949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212" t="60541" b="17117"/>
          <a:stretch/>
        </p:blipFill>
        <p:spPr>
          <a:xfrm>
            <a:off x="7465612" y="3791083"/>
            <a:ext cx="1433103" cy="1412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6423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295" b="26695" l="30272" r="65288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480" t="5946" r="34485" b="72973"/>
          <a:stretch/>
        </p:blipFill>
        <p:spPr>
          <a:xfrm rot="16416952">
            <a:off x="4255068" y="790958"/>
            <a:ext cx="1482810" cy="1445741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5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295" b="26695" l="30272" r="6528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480" t="5946" r="34485" b="72973"/>
          <a:stretch/>
        </p:blipFill>
        <p:spPr>
          <a:xfrm rot="16416952">
            <a:off x="8381416" y="1814230"/>
            <a:ext cx="3658768" cy="3567302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6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295" b="26695" l="30272" r="65288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480" t="5946" r="34485" b="72973"/>
          <a:stretch/>
        </p:blipFill>
        <p:spPr>
          <a:xfrm rot="16416952">
            <a:off x="5521769" y="2370494"/>
            <a:ext cx="2172266" cy="2117961"/>
          </a:xfrm>
          <a:prstGeom prst="rect">
            <a:avLst/>
          </a:prstGeom>
        </p:spPr>
      </p:pic>
      <p:sp>
        <p:nvSpPr>
          <p:cNvPr id="40" name="Obdélník 39"/>
          <p:cNvSpPr/>
          <p:nvPr/>
        </p:nvSpPr>
        <p:spPr>
          <a:xfrm>
            <a:off x="295407" y="97961"/>
            <a:ext cx="3900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KTERÝ TROJÚHELNÍK JE NEJMENŠÍ?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5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295" b="26695" l="30272" r="6528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480" t="5946" r="34485" b="72973"/>
          <a:stretch/>
        </p:blipFill>
        <p:spPr>
          <a:xfrm rot="16416952">
            <a:off x="1389567" y="2412663"/>
            <a:ext cx="2682059" cy="26150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4137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7240" b="39831" l="23411" r="66599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575" t="25946" r="32082" b="60540"/>
          <a:stretch/>
        </p:blipFill>
        <p:spPr>
          <a:xfrm rot="5617568">
            <a:off x="1741693" y="2899812"/>
            <a:ext cx="2947475" cy="1567807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5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7240" b="39831" l="23411" r="66599"/>
                    </a14:imgEffect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575" t="25946" r="32082" b="60540"/>
          <a:stretch/>
        </p:blipFill>
        <p:spPr>
          <a:xfrm rot="220395">
            <a:off x="5632084" y="817672"/>
            <a:ext cx="3706496" cy="1971542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6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7240" b="39831" l="23411" r="66599"/>
                    </a14:imgEffect>
                    <a14:imgEffect>
                      <a14:colorTemperature colorTemp="4700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575" t="25946" r="32082" b="60540"/>
          <a:stretch/>
        </p:blipFill>
        <p:spPr>
          <a:xfrm rot="191520">
            <a:off x="4737378" y="3164228"/>
            <a:ext cx="1953267" cy="1038973"/>
          </a:xfrm>
          <a:prstGeom prst="rect">
            <a:avLst/>
          </a:prstGeom>
        </p:spPr>
      </p:pic>
      <p:sp>
        <p:nvSpPr>
          <p:cNvPr id="40" name="Obdélník 39"/>
          <p:cNvSpPr/>
          <p:nvPr/>
        </p:nvSpPr>
        <p:spPr>
          <a:xfrm>
            <a:off x="295407" y="97961"/>
            <a:ext cx="34291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KTERÝ OBDÉLNÍK JE NEJVĚTŠÍ?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5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7240" b="39831" l="23411" r="66599"/>
                    </a14:imgEffect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575" t="25946" r="32082" b="60540"/>
          <a:stretch/>
        </p:blipFill>
        <p:spPr>
          <a:xfrm rot="16385050">
            <a:off x="7730832" y="3592941"/>
            <a:ext cx="1540079" cy="819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465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6199" b="56780" l="57619" r="93744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110" t="38379" r="4154" b="41081"/>
          <a:stretch/>
        </p:blipFill>
        <p:spPr>
          <a:xfrm rot="217368">
            <a:off x="8487134" y="1923279"/>
            <a:ext cx="3447330" cy="330248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5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6199" b="56780" l="57619" r="93744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110" t="38379" r="4154" b="41081"/>
          <a:stretch/>
        </p:blipFill>
        <p:spPr>
          <a:xfrm rot="217368">
            <a:off x="6068943" y="1203693"/>
            <a:ext cx="2251405" cy="215680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6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6199" b="56780" l="57619" r="93744"/>
                    </a14:imgEffect>
                    <a14:imgEffect>
                      <a14:saturation sat="0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110" t="38379" r="4154" b="41081"/>
          <a:stretch/>
        </p:blipFill>
        <p:spPr>
          <a:xfrm rot="217368">
            <a:off x="2276202" y="902903"/>
            <a:ext cx="2703581" cy="2589983"/>
          </a:xfrm>
          <a:prstGeom prst="rect">
            <a:avLst/>
          </a:prstGeom>
        </p:spPr>
      </p:pic>
      <p:sp>
        <p:nvSpPr>
          <p:cNvPr id="40" name="Obdélník 39"/>
          <p:cNvSpPr/>
          <p:nvPr/>
        </p:nvSpPr>
        <p:spPr>
          <a:xfrm>
            <a:off x="295407" y="97961"/>
            <a:ext cx="34531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KTERÝ ČTVEREC JE NEJMENŠÍ?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5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6199" b="56780" l="57619" r="93744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110" t="38379" r="4154" b="41081"/>
          <a:stretch/>
        </p:blipFill>
        <p:spPr>
          <a:xfrm rot="217368">
            <a:off x="4696163" y="3456845"/>
            <a:ext cx="1470455" cy="1408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7074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295" b="26695" l="30272" r="65288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480" t="5946" r="34485" b="72973"/>
          <a:stretch/>
        </p:blipFill>
        <p:spPr>
          <a:xfrm rot="16416952">
            <a:off x="683148" y="4475863"/>
            <a:ext cx="1482810" cy="144574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5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9625" b="83293" l="60949" r="10000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212" t="60541" b="17117"/>
          <a:stretch/>
        </p:blipFill>
        <p:spPr>
          <a:xfrm>
            <a:off x="7699584" y="521005"/>
            <a:ext cx="1459995" cy="1438724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6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9625" b="83293" l="60949" r="100000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212" t="60541" b="17117"/>
          <a:stretch/>
        </p:blipFill>
        <p:spPr>
          <a:xfrm>
            <a:off x="4170834" y="3315235"/>
            <a:ext cx="1500323" cy="1478464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7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7240" b="39831" l="23411" r="66599"/>
                    </a14:imgEffect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575" t="25946" r="32082" b="60540"/>
          <a:stretch/>
        </p:blipFill>
        <p:spPr>
          <a:xfrm rot="197456">
            <a:off x="6676108" y="3441362"/>
            <a:ext cx="1937959" cy="103083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8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295" b="26695" l="30272" r="6528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480" t="5946" r="34485" b="72973"/>
          <a:stretch/>
        </p:blipFill>
        <p:spPr>
          <a:xfrm rot="16416952">
            <a:off x="5084328" y="1056519"/>
            <a:ext cx="1482810" cy="1445741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9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6199" b="56780" l="57619" r="93744"/>
                    </a14:imgEffect>
                    <a14:imgEffect>
                      <a14:saturation sat="0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110" t="38379" r="4154" b="41081"/>
          <a:stretch/>
        </p:blipFill>
        <p:spPr>
          <a:xfrm rot="217368">
            <a:off x="9523255" y="4388081"/>
            <a:ext cx="1470455" cy="1408670"/>
          </a:xfrm>
          <a:prstGeom prst="rect">
            <a:avLst/>
          </a:prstGeom>
        </p:spPr>
      </p:pic>
      <p:sp>
        <p:nvSpPr>
          <p:cNvPr id="40" name="Obdélník 39"/>
          <p:cNvSpPr/>
          <p:nvPr/>
        </p:nvSpPr>
        <p:spPr>
          <a:xfrm>
            <a:off x="295407" y="97961"/>
            <a:ext cx="21771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NAJDI ŽLUTÝ KRUH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10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6199" b="56780" l="57619" r="93744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110" t="38379" r="4154" b="41081"/>
          <a:stretch/>
        </p:blipFill>
        <p:spPr>
          <a:xfrm rot="217368">
            <a:off x="2720864" y="696145"/>
            <a:ext cx="1470455" cy="1408670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7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7240" b="39831" l="23411" r="66599"/>
                    </a14:imgEffect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575" t="25946" r="32082" b="60540"/>
          <a:stretch/>
        </p:blipFill>
        <p:spPr>
          <a:xfrm rot="16385050">
            <a:off x="9838144" y="1878914"/>
            <a:ext cx="2025471" cy="107737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1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7240" b="39831" l="23411" r="66599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575" t="25946" r="32082" b="60540"/>
          <a:stretch/>
        </p:blipFill>
        <p:spPr>
          <a:xfrm rot="5617568">
            <a:off x="1595572" y="3148683"/>
            <a:ext cx="1995966" cy="106168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2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6199" b="56780" l="57619" r="93744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110" t="38379" r="4154" b="41081"/>
          <a:stretch/>
        </p:blipFill>
        <p:spPr>
          <a:xfrm rot="217368">
            <a:off x="8667000" y="2415950"/>
            <a:ext cx="1470455" cy="1408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1713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295" b="26695" l="30272" r="65288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480" t="5946" r="34485" b="72973"/>
          <a:stretch/>
        </p:blipFill>
        <p:spPr>
          <a:xfrm rot="16416952">
            <a:off x="6794951" y="500495"/>
            <a:ext cx="1482810" cy="144574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5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9625" b="83293" l="60949" r="10000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212" t="60541" b="17117"/>
          <a:stretch/>
        </p:blipFill>
        <p:spPr>
          <a:xfrm>
            <a:off x="1888314" y="2191547"/>
            <a:ext cx="1459995" cy="1438724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6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9625" b="83293" l="60949" r="100000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212" t="60541" b="17117"/>
          <a:stretch/>
        </p:blipFill>
        <p:spPr>
          <a:xfrm>
            <a:off x="9460638" y="3896557"/>
            <a:ext cx="1500323" cy="1478464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7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7240" b="39831" l="23411" r="66599"/>
                    </a14:imgEffect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575" t="25946" r="32082" b="60540"/>
          <a:stretch/>
        </p:blipFill>
        <p:spPr>
          <a:xfrm rot="197456">
            <a:off x="9460524" y="2016028"/>
            <a:ext cx="1937959" cy="103083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8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295" b="26695" l="30272" r="6528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480" t="5946" r="34485" b="72973"/>
          <a:stretch/>
        </p:blipFill>
        <p:spPr>
          <a:xfrm rot="16416952">
            <a:off x="5084328" y="1056519"/>
            <a:ext cx="1482810" cy="1445741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9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6199" b="56780" l="57619" r="93744"/>
                    </a14:imgEffect>
                    <a14:imgEffect>
                      <a14:saturation sat="0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110" t="38379" r="4154" b="41081"/>
          <a:stretch/>
        </p:blipFill>
        <p:spPr>
          <a:xfrm rot="217368">
            <a:off x="4068453" y="2925936"/>
            <a:ext cx="1470455" cy="1408670"/>
          </a:xfrm>
          <a:prstGeom prst="rect">
            <a:avLst/>
          </a:prstGeom>
        </p:spPr>
      </p:pic>
      <p:sp>
        <p:nvSpPr>
          <p:cNvPr id="40" name="Obdélník 39"/>
          <p:cNvSpPr/>
          <p:nvPr/>
        </p:nvSpPr>
        <p:spPr>
          <a:xfrm>
            <a:off x="295407" y="97961"/>
            <a:ext cx="28536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NAJDI ZELENÝ OBDÉLNÍK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10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6199" b="56780" l="57619" r="93744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110" t="38379" r="4154" b="41081"/>
          <a:stretch/>
        </p:blipFill>
        <p:spPr>
          <a:xfrm rot="217368">
            <a:off x="1740215" y="3810055"/>
            <a:ext cx="1470455" cy="1408670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7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7240" b="39831" l="23411" r="66599"/>
                    </a14:imgEffect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575" t="25946" r="32082" b="60540"/>
          <a:stretch/>
        </p:blipFill>
        <p:spPr>
          <a:xfrm rot="237472">
            <a:off x="6802932" y="3864967"/>
            <a:ext cx="2025471" cy="107737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1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9625" b="83293" l="60949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212" t="60541" b="17117"/>
          <a:stretch/>
        </p:blipFill>
        <p:spPr>
          <a:xfrm>
            <a:off x="7536356" y="2055563"/>
            <a:ext cx="1433103" cy="141222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8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295" b="26695" l="30272" r="6528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480" t="5946" r="34485" b="72973"/>
          <a:stretch/>
        </p:blipFill>
        <p:spPr>
          <a:xfrm rot="16416952">
            <a:off x="3074674" y="577642"/>
            <a:ext cx="1482810" cy="1445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1618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295" b="26695" l="30272" r="65288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480" t="5946" r="34485" b="72973"/>
          <a:stretch/>
        </p:blipFill>
        <p:spPr>
          <a:xfrm rot="16416952">
            <a:off x="7374514" y="767149"/>
            <a:ext cx="1482810" cy="144574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5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9625" b="83293" l="60949" r="10000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212" t="60541" b="17117"/>
          <a:stretch/>
        </p:blipFill>
        <p:spPr>
          <a:xfrm>
            <a:off x="4919729" y="2901535"/>
            <a:ext cx="1459995" cy="1438724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6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9625" b="83293" l="60949" r="100000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212" t="60541" b="17117"/>
          <a:stretch/>
        </p:blipFill>
        <p:spPr>
          <a:xfrm>
            <a:off x="8884109" y="4853981"/>
            <a:ext cx="1500323" cy="1478464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7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7240" b="39831" l="23411" r="66599"/>
                    </a14:imgEffect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575" t="25946" r="32082" b="60540"/>
          <a:stretch/>
        </p:blipFill>
        <p:spPr>
          <a:xfrm rot="197456">
            <a:off x="1960224" y="3276112"/>
            <a:ext cx="1937959" cy="103083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8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295" b="26695" l="30272" r="6528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480" t="5946" r="34485" b="72973"/>
          <a:stretch/>
        </p:blipFill>
        <p:spPr>
          <a:xfrm rot="16416952">
            <a:off x="7537355" y="2964183"/>
            <a:ext cx="1482810" cy="1445741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9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6199" b="56780" l="57619" r="93744"/>
                    </a14:imgEffect>
                    <a14:imgEffect>
                      <a14:saturation sat="0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110" t="38379" r="4154" b="41081"/>
          <a:stretch/>
        </p:blipFill>
        <p:spPr>
          <a:xfrm rot="217368">
            <a:off x="2977420" y="1341617"/>
            <a:ext cx="1470455" cy="1408670"/>
          </a:xfrm>
          <a:prstGeom prst="rect">
            <a:avLst/>
          </a:prstGeom>
        </p:spPr>
      </p:pic>
      <p:sp>
        <p:nvSpPr>
          <p:cNvPr id="40" name="Obdélník 39"/>
          <p:cNvSpPr/>
          <p:nvPr/>
        </p:nvSpPr>
        <p:spPr>
          <a:xfrm>
            <a:off x="295407" y="97961"/>
            <a:ext cx="327365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NAJDI MODRÝ TROJÚHELNÍK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10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6199" b="56780" l="57619" r="93744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110" t="38379" r="4154" b="41081"/>
          <a:stretch/>
        </p:blipFill>
        <p:spPr>
          <a:xfrm rot="217368">
            <a:off x="9667268" y="1527417"/>
            <a:ext cx="1470455" cy="1408670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7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7240" b="39831" l="23411" r="66599"/>
                    </a14:imgEffect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575" t="25946" r="32082" b="60540"/>
          <a:stretch/>
        </p:blipFill>
        <p:spPr>
          <a:xfrm rot="237472">
            <a:off x="5075197" y="773119"/>
            <a:ext cx="2025471" cy="107737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1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9625" b="83293" l="60949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212" t="60541" b="17117"/>
          <a:stretch/>
        </p:blipFill>
        <p:spPr>
          <a:xfrm>
            <a:off x="1607018" y="4868800"/>
            <a:ext cx="1485285" cy="146364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0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6199" b="56780" l="57619" r="93744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110" t="38379" r="4154" b="41081"/>
          <a:stretch/>
        </p:blipFill>
        <p:spPr>
          <a:xfrm rot="217368">
            <a:off x="10220833" y="3232676"/>
            <a:ext cx="1470455" cy="1408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26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295" b="26695" l="30272" r="65288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480" t="5946" r="34485" b="72973"/>
          <a:stretch/>
        </p:blipFill>
        <p:spPr>
          <a:xfrm rot="16416952">
            <a:off x="7346804" y="3577690"/>
            <a:ext cx="1482810" cy="144574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5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9625" b="83293" l="60949" r="10000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212" t="60541" b="17117"/>
          <a:stretch/>
        </p:blipFill>
        <p:spPr>
          <a:xfrm>
            <a:off x="5343531" y="642827"/>
            <a:ext cx="1459995" cy="1438724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6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9625" b="83293" l="60949" r="100000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212" t="60541" b="17117"/>
          <a:stretch/>
        </p:blipFill>
        <p:spPr>
          <a:xfrm>
            <a:off x="9780678" y="3978217"/>
            <a:ext cx="1500323" cy="1478464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7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7240" b="39831" l="23411" r="66599"/>
                    </a14:imgEffect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575" t="25946" r="32082" b="60540"/>
          <a:stretch/>
        </p:blipFill>
        <p:spPr>
          <a:xfrm rot="10983716">
            <a:off x="5988313" y="2438059"/>
            <a:ext cx="1937959" cy="103083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8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295" b="26695" l="30272" r="6528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480" t="5946" r="34485" b="72973"/>
          <a:stretch/>
        </p:blipFill>
        <p:spPr>
          <a:xfrm rot="16416952">
            <a:off x="7456293" y="573162"/>
            <a:ext cx="1482810" cy="1445741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9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6199" b="56780" l="57619" r="93744"/>
                    </a14:imgEffect>
                    <a14:imgEffect>
                      <a14:saturation sat="0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110" t="38379" r="4154" b="41081"/>
          <a:stretch/>
        </p:blipFill>
        <p:spPr>
          <a:xfrm rot="217368">
            <a:off x="9373723" y="2113333"/>
            <a:ext cx="1470455" cy="1408670"/>
          </a:xfrm>
          <a:prstGeom prst="rect">
            <a:avLst/>
          </a:prstGeom>
        </p:spPr>
      </p:pic>
      <p:sp>
        <p:nvSpPr>
          <p:cNvPr id="40" name="Obdélník 39"/>
          <p:cNvSpPr/>
          <p:nvPr/>
        </p:nvSpPr>
        <p:spPr>
          <a:xfrm>
            <a:off x="295407" y="97961"/>
            <a:ext cx="30155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NAJDI ČERVENÝ ČTVEREC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10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6199" b="56780" l="57619" r="93744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110" t="38379" r="4154" b="41081"/>
          <a:stretch/>
        </p:blipFill>
        <p:spPr>
          <a:xfrm rot="217368">
            <a:off x="3164582" y="752374"/>
            <a:ext cx="1470455" cy="1408670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7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7240" b="39831" l="23411" r="66599"/>
                    </a14:imgEffect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575" t="25946" r="32082" b="60540"/>
          <a:stretch/>
        </p:blipFill>
        <p:spPr>
          <a:xfrm rot="5566154">
            <a:off x="1281794" y="3880413"/>
            <a:ext cx="2025471" cy="107737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1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7240" b="39831" l="23411" r="66599"/>
                    </a14:imgEffect>
                    <a14:imgEffect>
                      <a14:colorTemperature colorTemp="4700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575" t="25946" r="32082" b="60540"/>
          <a:stretch/>
        </p:blipFill>
        <p:spPr>
          <a:xfrm rot="191520">
            <a:off x="4561421" y="3948416"/>
            <a:ext cx="1953267" cy="103897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295" b="26695" l="30272" r="65288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480" t="5946" r="34485" b="72973"/>
          <a:stretch/>
        </p:blipFill>
        <p:spPr>
          <a:xfrm rot="16416952">
            <a:off x="3189004" y="2279324"/>
            <a:ext cx="1482810" cy="1445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2444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295" b="26695" l="30272" r="65288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480" t="5946" r="34485" b="72973"/>
          <a:stretch/>
        </p:blipFill>
        <p:spPr>
          <a:xfrm rot="16416952">
            <a:off x="2565191" y="692913"/>
            <a:ext cx="1482810" cy="144574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5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9625" b="83293" l="60949" r="10000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212" t="60541" b="17117"/>
          <a:stretch/>
        </p:blipFill>
        <p:spPr>
          <a:xfrm>
            <a:off x="10248295" y="4514623"/>
            <a:ext cx="1459995" cy="143872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6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6199" b="56780" l="57619" r="93744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110" t="38379" r="4154" b="41081"/>
          <a:stretch/>
        </p:blipFill>
        <p:spPr>
          <a:xfrm rot="217368">
            <a:off x="7591119" y="285548"/>
            <a:ext cx="1470455" cy="140867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7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9625" b="83293" l="60949" r="100000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212" t="60541" b="17117"/>
          <a:stretch/>
        </p:blipFill>
        <p:spPr>
          <a:xfrm>
            <a:off x="2086377" y="3245213"/>
            <a:ext cx="1500323" cy="1478464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8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7240" b="39831" l="23411" r="66599"/>
                    </a14:imgEffect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575" t="25946" r="32082" b="60540"/>
          <a:stretch/>
        </p:blipFill>
        <p:spPr>
          <a:xfrm rot="201745">
            <a:off x="9410630" y="1128187"/>
            <a:ext cx="1937959" cy="103083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9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295" b="26695" l="30272" r="6528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480" t="5946" r="34485" b="72973"/>
          <a:stretch/>
        </p:blipFill>
        <p:spPr>
          <a:xfrm rot="16416952">
            <a:off x="55679" y="3006234"/>
            <a:ext cx="1482810" cy="1445741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10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9625" b="83293" l="60949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212" t="60541" b="17117"/>
          <a:stretch/>
        </p:blipFill>
        <p:spPr>
          <a:xfrm>
            <a:off x="5309306" y="311202"/>
            <a:ext cx="1485285" cy="1463645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11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6199" b="56780" l="57619" r="93744"/>
                    </a14:imgEffect>
                    <a14:imgEffect>
                      <a14:saturation sat="0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110" t="38379" r="4154" b="41081"/>
          <a:stretch/>
        </p:blipFill>
        <p:spPr>
          <a:xfrm rot="217368">
            <a:off x="994560" y="4748804"/>
            <a:ext cx="1470455" cy="1408670"/>
          </a:xfrm>
          <a:prstGeom prst="rect">
            <a:avLst/>
          </a:prstGeom>
        </p:spPr>
      </p:pic>
      <p:sp>
        <p:nvSpPr>
          <p:cNvPr id="40" name="Obdélník 39"/>
          <p:cNvSpPr/>
          <p:nvPr/>
        </p:nvSpPr>
        <p:spPr>
          <a:xfrm>
            <a:off x="295407" y="97961"/>
            <a:ext cx="38491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KOLIK JE NA OBRÁZKU ČTVERCŮ?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12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6199" b="56780" l="57619" r="93744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110" t="38379" r="4154" b="41081"/>
          <a:stretch/>
        </p:blipFill>
        <p:spPr>
          <a:xfrm rot="217368">
            <a:off x="5413970" y="3774153"/>
            <a:ext cx="1470455" cy="1408670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10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9625" b="83293" l="60949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212" t="60541" b="17117"/>
          <a:stretch/>
        </p:blipFill>
        <p:spPr>
          <a:xfrm>
            <a:off x="8271273" y="3970877"/>
            <a:ext cx="1433103" cy="1412223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8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7240" b="39831" l="23411" r="66599"/>
                    </a14:imgEffect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575" t="25946" r="32082" b="60540"/>
          <a:stretch/>
        </p:blipFill>
        <p:spPr>
          <a:xfrm rot="16385050">
            <a:off x="9373160" y="2670793"/>
            <a:ext cx="2025471" cy="107737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4751" y="2343822"/>
            <a:ext cx="690652" cy="108102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2796" y="2343822"/>
            <a:ext cx="865578" cy="116271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6743" y="2308456"/>
            <a:ext cx="1048162" cy="111638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0195" y="2366988"/>
            <a:ext cx="870954" cy="113602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1730" y="2408929"/>
            <a:ext cx="758902" cy="1128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9103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295" b="26695" l="30272" r="65288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480" t="5946" r="34485" b="72973"/>
          <a:stretch/>
        </p:blipFill>
        <p:spPr>
          <a:xfrm rot="16416952">
            <a:off x="1789678" y="2152178"/>
            <a:ext cx="1482810" cy="144574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5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6199" b="56780" l="57619" r="93744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110" t="38379" r="4154" b="41081"/>
          <a:stretch/>
        </p:blipFill>
        <p:spPr>
          <a:xfrm rot="217368">
            <a:off x="8132372" y="602716"/>
            <a:ext cx="1470455" cy="140867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6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9625" b="83293" l="60949" r="100000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212" t="60541" b="17117"/>
          <a:stretch/>
        </p:blipFill>
        <p:spPr>
          <a:xfrm>
            <a:off x="2942218" y="551610"/>
            <a:ext cx="1500323" cy="1478464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7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7240" b="39831" l="23411" r="66599"/>
                    </a14:imgEffect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575" t="25946" r="32082" b="60540"/>
          <a:stretch/>
        </p:blipFill>
        <p:spPr>
          <a:xfrm rot="11024073">
            <a:off x="5522157" y="3890719"/>
            <a:ext cx="1937959" cy="103083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8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295" b="26695" l="30272" r="6528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480" t="5946" r="34485" b="72973"/>
          <a:stretch/>
        </p:blipFill>
        <p:spPr>
          <a:xfrm rot="16416952">
            <a:off x="228683" y="3003992"/>
            <a:ext cx="1482810" cy="1445741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9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6199" b="56780" l="57619" r="93744"/>
                    </a14:imgEffect>
                    <a14:imgEffect>
                      <a14:saturation sat="0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110" t="38379" r="4154" b="41081"/>
          <a:stretch/>
        </p:blipFill>
        <p:spPr>
          <a:xfrm rot="217368">
            <a:off x="8469170" y="3825073"/>
            <a:ext cx="1470455" cy="1408670"/>
          </a:xfrm>
          <a:prstGeom prst="rect">
            <a:avLst/>
          </a:prstGeom>
        </p:spPr>
      </p:pic>
      <p:sp>
        <p:nvSpPr>
          <p:cNvPr id="40" name="Obdélník 39"/>
          <p:cNvSpPr/>
          <p:nvPr/>
        </p:nvSpPr>
        <p:spPr>
          <a:xfrm>
            <a:off x="295407" y="97961"/>
            <a:ext cx="3558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KOLIK JE NA OBRÁZKU KRUHŮ?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10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6199" b="56780" l="57619" r="93744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110" t="38379" r="4154" b="41081"/>
          <a:stretch/>
        </p:blipFill>
        <p:spPr>
          <a:xfrm rot="217368">
            <a:off x="2826039" y="3888074"/>
            <a:ext cx="1470455" cy="1408670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7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7240" b="39831" l="23411" r="66599"/>
                    </a14:imgEffect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575" t="25946" r="32082" b="60540"/>
          <a:stretch/>
        </p:blipFill>
        <p:spPr>
          <a:xfrm rot="242187">
            <a:off x="9825240" y="1973989"/>
            <a:ext cx="2025471" cy="107737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1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7240" b="39831" l="23411" r="66599"/>
                    </a14:imgEffect>
                    <a14:imgEffect>
                      <a14:colorTemperature colorTemp="4700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575" t="25946" r="32082" b="60540"/>
          <a:stretch/>
        </p:blipFill>
        <p:spPr>
          <a:xfrm rot="191520">
            <a:off x="364487" y="4822307"/>
            <a:ext cx="1953267" cy="1038973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0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6199" b="56780" l="57619" r="93744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110" t="38379" r="4154" b="41081"/>
          <a:stretch/>
        </p:blipFill>
        <p:spPr>
          <a:xfrm rot="217368">
            <a:off x="5677690" y="566620"/>
            <a:ext cx="1470455" cy="140867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2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7240" b="39831" l="23411" r="66599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575" t="25946" r="32082" b="60540"/>
          <a:stretch/>
        </p:blipFill>
        <p:spPr>
          <a:xfrm rot="5617568">
            <a:off x="9976689" y="3825762"/>
            <a:ext cx="1995966" cy="106168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8288" y="2391321"/>
            <a:ext cx="690652" cy="108102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8838" y="2343822"/>
            <a:ext cx="865578" cy="116271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8136" y="2383151"/>
            <a:ext cx="1048162" cy="111638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3558" y="2365665"/>
            <a:ext cx="870954" cy="113602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4452" y="2391321"/>
            <a:ext cx="758902" cy="1128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3478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14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295" b="26695" l="30272" r="65288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480" t="5946" r="34485" b="72973"/>
          <a:stretch/>
        </p:blipFill>
        <p:spPr>
          <a:xfrm rot="16416952">
            <a:off x="577954" y="2983429"/>
            <a:ext cx="1482810" cy="144574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5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6199" b="56780" l="57619" r="93744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110" t="38379" r="4154" b="41081"/>
          <a:stretch/>
        </p:blipFill>
        <p:spPr>
          <a:xfrm rot="217368">
            <a:off x="3921454" y="3750796"/>
            <a:ext cx="1470455" cy="140867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6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9625" b="83293" l="60949" r="100000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212" t="60541" b="17117"/>
          <a:stretch/>
        </p:blipFill>
        <p:spPr>
          <a:xfrm>
            <a:off x="8449694" y="4018430"/>
            <a:ext cx="1500323" cy="1478464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7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7240" b="39831" l="23411" r="66599"/>
                    </a14:imgEffect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575" t="25946" r="32082" b="60540"/>
          <a:stretch/>
        </p:blipFill>
        <p:spPr>
          <a:xfrm rot="201745">
            <a:off x="6349279" y="4074141"/>
            <a:ext cx="1937959" cy="103083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8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295" b="26695" l="30272" r="6528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480" t="5946" r="34485" b="72973"/>
          <a:stretch/>
        </p:blipFill>
        <p:spPr>
          <a:xfrm rot="16416952">
            <a:off x="10285242" y="1412391"/>
            <a:ext cx="1482810" cy="1445741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9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6199" b="56780" l="57619" r="93744"/>
                    </a14:imgEffect>
                    <a14:imgEffect>
                      <a14:saturation sat="0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110" t="38379" r="4154" b="41081"/>
          <a:stretch/>
        </p:blipFill>
        <p:spPr>
          <a:xfrm rot="217368">
            <a:off x="10539952" y="4365846"/>
            <a:ext cx="1470455" cy="1408670"/>
          </a:xfrm>
          <a:prstGeom prst="rect">
            <a:avLst/>
          </a:prstGeom>
        </p:spPr>
      </p:pic>
      <p:sp>
        <p:nvSpPr>
          <p:cNvPr id="40" name="Obdélník 39"/>
          <p:cNvSpPr/>
          <p:nvPr/>
        </p:nvSpPr>
        <p:spPr>
          <a:xfrm>
            <a:off x="295407" y="97961"/>
            <a:ext cx="40671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KOLIK JE NA OBRÁZKU OBDÉLNÍKŮ?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10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6199" b="56780" l="57619" r="93744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110" t="38379" r="4154" b="41081"/>
          <a:stretch/>
        </p:blipFill>
        <p:spPr>
          <a:xfrm rot="217368">
            <a:off x="8271874" y="528203"/>
            <a:ext cx="1470455" cy="1408670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7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7240" b="39831" l="23411" r="66599"/>
                    </a14:imgEffect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575" t="25946" r="32082" b="60540"/>
          <a:stretch/>
        </p:blipFill>
        <p:spPr>
          <a:xfrm rot="16385050">
            <a:off x="1686712" y="2402655"/>
            <a:ext cx="2025471" cy="107737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1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7240" b="39831" l="23411" r="66599"/>
                    </a14:imgEffect>
                    <a14:imgEffect>
                      <a14:colorTemperature colorTemp="4700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575" t="25946" r="32082" b="60540"/>
          <a:stretch/>
        </p:blipFill>
        <p:spPr>
          <a:xfrm rot="247909">
            <a:off x="1606764" y="4549173"/>
            <a:ext cx="1953267" cy="1038973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2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7240" b="39831" l="23411" r="66599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575" t="25946" r="32082" b="60540"/>
          <a:stretch/>
        </p:blipFill>
        <p:spPr>
          <a:xfrm rot="10980714">
            <a:off x="9772357" y="3145596"/>
            <a:ext cx="1995966" cy="106168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12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7240" b="39831" l="23411" r="66599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575" t="25946" r="32082" b="60540"/>
          <a:stretch/>
        </p:blipFill>
        <p:spPr>
          <a:xfrm rot="183545">
            <a:off x="5392219" y="666766"/>
            <a:ext cx="1995966" cy="106168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3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9625" b="83293" l="60949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212" t="60541" b="17117"/>
          <a:stretch/>
        </p:blipFill>
        <p:spPr>
          <a:xfrm>
            <a:off x="3260246" y="534087"/>
            <a:ext cx="1485285" cy="146364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8288" y="2391321"/>
            <a:ext cx="690652" cy="108102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8838" y="2343822"/>
            <a:ext cx="865578" cy="116271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8136" y="2383151"/>
            <a:ext cx="1048162" cy="111638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3558" y="2365665"/>
            <a:ext cx="870954" cy="1136027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4452" y="2391321"/>
            <a:ext cx="758902" cy="1128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3046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15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295" b="26695" l="30272" r="65288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480" t="5946" r="34485" b="72973"/>
          <a:stretch/>
        </p:blipFill>
        <p:spPr>
          <a:xfrm rot="16416952">
            <a:off x="9977499" y="4426348"/>
            <a:ext cx="1482810" cy="144574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5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6199" b="56780" l="57619" r="93744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110" t="38379" r="4154" b="41081"/>
          <a:stretch/>
        </p:blipFill>
        <p:spPr>
          <a:xfrm rot="217368">
            <a:off x="5515624" y="3745737"/>
            <a:ext cx="1470455" cy="140867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6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9625" b="83293" l="60949" r="100000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212" t="60541" b="17117"/>
          <a:stretch/>
        </p:blipFill>
        <p:spPr>
          <a:xfrm>
            <a:off x="10355256" y="2599452"/>
            <a:ext cx="1500323" cy="1478464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7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295" b="26695" l="30272" r="6528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480" t="5946" r="34485" b="72973"/>
          <a:stretch/>
        </p:blipFill>
        <p:spPr>
          <a:xfrm rot="16416952">
            <a:off x="9238687" y="1215290"/>
            <a:ext cx="1482810" cy="1445741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8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6199" b="56780" l="57619" r="93744"/>
                    </a14:imgEffect>
                    <a14:imgEffect>
                      <a14:saturation sat="0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110" t="38379" r="4154" b="41081"/>
          <a:stretch/>
        </p:blipFill>
        <p:spPr>
          <a:xfrm rot="217368">
            <a:off x="8257947" y="3923651"/>
            <a:ext cx="1470455" cy="1408670"/>
          </a:xfrm>
          <a:prstGeom prst="rect">
            <a:avLst/>
          </a:prstGeom>
        </p:spPr>
      </p:pic>
      <p:sp>
        <p:nvSpPr>
          <p:cNvPr id="40" name="Obdélník 39"/>
          <p:cNvSpPr/>
          <p:nvPr/>
        </p:nvSpPr>
        <p:spPr>
          <a:xfrm>
            <a:off x="295407" y="97961"/>
            <a:ext cx="45175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KOLIK JE NA OBRÁZKU TROJÚHELNÍKŮ?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9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6199" b="56780" l="57619" r="93744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110" t="38379" r="4154" b="41081"/>
          <a:stretch/>
        </p:blipFill>
        <p:spPr>
          <a:xfrm rot="217368">
            <a:off x="732489" y="3662607"/>
            <a:ext cx="1470455" cy="1408670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10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7240" b="39831" l="23411" r="66599"/>
                    </a14:imgEffect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575" t="25946" r="32082" b="60540"/>
          <a:stretch/>
        </p:blipFill>
        <p:spPr>
          <a:xfrm rot="16385050">
            <a:off x="1851642" y="1759742"/>
            <a:ext cx="2025471" cy="107737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1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7240" b="39831" l="23411" r="66599"/>
                    </a14:imgEffect>
                    <a14:imgEffect>
                      <a14:colorTemperature colorTemp="4700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575" t="25946" r="32082" b="60540"/>
          <a:stretch/>
        </p:blipFill>
        <p:spPr>
          <a:xfrm rot="191520">
            <a:off x="2866288" y="4106908"/>
            <a:ext cx="1953267" cy="1038973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12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7240" b="39831" l="23411" r="66599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575" t="25946" r="32082" b="60540"/>
          <a:stretch/>
        </p:blipFill>
        <p:spPr>
          <a:xfrm rot="11027073">
            <a:off x="6455134" y="662100"/>
            <a:ext cx="1995966" cy="106168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3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9625" b="83293" l="60949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212" t="60541" b="17117"/>
          <a:stretch/>
        </p:blipFill>
        <p:spPr>
          <a:xfrm>
            <a:off x="4209046" y="484128"/>
            <a:ext cx="1485285" cy="146364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8288" y="2391321"/>
            <a:ext cx="690652" cy="108102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8838" y="2343822"/>
            <a:ext cx="865578" cy="1162717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8136" y="2383151"/>
            <a:ext cx="1048162" cy="111638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3558" y="2365665"/>
            <a:ext cx="870954" cy="113602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4452" y="2391321"/>
            <a:ext cx="758902" cy="1128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3767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 a zvuků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Kresby geometrických tvarů z archivu autorky – Mgr. Zuzana Levá</a:t>
            </a:r>
          </a:p>
          <a:p>
            <a:r>
              <a:rPr lang="cs-CZ" dirty="0" smtClean="0"/>
              <a:t>Kresby skřítků jsou použity se svolením autorek Yvety </a:t>
            </a:r>
            <a:r>
              <a:rPr lang="cs-CZ" dirty="0" err="1" smtClean="0"/>
              <a:t>Šteruské</a:t>
            </a:r>
            <a:r>
              <a:rPr lang="cs-CZ" dirty="0" smtClean="0"/>
              <a:t> a Marie </a:t>
            </a:r>
            <a:r>
              <a:rPr lang="cs-CZ" dirty="0" err="1" smtClean="0"/>
              <a:t>Kádnerové</a:t>
            </a:r>
            <a:r>
              <a:rPr lang="cs-CZ" dirty="0" smtClean="0"/>
              <a:t>.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://pixabay.com</a:t>
            </a:r>
            <a:endParaRPr lang="cs-CZ" dirty="0"/>
          </a:p>
          <a:p>
            <a:pPr marL="45720" indent="0">
              <a:buNone/>
            </a:pPr>
            <a:endParaRPr lang="cs-CZ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</a:t>
            </a:r>
            <a:r>
              <a:rPr lang="cs-CZ" dirty="0" smtClean="0"/>
              <a:t>– KUMUČ (geometrické tvary – papírové, plastové atd.)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/>
              <a:t/>
            </a:r>
            <a:br>
              <a:rPr lang="cs-CZ" sz="3200" b="1" dirty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/>
              <a:t/>
            </a:r>
            <a:br>
              <a:rPr lang="cs-CZ" sz="3200" b="1" dirty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/>
              <a:t/>
            </a:r>
            <a:br>
              <a:rPr lang="cs-CZ" sz="3200" b="1" dirty="0"/>
            </a:br>
            <a:r>
              <a:rPr lang="cs-CZ" sz="3200" b="1" dirty="0"/>
              <a:t/>
            </a:r>
            <a:br>
              <a:rPr lang="cs-CZ" sz="3200" b="1" dirty="0"/>
            </a:b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253222"/>
            <a:ext cx="9509760" cy="3524813"/>
          </a:xfrm>
        </p:spPr>
        <p:txBody>
          <a:bodyPr>
            <a:normAutofit fontScale="62500" lnSpcReduction="20000"/>
          </a:bodyPr>
          <a:lstStyle/>
          <a:p>
            <a:pPr marL="45720" indent="0">
              <a:buNone/>
            </a:pPr>
            <a:r>
              <a:rPr lang="cs-CZ" sz="3200" b="1" dirty="0"/>
              <a:t>Metodický </a:t>
            </a:r>
            <a:r>
              <a:rPr lang="cs-CZ" sz="3200" b="1" dirty="0" smtClean="0"/>
              <a:t>postup</a:t>
            </a:r>
          </a:p>
          <a:p>
            <a:pPr algn="just">
              <a:lnSpc>
                <a:spcPct val="110000"/>
              </a:lnSpc>
            </a:pPr>
            <a:r>
              <a:rPr lang="cs-CZ" sz="3200" dirty="0"/>
              <a:t>Prezentace obsahuje celkem třináct snímků. První snímek ukazuje čtyři základní geometrické tvary, na dalších dvanácti snímcích děti plní úkoly. </a:t>
            </a:r>
            <a:br>
              <a:rPr lang="cs-CZ" sz="3200" dirty="0"/>
            </a:br>
            <a:r>
              <a:rPr lang="cs-CZ" sz="3200" dirty="0"/>
              <a:t>V první části jsou geometrické tvary využity k procvičování pojmů označujících velikost, druhá část je zaměřena na rozpoznávání geometrických tvarů. Třetí část je nejnáročnější – děti geometrické tvary vyhledávají a určují jejich počet.</a:t>
            </a:r>
          </a:p>
          <a:p>
            <a:pPr marL="45720" indent="0">
              <a:buNone/>
            </a:pPr>
            <a:r>
              <a:rPr lang="cs-CZ" sz="3200" b="1" dirty="0"/>
              <a:t>Očekávání a cíle</a:t>
            </a:r>
          </a:p>
          <a:p>
            <a:pPr algn="just">
              <a:lnSpc>
                <a:spcPct val="120000"/>
              </a:lnSpc>
            </a:pPr>
            <a:r>
              <a:rPr lang="cs-CZ" sz="3200" dirty="0"/>
              <a:t>Poznávat geometrické tvary; rozumět pojmům největší x nejmenší; chápat číslo jako počet prvků</a:t>
            </a:r>
          </a:p>
          <a:p>
            <a:pPr marL="45720" indent="0">
              <a:buNone/>
            </a:pPr>
            <a:endParaRPr lang="cs-CZ" sz="3200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883214"/>
            <a:ext cx="9509760" cy="3244839"/>
          </a:xfrm>
        </p:spPr>
        <p:txBody>
          <a:bodyPr>
            <a:normAutofit fontScale="85000" lnSpcReduction="10000"/>
          </a:bodyPr>
          <a:lstStyle/>
          <a:p>
            <a:pPr algn="just">
              <a:lnSpc>
                <a:spcPct val="120000"/>
              </a:lnSpc>
              <a:spcBef>
                <a:spcPts val="1200"/>
              </a:spcBef>
            </a:pPr>
            <a:r>
              <a:rPr lang="cs-CZ" dirty="0"/>
              <a:t>Na prvním snímku se dětem zobrazí čtyři základní geometrické tvary – děti určují </a:t>
            </a:r>
            <a:br>
              <a:rPr lang="cs-CZ" dirty="0"/>
            </a:br>
            <a:r>
              <a:rPr lang="cs-CZ" dirty="0"/>
              <a:t>(tento snímek není interaktivní).</a:t>
            </a:r>
          </a:p>
          <a:p>
            <a:pPr algn="just">
              <a:lnSpc>
                <a:spcPct val="120000"/>
              </a:lnSpc>
              <a:spcBef>
                <a:spcPts val="1200"/>
              </a:spcBef>
            </a:pPr>
            <a:r>
              <a:rPr lang="cs-CZ" dirty="0"/>
              <a:t>Na dalších čtyřech snímcích se dětem zobrazují vždy čtyři geometrické tvary různých velikostí. Podle pokynů děti určují, který tvar je největší či nejmenší. </a:t>
            </a:r>
          </a:p>
          <a:p>
            <a:pPr algn="just">
              <a:lnSpc>
                <a:spcPct val="120000"/>
              </a:lnSpc>
              <a:spcBef>
                <a:spcPts val="1200"/>
              </a:spcBef>
            </a:pPr>
            <a:r>
              <a:rPr lang="cs-CZ" dirty="0"/>
              <a:t>Na dalších čtyřech snímcích děti podle pokynů vyhledávají správný geometrický tvar. </a:t>
            </a:r>
          </a:p>
          <a:p>
            <a:pPr algn="just">
              <a:lnSpc>
                <a:spcPct val="120000"/>
              </a:lnSpc>
              <a:spcBef>
                <a:spcPts val="1200"/>
              </a:spcBef>
            </a:pPr>
            <a:r>
              <a:rPr lang="cs-CZ" dirty="0"/>
              <a:t>Na posledních čtyřech snímcích děti geometrické tvary vyhledávají a určují jejich počet. </a:t>
            </a:r>
          </a:p>
          <a:p>
            <a:pPr algn="just">
              <a:lnSpc>
                <a:spcPct val="120000"/>
              </a:lnSpc>
              <a:spcBef>
                <a:spcPts val="1200"/>
              </a:spcBef>
            </a:pPr>
            <a:r>
              <a:rPr lang="cs-CZ" dirty="0"/>
              <a:t>U všech dvanácti snímků se při správné odpovědi obrázek zvětší, při špatné se setře.</a:t>
            </a:r>
          </a:p>
          <a:p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Práce s didaktickým kufříkem </a:t>
            </a:r>
            <a:r>
              <a:rPr lang="cs-CZ" sz="3200" b="1" dirty="0" smtClean="0"/>
              <a:t>KUMUČ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793274"/>
            <a:ext cx="9509760" cy="1684445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/>
              <a:t>V návaznosti na prezentaci můžeme z </a:t>
            </a:r>
            <a:r>
              <a:rPr lang="cs-CZ" dirty="0" err="1" smtClean="0"/>
              <a:t>KUMUČe</a:t>
            </a:r>
            <a:r>
              <a:rPr lang="cs-CZ" dirty="0" smtClean="0"/>
              <a:t> využít geometrické tvary z různých materiálů (papírové, plastové…) a využít je k dalším úkolům (obrázek z </a:t>
            </a:r>
            <a:r>
              <a:rPr lang="cs-CZ" dirty="0" err="1" smtClean="0"/>
              <a:t>geom</a:t>
            </a:r>
            <a:r>
              <a:rPr lang="cs-CZ" dirty="0" smtClean="0"/>
              <a:t>. </a:t>
            </a:r>
            <a:r>
              <a:rPr lang="cs-CZ" dirty="0"/>
              <a:t>t</a:t>
            </a:r>
            <a:r>
              <a:rPr lang="cs-CZ" dirty="0" smtClean="0"/>
              <a:t>varů, vystřihování, řazení…)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100000"/>
              </a:lnSpc>
            </a:pPr>
            <a:r>
              <a:rPr lang="cs-CZ" dirty="0"/>
              <a:t>Vzdělávací oblast </a:t>
            </a:r>
            <a:r>
              <a:rPr lang="cs-CZ" b="1" dirty="0"/>
              <a:t>Dítě a jeho psychika (PSYCHOLOGICKÁ)</a:t>
            </a:r>
          </a:p>
          <a:p>
            <a:pPr algn="just">
              <a:lnSpc>
                <a:spcPct val="100000"/>
              </a:lnSpc>
            </a:pPr>
            <a:r>
              <a:rPr lang="cs-CZ" dirty="0"/>
              <a:t>podoblast: </a:t>
            </a:r>
            <a:r>
              <a:rPr lang="cs-CZ" b="1" dirty="0"/>
              <a:t>Poznávací schopnosti </a:t>
            </a:r>
            <a:r>
              <a:rPr lang="cs-CZ" dirty="0"/>
              <a:t>– základní matematické, početní </a:t>
            </a:r>
            <a:br>
              <a:rPr lang="cs-CZ" dirty="0"/>
            </a:br>
            <a:r>
              <a:rPr lang="cs-CZ" dirty="0"/>
              <a:t>a číselné pojmy a operace</a:t>
            </a:r>
          </a:p>
          <a:p>
            <a:pPr algn="just">
              <a:lnSpc>
                <a:spcPct val="100000"/>
              </a:lnSpc>
            </a:pPr>
            <a:r>
              <a:rPr lang="cs-CZ" b="1" dirty="0"/>
              <a:t>Dosažené konkretizované výstupy: </a:t>
            </a:r>
            <a:r>
              <a:rPr lang="cs-CZ" dirty="0"/>
              <a:t>Rozpoznat geometrické tvary</a:t>
            </a:r>
            <a:r>
              <a:rPr lang="cs-CZ" b="1" dirty="0"/>
              <a:t>; </a:t>
            </a:r>
            <a:r>
              <a:rPr lang="cs-CZ" dirty="0"/>
              <a:t>rozumět a používat základní pojmy označující velikost; chápat číslo </a:t>
            </a:r>
            <a:br>
              <a:rPr lang="cs-CZ" dirty="0"/>
            </a:br>
            <a:r>
              <a:rPr lang="cs-CZ" dirty="0"/>
              <a:t>jako počet prvků</a:t>
            </a:r>
          </a:p>
          <a:p>
            <a:pPr marL="45720" indent="0">
              <a:buNone/>
            </a:pPr>
            <a:endParaRPr lang="cs-CZ" b="1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559</Words>
  <Application>Microsoft Office PowerPoint</Application>
  <PresentationFormat>Širokoúhlá obrazovka</PresentationFormat>
  <Paragraphs>93</Paragraphs>
  <Slides>22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5" baseType="lpstr">
      <vt:lpstr>Arial</vt:lpstr>
      <vt:lpstr>Century Gothic</vt:lpstr>
      <vt:lpstr>Sheer Green 16x9</vt:lpstr>
      <vt:lpstr>HRAJEME SI SE SKŘÍTKY</vt:lpstr>
      <vt:lpstr>          NAŠI KAMARÁDI SKŘÍTKOVÉ          PRŮVODCI VZDĚLÁVACÍMI OBLASTMI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 obrázků a zvuků</vt:lpstr>
      <vt:lpstr>Materiály, pomůcky a technické vybavení</vt:lpstr>
      <vt:lpstr>       </vt:lpstr>
      <vt:lpstr>Práce s interaktivním výukovým materiálem</vt:lpstr>
      <vt:lpstr>Práce s didaktickým kufříkem KUMUČ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2015-05-18T17:32:16Z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