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4" r:id="rId4"/>
    <p:sldId id="283" r:id="rId5"/>
    <p:sldId id="275" r:id="rId6"/>
    <p:sldId id="277" r:id="rId7"/>
    <p:sldId id="276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  <p14:sldId id="284"/>
          </p14:sldIdLst>
        </p14:section>
        <p14:section name="obsah" id="{B6707796-E6B6-457E-A385-D5A3BB8693D5}">
          <p14:sldIdLst>
            <p14:sldId id="283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15" autoAdjust="0"/>
    <p:restoredTop sz="94660"/>
  </p:normalViewPr>
  <p:slideViewPr>
    <p:cSldViewPr snapToGrid="0">
      <p:cViewPr varScale="1">
        <p:scale>
          <a:sx n="72" d="100"/>
          <a:sy n="72" d="100"/>
        </p:scale>
        <p:origin x="336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25. 5. 2015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25. 5. 2015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18" Type="http://schemas.openxmlformats.org/officeDocument/2006/relationships/image" Target="../media/image2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" Type="http://schemas.openxmlformats.org/officeDocument/2006/relationships/image" Target="../media/image9.png"/><Relationship Id="rId16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Ticháček zpívá a hraje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Hudební nástroje</a:t>
            </a:r>
            <a:endParaRPr lang="cs-CZ" sz="2400" b="1" i="0" cap="none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838" y="2961861"/>
            <a:ext cx="2495704" cy="349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776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0602" y="5470369"/>
            <a:ext cx="1496790" cy="102436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4654" y="76689"/>
            <a:ext cx="2514198" cy="172065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642">
            <a:off x="9373208" y="183396"/>
            <a:ext cx="2592527" cy="203351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3426" y="4661383"/>
            <a:ext cx="1131157" cy="214819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3674" y="4508983"/>
            <a:ext cx="1685902" cy="23005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9747" y="3123900"/>
            <a:ext cx="1755545" cy="368567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593405">
            <a:off x="1116559" y="2406286"/>
            <a:ext cx="3208421" cy="16042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98" y="345978"/>
            <a:ext cx="1656649" cy="8283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85" r="32019"/>
          <a:stretch/>
        </p:blipFill>
        <p:spPr>
          <a:xfrm>
            <a:off x="1686909" y="76689"/>
            <a:ext cx="701457" cy="38440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9465" y="3050521"/>
            <a:ext cx="1069170" cy="210544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198" y="4508983"/>
            <a:ext cx="1716505" cy="89848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90" y="1289955"/>
            <a:ext cx="1273315" cy="236895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0301" y="4073595"/>
            <a:ext cx="1852857" cy="237165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63724">
            <a:off x="6478768" y="725625"/>
            <a:ext cx="1740458" cy="236574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454" y="2927073"/>
            <a:ext cx="1616242" cy="114652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068" y="495981"/>
            <a:ext cx="1007774" cy="197845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3730" y="1707432"/>
            <a:ext cx="3552602" cy="270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066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5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6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2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3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8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9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7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(</a:t>
            </a:r>
            <a:r>
              <a:rPr lang="cs-CZ" dirty="0" err="1"/>
              <a:t>Orffovy</a:t>
            </a:r>
            <a:r>
              <a:rPr lang="cs-CZ" dirty="0"/>
              <a:t> </a:t>
            </a:r>
            <a:r>
              <a:rPr lang="cs-CZ" dirty="0" smtClean="0"/>
              <a:t>nástroje)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lvl="7" indent="-285750"/>
            <a:r>
              <a:rPr lang="cs-CZ" sz="1800" dirty="0" smtClean="0"/>
              <a:t>Na interaktivním snímku se děti naučí</a:t>
            </a:r>
            <a:r>
              <a:rPr lang="cs-CZ" sz="1800" dirty="0" smtClean="0"/>
              <a:t> </a:t>
            </a:r>
            <a:r>
              <a:rPr lang="cs-CZ" sz="1800" dirty="0" smtClean="0"/>
              <a:t>rozpoznávat základní skupiny hudebních </a:t>
            </a:r>
            <a:r>
              <a:rPr lang="cs-CZ" sz="1800" dirty="0" smtClean="0"/>
              <a:t>nástrojů a jednotlivé nástroje označit správným jménem.</a:t>
            </a:r>
          </a:p>
          <a:p>
            <a:pPr marL="285750" lvl="7" indent="-285750"/>
            <a:r>
              <a:rPr lang="cs-CZ" sz="1800" dirty="0" smtClean="0"/>
              <a:t>Na snímku jsou 4 skupiny nástrojů: </a:t>
            </a:r>
            <a:r>
              <a:rPr lang="cs-CZ" sz="1800" b="1" dirty="0" smtClean="0"/>
              <a:t>strunné </a:t>
            </a:r>
            <a:r>
              <a:rPr lang="cs-CZ" sz="1800" dirty="0" smtClean="0"/>
              <a:t>- kytara, </a:t>
            </a:r>
            <a:r>
              <a:rPr lang="cs-CZ" sz="1800" dirty="0" err="1" smtClean="0"/>
              <a:t>banjo</a:t>
            </a:r>
            <a:r>
              <a:rPr lang="cs-CZ" sz="1800" dirty="0" smtClean="0"/>
              <a:t>, housle, loutna, basa-obrázek zmizí; </a:t>
            </a:r>
            <a:r>
              <a:rPr lang="cs-CZ" sz="1800" b="1" dirty="0" smtClean="0"/>
              <a:t> dechové </a:t>
            </a:r>
            <a:r>
              <a:rPr lang="cs-CZ" sz="1800" dirty="0" smtClean="0"/>
              <a:t>- akordeon, lesní </a:t>
            </a:r>
            <a:r>
              <a:rPr lang="cs-CZ" sz="1800" dirty="0" smtClean="0"/>
              <a:t>roh</a:t>
            </a:r>
            <a:r>
              <a:rPr lang="cs-CZ" sz="1800" dirty="0" smtClean="0"/>
              <a:t>, trombon, foukací </a:t>
            </a:r>
            <a:r>
              <a:rPr lang="cs-CZ" sz="1800" dirty="0" smtClean="0"/>
              <a:t>harmonika</a:t>
            </a:r>
            <a:r>
              <a:rPr lang="cs-CZ" sz="1800" dirty="0" smtClean="0"/>
              <a:t>, kazoo, zobcová </a:t>
            </a:r>
            <a:r>
              <a:rPr lang="cs-CZ" sz="1800" dirty="0" smtClean="0"/>
              <a:t>flétna</a:t>
            </a:r>
            <a:r>
              <a:rPr lang="cs-CZ" sz="1800" dirty="0" smtClean="0"/>
              <a:t>, saxofon, klarinet </a:t>
            </a:r>
            <a:r>
              <a:rPr lang="cs-CZ" sz="1800" dirty="0" smtClean="0"/>
              <a:t>(zesvětlí se</a:t>
            </a:r>
            <a:r>
              <a:rPr lang="cs-CZ" sz="1800" dirty="0" smtClean="0"/>
              <a:t>); </a:t>
            </a:r>
            <a:r>
              <a:rPr lang="cs-CZ" sz="1800" b="1" dirty="0" smtClean="0"/>
              <a:t>klávesové </a:t>
            </a:r>
            <a:r>
              <a:rPr lang="cs-CZ" sz="1800" dirty="0" smtClean="0"/>
              <a:t>- klavír(zmizí) a </a:t>
            </a:r>
            <a:r>
              <a:rPr lang="cs-CZ" sz="1800" b="1" dirty="0" smtClean="0"/>
              <a:t> bicí </a:t>
            </a:r>
            <a:r>
              <a:rPr lang="cs-CZ" sz="1800" dirty="0" smtClean="0"/>
              <a:t>– </a:t>
            </a:r>
            <a:r>
              <a:rPr lang="cs-CZ" sz="1800" dirty="0" smtClean="0"/>
              <a:t>tamburína, buben, </a:t>
            </a:r>
            <a:r>
              <a:rPr lang="cs-CZ" sz="1800" dirty="0" err="1" smtClean="0"/>
              <a:t>bongo</a:t>
            </a:r>
            <a:r>
              <a:rPr lang="cs-CZ" sz="1800" dirty="0" smtClean="0"/>
              <a:t> </a:t>
            </a:r>
            <a:r>
              <a:rPr lang="cs-CZ" sz="1800" dirty="0" smtClean="0"/>
              <a:t>(otočí </a:t>
            </a:r>
            <a:r>
              <a:rPr lang="cs-CZ" sz="1800" dirty="0" smtClean="0"/>
              <a:t>se)</a:t>
            </a:r>
          </a:p>
          <a:p>
            <a:pPr marL="285750" lvl="7" indent="-285750"/>
            <a:r>
              <a:rPr lang="cs-CZ" sz="1800" dirty="0" smtClean="0"/>
              <a:t>Na </a:t>
            </a:r>
            <a:r>
              <a:rPr lang="cs-CZ" sz="1800" dirty="0" smtClean="0"/>
              <a:t>prezentaci hudebních skupin navazuje hra </a:t>
            </a:r>
            <a:r>
              <a:rPr lang="cs-CZ" sz="1800" dirty="0" smtClean="0"/>
              <a:t>známých písniček na </a:t>
            </a:r>
            <a:r>
              <a:rPr lang="cs-CZ" sz="1800" dirty="0" err="1" smtClean="0"/>
              <a:t>Orffovy</a:t>
            </a:r>
            <a:r>
              <a:rPr lang="cs-CZ" sz="1800" dirty="0" smtClean="0"/>
              <a:t> nástroje.</a:t>
            </a:r>
          </a:p>
          <a:p>
            <a:pPr marL="45720" indent="0">
              <a:buNone/>
            </a:pPr>
            <a:r>
              <a:rPr lang="cs-CZ" b="1" dirty="0"/>
              <a:t>Očekávání a </a:t>
            </a:r>
            <a:r>
              <a:rPr lang="cs-CZ" b="1" dirty="0" smtClean="0"/>
              <a:t>cíle : Orientovat se v prostředí hudebních nástrojů</a:t>
            </a:r>
            <a:endParaRPr lang="cs-CZ" b="1" dirty="0"/>
          </a:p>
          <a:p>
            <a:r>
              <a:rPr lang="cs-CZ" sz="1800" dirty="0" smtClean="0"/>
              <a:t>Dítě se naučí rozpoznávat hudební nástroje a zařadit je do nástrojových skupin.</a:t>
            </a:r>
            <a:endParaRPr lang="cs-CZ" sz="1800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lvl="7" indent="-285750"/>
            <a:r>
              <a:rPr lang="cs-CZ" sz="1800" dirty="0"/>
              <a:t>Na snímku </a:t>
            </a:r>
            <a:r>
              <a:rPr lang="cs-CZ" sz="1800" dirty="0" smtClean="0"/>
              <a:t>je 17 hudebních nástrojů – strunné po dotyku zmizí („odskáčou“), dechové zesvětlají, klávesové zmizí (smažou se) a bicí se otočí. 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-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</a:t>
            </a:r>
          </a:p>
          <a:p>
            <a:r>
              <a:rPr lang="cs-CZ" dirty="0" smtClean="0"/>
              <a:t>Dosažené </a:t>
            </a:r>
            <a:r>
              <a:rPr lang="cs-CZ" dirty="0" smtClean="0"/>
              <a:t>konkretizované výstupy – </a:t>
            </a:r>
            <a:r>
              <a:rPr lang="cs-CZ" dirty="0" smtClean="0"/>
              <a:t>třídit předměty podle daného kritéria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357</Words>
  <Application>Microsoft Office PowerPoint</Application>
  <PresentationFormat>Širokoúhlá obrazovka</PresentationFormat>
  <Paragraphs>46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Sheer Green 16x9</vt:lpstr>
      <vt:lpstr>Ticháček zpívá a hraje</vt:lpstr>
      <vt:lpstr>          NAŠI KAMARÁDI SKŘÍTKOVÉ          PRŮVODCI VZDĚLÁVACÍMI OBLASTMI</vt:lpstr>
      <vt:lpstr>Prezentace aplikace PowerPoint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2015-05-25T16:36:59Z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