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6" r:id="rId4"/>
    <p:sldId id="283" r:id="rId5"/>
    <p:sldId id="273" r:id="rId6"/>
    <p:sldId id="285" r:id="rId7"/>
    <p:sldId id="275" r:id="rId8"/>
    <p:sldId id="277" r:id="rId9"/>
    <p:sldId id="276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286"/>
          </p14:sldIdLst>
        </p14:section>
        <p14:section name="obsah" id="{B6707796-E6B6-457E-A385-D5A3BB8693D5}">
          <p14:sldIdLst>
            <p14:sldId id="283"/>
            <p14:sldId id="273"/>
          </p14:sldIdLst>
        </p14:section>
        <p14:section name="PL - omalovánky" id="{AF1D70D8-8FA4-42AF-8EA7-AC491B54AC2C}">
          <p14:sldIdLst>
            <p14:sldId id="285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2" d="100"/>
          <a:sy n="72" d="100"/>
        </p:scale>
        <p:origin x="318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jp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microsoft.com/office/2007/relationships/hdphoto" Target="../media/hdphoto1.wdp"/><Relationship Id="rId9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Zvířátka pro Ticháčka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…kdo dupe a kdo je jako</a:t>
            </a:r>
            <a:r>
              <a:rPr lang="cs-CZ" sz="2400" b="1" i="0" cap="none" dirty="0" smtClean="0"/>
              <a:t> pěna?</a:t>
            </a:r>
            <a:endParaRPr lang="cs-CZ" sz="2400" b="1" i="0" cap="none" baseline="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76" y="2709405"/>
            <a:ext cx="2853160" cy="3992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50">
        <p:fade/>
      </p:transition>
    </mc:Choice>
    <mc:Fallback xmlns="">
      <p:transition spd="med" advTm="105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8729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144" y="4759801"/>
            <a:ext cx="1736214" cy="16575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9428" y="4101440"/>
            <a:ext cx="2508689" cy="24851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6529" y="1136155"/>
            <a:ext cx="1891443" cy="201418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3809" y="3850680"/>
            <a:ext cx="1905673" cy="194208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2117" y="200337"/>
            <a:ext cx="1957137" cy="16054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7696" y="3620748"/>
            <a:ext cx="1385454" cy="277090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763" y="2661669"/>
            <a:ext cx="1786901" cy="153282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6548" y="3292477"/>
            <a:ext cx="2200064" cy="110003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697" y="1997248"/>
            <a:ext cx="1600269" cy="17212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4963" y="243242"/>
            <a:ext cx="1257559" cy="12981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4005" y="1094150"/>
            <a:ext cx="1037524" cy="159619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27" y="588879"/>
            <a:ext cx="1142739" cy="174964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2172" y="2225175"/>
            <a:ext cx="1422735" cy="16173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618" y="5153583"/>
            <a:ext cx="1800833" cy="1238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057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7407" b="85164" l="78" r="87891">
                        <a14:foregroundMark x1="12812" y1="37033" x2="13438" y2="41238"/>
                        <a14:foregroundMark x1="10000" y1="45794" x2="8047" y2="47780"/>
                        <a14:foregroundMark x1="7187" y1="50000" x2="9766" y2="50701"/>
                        <a14:foregroundMark x1="6797" y1="61799" x2="8750" y2="62033"/>
                        <a14:foregroundMark x1="5547" y1="64953" x2="7500" y2="67757"/>
                        <a14:foregroundMark x1="5313" y1="69860" x2="9375" y2="69626"/>
                        <a14:foregroundMark x1="4688" y1="78855" x2="7187" y2="77570"/>
                        <a14:foregroundMark x1="4063" y1="72430" x2="8125" y2="72079"/>
                        <a14:backgroundMark x1="83438" y1="60981" x2="78984" y2="47547"/>
                        <a14:backgroundMark x1="15469" y1="27570" x2="1172" y2="56308"/>
                        <a14:backgroundMark x1="3594" y1="56308" x2="1563" y2="73131"/>
                        <a14:backgroundMark x1="53750" y1="82593" x2="56406" y2="84112"/>
                        <a14:backgroundMark x1="79219" y1="51285" x2="79219" y2="53388"/>
                        <a14:backgroundMark x1="78594" y1="51168" x2="78516" y2="52220"/>
                        <a14:backgroundMark x1="3672" y1="74766" x2="0" y2="76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1" t="16681" r="12437" b="11346"/>
          <a:stretch/>
        </p:blipFill>
        <p:spPr>
          <a:xfrm>
            <a:off x="3109039" y="4634464"/>
            <a:ext cx="2870207" cy="16076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8482013" y="2795539"/>
            <a:ext cx="3457575" cy="3009901"/>
          </a:xfrm>
          <a:prstGeom prst="rect">
            <a:avLst/>
          </a:prstGeom>
        </p:spPr>
      </p:pic>
      <p:pic>
        <p:nvPicPr>
          <p:cNvPr id="9" name="kapr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7" t="23024" r="21058" b="27425"/>
          <a:stretch/>
        </p:blipFill>
        <p:spPr>
          <a:xfrm rot="1241759">
            <a:off x="442289" y="475802"/>
            <a:ext cx="2586451" cy="16337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5" t="6709" r="30000" b="19459"/>
          <a:stretch/>
        </p:blipFill>
        <p:spPr>
          <a:xfrm>
            <a:off x="6276392" y="1580946"/>
            <a:ext cx="1733219" cy="1586661"/>
          </a:xfrm>
          <a:prstGeom prst="rect">
            <a:avLst/>
          </a:prstGeom>
        </p:spPr>
      </p:pic>
      <p:pic>
        <p:nvPicPr>
          <p:cNvPr id="11" name="Picture 4" descr="Zlaté Rybky, Carassius, Ryby, Zlatá, &amp;Ccaron;ervená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2" t="7559" r="3343" b="11366"/>
          <a:stretch/>
        </p:blipFill>
        <p:spPr bwMode="auto">
          <a:xfrm>
            <a:off x="8369995" y="550555"/>
            <a:ext cx="2719137" cy="13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Africa, African, Animal, Big, Brown, Standing, Cute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74" t="9013" r="14907" b="10065"/>
          <a:stretch/>
        </p:blipFill>
        <p:spPr bwMode="auto">
          <a:xfrm rot="21390934">
            <a:off x="185563" y="2835109"/>
            <a:ext cx="2405494" cy="389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22" t="32919" r="33596" b="8731"/>
          <a:stretch/>
        </p:blipFill>
        <p:spPr>
          <a:xfrm>
            <a:off x="5874650" y="3295927"/>
            <a:ext cx="2734776" cy="21908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3" r="20000"/>
          <a:stretch/>
        </p:blipFill>
        <p:spPr>
          <a:xfrm>
            <a:off x="3096963" y="1403363"/>
            <a:ext cx="2375944" cy="2524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8" y="4987027"/>
            <a:ext cx="4488811" cy="2244406"/>
          </a:xfrm>
          <a:prstGeom prst="rect">
            <a:avLst/>
          </a:prstGeom>
        </p:spPr>
      </p:pic>
      <p:pic>
        <p:nvPicPr>
          <p:cNvPr id="1026" name="Picture 2" descr="Slon, Afrika, Voln&amp;ecaron; &amp;Zcaron;ijících &amp;Zcaron;ivo&amp;ccaron;ich&amp;uring;, Safar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2844" y="2317281"/>
            <a:ext cx="3065719" cy="442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u&amp;rcaron;átko, &amp;Ccaron;loví&amp;ccaron;ka, Poult, Pták, Ku&amp;rcaron;e, &amp;Zcaron;ivo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021" y="3060726"/>
            <a:ext cx="1647305" cy="253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apoušek, Pták, Létání, K&amp;rcaron;ídla, Vzít, Pry&amp;ccaron;, Fl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264" y="330436"/>
            <a:ext cx="2903093" cy="4656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7766" y="3335311"/>
            <a:ext cx="3271812" cy="310310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31085" flipV="1">
            <a:off x="9691350" y="65724"/>
            <a:ext cx="2210784" cy="24982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8344" y="437923"/>
            <a:ext cx="3518002" cy="27171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14023">
            <a:off x="235596" y="253662"/>
            <a:ext cx="2063383" cy="2875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52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</a:t>
            </a:r>
            <a:r>
              <a:rPr lang="cs-CZ" sz="3200" b="1" dirty="0" smtClean="0"/>
              <a:t>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Vlastní </a:t>
            </a:r>
            <a:r>
              <a:rPr lang="cs-CZ" dirty="0" smtClean="0"/>
              <a:t>tvorba (motýlci na PL)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tabulky + fixy)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zaměřena na sluchové vnímání, rozlišování intenzity zvuků, které zvířata  vydávají. Dále můžeme využít z KUMUČe tabulky a fixy /kresba zvířecí figury, omalovánky/</a:t>
            </a:r>
          </a:p>
          <a:p>
            <a:pPr marL="45720" indent="0">
              <a:buNone/>
            </a:pPr>
            <a:r>
              <a:rPr lang="cs-CZ" b="1" dirty="0" smtClean="0"/>
              <a:t>Očekávání a cíle</a:t>
            </a:r>
          </a:p>
          <a:p>
            <a:r>
              <a:rPr lang="cs-CZ" dirty="0" smtClean="0"/>
              <a:t>Rozvoj smyslového vnímání, pozornosti, osvojení si názvů jmen zvířat.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snímcích jsou zvířata,která vydávají různé zvuky. Při dotyku se tichá zvířata točí, hlučná mizí.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oblast: Dítě a jeho psychika( PSYCHOLOGICKÁ)</a:t>
            </a:r>
          </a:p>
          <a:p>
            <a:r>
              <a:rPr lang="cs-CZ" dirty="0" smtClean="0"/>
              <a:t>podoblast: </a:t>
            </a:r>
            <a:r>
              <a:rPr lang="cs-CZ" dirty="0" smtClean="0"/>
              <a:t>Poznávací </a:t>
            </a:r>
            <a:r>
              <a:rPr lang="cs-CZ" dirty="0" smtClean="0"/>
              <a:t>schopnosti </a:t>
            </a:r>
            <a:r>
              <a:rPr lang="cs-CZ" dirty="0" smtClean="0"/>
              <a:t>- vnímání</a:t>
            </a:r>
            <a:endParaRPr lang="cs-CZ" dirty="0" smtClean="0"/>
          </a:p>
          <a:p>
            <a:r>
              <a:rPr lang="cs-CZ" dirty="0" smtClean="0"/>
              <a:t>Dosažené konkretizované výstupy: Rozlišovat zvuky 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282</Words>
  <Application>Microsoft Office PowerPoint</Application>
  <PresentationFormat>Širokoúhlá obrazovka</PresentationFormat>
  <Paragraphs>47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Zvířátka pro Ticháčka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2015-05-25T16:15:47Z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