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5" r:id="rId7"/>
    <p:sldId id="329" r:id="rId8"/>
    <p:sldId id="327" r:id="rId9"/>
    <p:sldId id="328" r:id="rId10"/>
    <p:sldId id="330" r:id="rId11"/>
    <p:sldId id="331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8" d="100"/>
          <a:sy n="108" d="100"/>
        </p:scale>
        <p:origin x="-216" y="-7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13.5.2015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13.5.2015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Převody mezi desítkovou a dvojkovou soustavou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Soukromé gymnázium AD FONTES, o. p. s.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Aleš Petráček</a:t>
            </a:r>
          </a:p>
          <a:p>
            <a:pPr algn="l"/>
            <a:r>
              <a:rPr lang="cs-CZ" dirty="0" smtClean="0"/>
              <a:t>Předmět: Informatika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vysvětluje převody mezi desítkovou a dvojkovou číselnou soustavou a zároveň poskytuje materiál k procvičení převodů pomocí </a:t>
            </a:r>
            <a:r>
              <a:rPr lang="cs-CZ" dirty="0" err="1" smtClean="0"/>
              <a:t>tabletů</a:t>
            </a:r>
            <a:r>
              <a:rPr lang="cs-CZ" dirty="0" smtClean="0"/>
              <a:t>. Téma je určeno pro tercie víceletých gymnázií a osmé třídy </a:t>
            </a:r>
            <a:r>
              <a:rPr lang="cs-CZ" smtClean="0"/>
              <a:t>základních škol.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71550"/>
            <a:ext cx="8229600" cy="459000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Desítková (dekadická) soustava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75606"/>
            <a:ext cx="8229600" cy="331901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1800" b="1" dirty="0"/>
              <a:t>má původ pravděpodobně v počtu prstů na rukou</a:t>
            </a:r>
          </a:p>
          <a:p>
            <a:pPr>
              <a:spcBef>
                <a:spcPts val="0"/>
              </a:spcBef>
            </a:pPr>
            <a:r>
              <a:rPr lang="cs-CZ" sz="1800" b="1" dirty="0"/>
              <a:t>používáme ji v běžném životě, při výpočtech v matematice, fyzice, zeměpisu apod.</a:t>
            </a:r>
          </a:p>
          <a:p>
            <a:pPr>
              <a:spcBef>
                <a:spcPts val="0"/>
              </a:spcBef>
            </a:pPr>
            <a:r>
              <a:rPr lang="cs-CZ" sz="1800" b="1" dirty="0"/>
              <a:t>používá deset symbolů: 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0, 1, 2, 3, 4, 5, 6, 7, 8, 9</a:t>
            </a:r>
          </a:p>
          <a:p>
            <a:pPr>
              <a:spcBef>
                <a:spcPts val="0"/>
              </a:spcBef>
            </a:pPr>
            <a:r>
              <a:rPr lang="cs-CZ" sz="1800" b="1" dirty="0"/>
              <a:t>je soustava mocniny čísla 10</a:t>
            </a:r>
          </a:p>
          <a:p>
            <a:pPr>
              <a:spcBef>
                <a:spcPts val="0"/>
              </a:spcBef>
            </a:pPr>
            <a:r>
              <a:rPr lang="cs-CZ" sz="1800" b="1" dirty="0"/>
              <a:t>každé přirozené číslo </a:t>
            </a:r>
            <a:r>
              <a:rPr lang="cs-CZ" sz="1800" b="1" i="1" dirty="0">
                <a:solidFill>
                  <a:srgbClr val="7030A0"/>
                </a:solidFill>
              </a:rPr>
              <a:t>a</a:t>
            </a:r>
            <a:r>
              <a:rPr lang="cs-CZ" sz="1800" b="1" i="1" dirty="0"/>
              <a:t> </a:t>
            </a:r>
            <a:r>
              <a:rPr lang="cs-CZ" sz="1800" b="1" dirty="0"/>
              <a:t>můžeme zapsat ve tvaru:</a:t>
            </a:r>
          </a:p>
          <a:p>
            <a:pPr>
              <a:buNone/>
            </a:pPr>
            <a:r>
              <a:rPr lang="cs-CZ" sz="1800" b="1" dirty="0" smtClean="0"/>
              <a:t>                                 </a:t>
            </a:r>
          </a:p>
          <a:p>
            <a:pPr>
              <a:spcBef>
                <a:spcPts val="3300"/>
              </a:spcBef>
              <a:buNone/>
            </a:pPr>
            <a:r>
              <a:rPr lang="cs-CZ" sz="1600" b="1" dirty="0" smtClean="0"/>
              <a:t>                                                                                  </a:t>
            </a:r>
            <a:r>
              <a:rPr lang="cs-CZ" sz="1600" b="1" dirty="0"/>
              <a:t>jsou číselné koeficienty (cifry)</a:t>
            </a:r>
            <a:endParaRPr lang="cs-CZ" sz="1600" b="1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94311" y="3003798"/>
            <a:ext cx="8280920" cy="50400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a = </a:t>
            </a:r>
            <a:r>
              <a:rPr lang="cs-CZ" sz="2800" b="1" i="1" dirty="0" err="1" smtClean="0"/>
              <a:t>a</a:t>
            </a:r>
            <a:r>
              <a:rPr lang="cs-CZ" sz="2800" b="1" i="1" baseline="-25000" dirty="0" err="1" smtClean="0"/>
              <a:t>n</a:t>
            </a:r>
            <a:r>
              <a:rPr lang="cs-CZ" sz="2800" b="1" i="1" baseline="-25000" dirty="0" smtClean="0"/>
              <a:t> </a:t>
            </a:r>
            <a:r>
              <a:rPr lang="cs-CZ" sz="2800" b="1" i="1" dirty="0" smtClean="0"/>
              <a:t>. 10</a:t>
            </a:r>
            <a:r>
              <a:rPr lang="cs-CZ" sz="2800" b="1" i="1" baseline="30000" dirty="0" smtClean="0"/>
              <a:t>n</a:t>
            </a:r>
            <a:r>
              <a:rPr lang="cs-CZ" sz="2800" b="1" i="1" dirty="0" smtClean="0"/>
              <a:t> + </a:t>
            </a:r>
            <a:r>
              <a:rPr lang="cs-CZ" sz="2800" b="1" i="1" dirty="0" err="1" smtClean="0"/>
              <a:t>a</a:t>
            </a:r>
            <a:r>
              <a:rPr lang="cs-CZ" sz="2800" b="1" i="1" baseline="-25000" dirty="0" err="1" smtClean="0"/>
              <a:t>n</a:t>
            </a:r>
            <a:r>
              <a:rPr lang="cs-CZ" sz="2800" b="1" i="1" baseline="-25000" dirty="0" smtClean="0"/>
              <a:t>-1 </a:t>
            </a:r>
            <a:r>
              <a:rPr lang="cs-CZ" sz="2800" b="1" i="1" dirty="0" smtClean="0"/>
              <a:t>. 10</a:t>
            </a:r>
            <a:r>
              <a:rPr lang="cs-CZ" sz="2800" b="1" i="1" baseline="30000" dirty="0" smtClean="0"/>
              <a:t>n-1</a:t>
            </a:r>
            <a:r>
              <a:rPr lang="cs-CZ" sz="2800" b="1" i="1" dirty="0" smtClean="0"/>
              <a:t> + ... + a</a:t>
            </a:r>
            <a:r>
              <a:rPr lang="cs-CZ" sz="2800" b="1" i="1" baseline="-25000" dirty="0" smtClean="0"/>
              <a:t>2 </a:t>
            </a:r>
            <a:r>
              <a:rPr lang="cs-CZ" sz="2800" b="1" i="1" dirty="0" smtClean="0"/>
              <a:t>. 10</a:t>
            </a:r>
            <a:r>
              <a:rPr lang="cs-CZ" sz="2800" b="1" i="1" baseline="30000" dirty="0" smtClean="0"/>
              <a:t>2</a:t>
            </a:r>
            <a:r>
              <a:rPr lang="cs-CZ" sz="2800" b="1" i="1" dirty="0" smtClean="0"/>
              <a:t> + a</a:t>
            </a:r>
            <a:r>
              <a:rPr lang="cs-CZ" sz="2800" b="1" i="1" baseline="-25000" dirty="0" smtClean="0"/>
              <a:t>1 </a:t>
            </a:r>
            <a:r>
              <a:rPr lang="cs-CZ" sz="2800" b="1" i="1" dirty="0" smtClean="0"/>
              <a:t>. 10</a:t>
            </a:r>
            <a:r>
              <a:rPr lang="cs-CZ" sz="2800" b="1" i="1" baseline="30000" dirty="0" smtClean="0"/>
              <a:t>1</a:t>
            </a:r>
            <a:r>
              <a:rPr lang="cs-CZ" sz="2800" b="1" i="1" dirty="0" smtClean="0"/>
              <a:t> + a</a:t>
            </a:r>
            <a:r>
              <a:rPr lang="cs-CZ" sz="2800" b="1" i="1" baseline="-25000" dirty="0" smtClean="0"/>
              <a:t>0 </a:t>
            </a:r>
            <a:r>
              <a:rPr lang="cs-CZ" sz="2800" b="1" i="1" dirty="0" smtClean="0"/>
              <a:t>. 10</a:t>
            </a:r>
            <a:r>
              <a:rPr lang="cs-CZ" sz="2800" b="1" i="1" baseline="30000" dirty="0" smtClean="0"/>
              <a:t>0</a:t>
            </a:r>
            <a:endParaRPr lang="cs-CZ" sz="2800" b="1" i="1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311" y="3517983"/>
            <a:ext cx="3528392" cy="50400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err="1" smtClean="0"/>
              <a:t>a</a:t>
            </a:r>
            <a:r>
              <a:rPr lang="cs-CZ" sz="2800" b="1" i="1" baseline="-25000" dirty="0" err="1" smtClean="0"/>
              <a:t>n</a:t>
            </a:r>
            <a:r>
              <a:rPr lang="cs-CZ" sz="2800" b="1" i="1" baseline="-25000" dirty="0" smtClean="0"/>
              <a:t>  </a:t>
            </a:r>
            <a:r>
              <a:rPr lang="cs-CZ" sz="2800" b="1" i="1" dirty="0" smtClean="0"/>
              <a:t>, </a:t>
            </a:r>
            <a:r>
              <a:rPr lang="cs-CZ" sz="2800" b="1" i="1" dirty="0" err="1" smtClean="0"/>
              <a:t>a</a:t>
            </a:r>
            <a:r>
              <a:rPr lang="cs-CZ" sz="2800" b="1" i="1" baseline="-25000" dirty="0" err="1" smtClean="0"/>
              <a:t>n</a:t>
            </a:r>
            <a:r>
              <a:rPr lang="cs-CZ" sz="2800" b="1" i="1" baseline="-25000" dirty="0" smtClean="0"/>
              <a:t>-1  </a:t>
            </a:r>
            <a:r>
              <a:rPr lang="cs-CZ" sz="2800" b="1" i="1" dirty="0" smtClean="0"/>
              <a:t>, ... , a</a:t>
            </a:r>
            <a:r>
              <a:rPr lang="cs-CZ" sz="2800" b="1" i="1" baseline="-25000" dirty="0" smtClean="0"/>
              <a:t>2 </a:t>
            </a:r>
            <a:r>
              <a:rPr lang="cs-CZ" sz="2800" b="1" i="1" dirty="0" smtClean="0"/>
              <a:t>, a</a:t>
            </a:r>
            <a:r>
              <a:rPr lang="cs-CZ" sz="2800" b="1" i="1" baseline="-25000" dirty="0" smtClean="0"/>
              <a:t>1 </a:t>
            </a:r>
            <a:r>
              <a:rPr lang="cs-CZ" sz="2800" b="1" i="1" dirty="0" smtClean="0"/>
              <a:t>, a</a:t>
            </a:r>
            <a:r>
              <a:rPr lang="cs-CZ" sz="2800" b="1" i="1" baseline="-25000" dirty="0" smtClean="0"/>
              <a:t>0 </a:t>
            </a:r>
            <a:endParaRPr lang="cs-CZ" sz="2800" b="1" i="1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311" y="4090660"/>
            <a:ext cx="7722105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např.:  (258)</a:t>
            </a:r>
            <a:r>
              <a:rPr lang="cs-CZ" sz="2400" b="1" baseline="-25000" dirty="0" smtClean="0"/>
              <a:t>10</a:t>
            </a:r>
            <a:r>
              <a:rPr lang="cs-CZ" sz="2400" b="1" dirty="0" smtClean="0"/>
              <a:t> = 2 . 10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+ 5 . 10</a:t>
            </a:r>
            <a:r>
              <a:rPr lang="cs-CZ" sz="2400" b="1" baseline="30000" dirty="0" smtClean="0"/>
              <a:t>1</a:t>
            </a:r>
            <a:r>
              <a:rPr lang="cs-CZ" sz="2400" b="1" dirty="0" smtClean="0"/>
              <a:t> + 8 . 10</a:t>
            </a:r>
            <a:r>
              <a:rPr lang="cs-CZ" sz="2400" b="1" baseline="30000" dirty="0" smtClean="0"/>
              <a:t>0</a:t>
            </a:r>
            <a:r>
              <a:rPr lang="cs-CZ" sz="2400" b="1" dirty="0" smtClean="0"/>
              <a:t> = 200 + 50 + 8 = 258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71550"/>
            <a:ext cx="8229600" cy="459000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Dvojková (binární) soustava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75606"/>
            <a:ext cx="8229600" cy="3319017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</a:pPr>
            <a:r>
              <a:rPr lang="cs-CZ" sz="1800" b="1" dirty="0"/>
              <a:t>pracují s ní současné počítače</a:t>
            </a:r>
          </a:p>
          <a:p>
            <a:pPr>
              <a:spcBef>
                <a:spcPts val="0"/>
              </a:spcBef>
            </a:pPr>
            <a:r>
              <a:rPr lang="cs-CZ" sz="1800" b="1" dirty="0"/>
              <a:t>charakterizuje dva základní stavy: ano – ne, zapnuto – vypnuto, platí – neplatí apod.</a:t>
            </a:r>
          </a:p>
          <a:p>
            <a:pPr>
              <a:spcBef>
                <a:spcPts val="0"/>
              </a:spcBef>
            </a:pPr>
            <a:r>
              <a:rPr lang="cs-CZ" sz="1800" b="1" dirty="0"/>
              <a:t>používá dva symboly: </a:t>
            </a:r>
            <a:r>
              <a:rPr lang="cs-CZ" sz="1800" b="1" dirty="0">
                <a:solidFill>
                  <a:schemeClr val="accent6">
                    <a:lumMod val="50000"/>
                  </a:schemeClr>
                </a:solidFill>
              </a:rPr>
              <a:t>0, 1</a:t>
            </a:r>
          </a:p>
          <a:p>
            <a:pPr>
              <a:spcBef>
                <a:spcPts val="0"/>
              </a:spcBef>
            </a:pPr>
            <a:r>
              <a:rPr lang="cs-CZ" sz="1800" b="1" dirty="0"/>
              <a:t>je soustava mocniny čísla 2</a:t>
            </a:r>
          </a:p>
          <a:p>
            <a:pPr>
              <a:spcBef>
                <a:spcPts val="0"/>
              </a:spcBef>
            </a:pPr>
            <a:r>
              <a:rPr lang="cs-CZ" sz="1800" b="1" dirty="0"/>
              <a:t>každé přirozené číslo </a:t>
            </a:r>
            <a:r>
              <a:rPr lang="cs-CZ" sz="1800" b="1" i="1" dirty="0">
                <a:solidFill>
                  <a:srgbClr val="7030A0"/>
                </a:solidFill>
              </a:rPr>
              <a:t>a</a:t>
            </a:r>
            <a:r>
              <a:rPr lang="cs-CZ" sz="1800" b="1" i="1" dirty="0"/>
              <a:t> </a:t>
            </a:r>
            <a:r>
              <a:rPr lang="cs-CZ" sz="1800" b="1" dirty="0"/>
              <a:t>můžeme zapsat ve tvaru:</a:t>
            </a:r>
          </a:p>
          <a:p>
            <a:pPr>
              <a:spcBef>
                <a:spcPts val="0"/>
              </a:spcBef>
              <a:buNone/>
            </a:pPr>
            <a:r>
              <a:rPr lang="cs-CZ" sz="1800" b="1" dirty="0"/>
              <a:t>                                 </a:t>
            </a:r>
          </a:p>
          <a:p>
            <a:pPr>
              <a:spcBef>
                <a:spcPts val="3600"/>
              </a:spcBef>
              <a:buNone/>
            </a:pPr>
            <a:r>
              <a:rPr lang="cs-CZ" sz="1600" b="1" dirty="0"/>
              <a:t>                                  </a:t>
            </a:r>
            <a:r>
              <a:rPr lang="cs-CZ" sz="1600" b="1" dirty="0" smtClean="0"/>
              <a:t>                                                </a:t>
            </a:r>
            <a:r>
              <a:rPr lang="cs-CZ" sz="1600" b="1" dirty="0"/>
              <a:t>jsou číselné koeficienty (cifry)</a:t>
            </a:r>
            <a:endParaRPr lang="cs-CZ" sz="1600" b="1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94311" y="3003798"/>
            <a:ext cx="7434073" cy="50400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/>
              <a:t>a = </a:t>
            </a:r>
            <a:r>
              <a:rPr lang="cs-CZ" sz="2800" b="1" i="1" dirty="0" err="1"/>
              <a:t>a</a:t>
            </a:r>
            <a:r>
              <a:rPr lang="cs-CZ" sz="2800" b="1" i="1" baseline="-25000" dirty="0" err="1"/>
              <a:t>n</a:t>
            </a:r>
            <a:r>
              <a:rPr lang="cs-CZ" sz="2800" b="1" i="1" baseline="-25000" dirty="0"/>
              <a:t> </a:t>
            </a:r>
            <a:r>
              <a:rPr lang="cs-CZ" sz="2800" b="1" i="1" dirty="0"/>
              <a:t>. 2</a:t>
            </a:r>
            <a:r>
              <a:rPr lang="cs-CZ" sz="2800" b="1" i="1" baseline="30000" dirty="0"/>
              <a:t>n</a:t>
            </a:r>
            <a:r>
              <a:rPr lang="cs-CZ" sz="2800" b="1" i="1" dirty="0"/>
              <a:t> + a</a:t>
            </a:r>
            <a:r>
              <a:rPr lang="cs-CZ" sz="2800" b="1" i="1" baseline="-25000" dirty="0"/>
              <a:t>n-1 </a:t>
            </a:r>
            <a:r>
              <a:rPr lang="cs-CZ" sz="2800" b="1" i="1" dirty="0"/>
              <a:t>. 2</a:t>
            </a:r>
            <a:r>
              <a:rPr lang="cs-CZ" sz="2800" b="1" i="1" baseline="30000" dirty="0"/>
              <a:t>n-1</a:t>
            </a:r>
            <a:r>
              <a:rPr lang="cs-CZ" sz="2800" b="1" i="1" dirty="0"/>
              <a:t> + ... + a</a:t>
            </a:r>
            <a:r>
              <a:rPr lang="cs-CZ" sz="2800" b="1" i="1" baseline="-25000" dirty="0"/>
              <a:t>2 </a:t>
            </a:r>
            <a:r>
              <a:rPr lang="cs-CZ" sz="2800" b="1" i="1" dirty="0"/>
              <a:t>. 2</a:t>
            </a:r>
            <a:r>
              <a:rPr lang="cs-CZ" sz="2800" b="1" i="1" baseline="30000" dirty="0"/>
              <a:t>2</a:t>
            </a:r>
            <a:r>
              <a:rPr lang="cs-CZ" sz="2800" b="1" i="1" dirty="0"/>
              <a:t> + a</a:t>
            </a:r>
            <a:r>
              <a:rPr lang="cs-CZ" sz="2800" b="1" i="1" baseline="-25000" dirty="0"/>
              <a:t>1 </a:t>
            </a:r>
            <a:r>
              <a:rPr lang="cs-CZ" sz="2800" b="1" i="1" dirty="0"/>
              <a:t>. 2</a:t>
            </a:r>
            <a:r>
              <a:rPr lang="cs-CZ" sz="2800" b="1" i="1" baseline="30000" dirty="0"/>
              <a:t>1</a:t>
            </a:r>
            <a:r>
              <a:rPr lang="cs-CZ" sz="2800" b="1" i="1" dirty="0"/>
              <a:t> + a</a:t>
            </a:r>
            <a:r>
              <a:rPr lang="cs-CZ" sz="2800" b="1" i="1" baseline="-25000" dirty="0"/>
              <a:t>0 </a:t>
            </a:r>
            <a:r>
              <a:rPr lang="cs-CZ" sz="2800" b="1" i="1" dirty="0"/>
              <a:t>. 2</a:t>
            </a:r>
            <a:r>
              <a:rPr lang="cs-CZ" sz="2800" b="1" i="1" baseline="30000" dirty="0"/>
              <a:t>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94311" y="3517983"/>
            <a:ext cx="3528392" cy="50400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b="1" i="1" dirty="0" err="1" smtClean="0"/>
              <a:t>a</a:t>
            </a:r>
            <a:r>
              <a:rPr lang="cs-CZ" sz="2800" b="1" i="1" baseline="-25000" dirty="0" err="1" smtClean="0"/>
              <a:t>n</a:t>
            </a:r>
            <a:r>
              <a:rPr lang="cs-CZ" sz="2800" b="1" i="1" baseline="-25000" dirty="0" smtClean="0"/>
              <a:t>  </a:t>
            </a:r>
            <a:r>
              <a:rPr lang="cs-CZ" sz="2800" b="1" i="1" dirty="0" smtClean="0"/>
              <a:t>, a</a:t>
            </a:r>
            <a:r>
              <a:rPr lang="cs-CZ" sz="2800" b="1" i="1" baseline="-25000" dirty="0" smtClean="0"/>
              <a:t>n-1  </a:t>
            </a:r>
            <a:r>
              <a:rPr lang="cs-CZ" sz="2800" b="1" i="1" dirty="0" smtClean="0"/>
              <a:t>, ... , a</a:t>
            </a:r>
            <a:r>
              <a:rPr lang="cs-CZ" sz="2800" b="1" i="1" baseline="-25000" dirty="0" smtClean="0"/>
              <a:t>2 </a:t>
            </a:r>
            <a:r>
              <a:rPr lang="cs-CZ" sz="2800" b="1" i="1" dirty="0" smtClean="0"/>
              <a:t>, a</a:t>
            </a:r>
            <a:r>
              <a:rPr lang="cs-CZ" sz="2800" b="1" i="1" baseline="-25000" dirty="0" smtClean="0"/>
              <a:t>1 </a:t>
            </a:r>
            <a:r>
              <a:rPr lang="cs-CZ" sz="2800" b="1" i="1" dirty="0" smtClean="0"/>
              <a:t>, a</a:t>
            </a:r>
            <a:r>
              <a:rPr lang="cs-CZ" sz="2800" b="1" i="1" baseline="-25000" dirty="0" smtClean="0"/>
              <a:t>0 </a:t>
            </a:r>
            <a:endParaRPr lang="cs-CZ" sz="2800" b="1" i="1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311" y="4090660"/>
            <a:ext cx="6858009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např.:  (101)</a:t>
            </a:r>
            <a:r>
              <a:rPr lang="cs-CZ" sz="2400" b="1" baseline="-25000" dirty="0"/>
              <a:t>2</a:t>
            </a:r>
            <a:r>
              <a:rPr lang="cs-CZ" sz="2400" b="1" dirty="0"/>
              <a:t> = 1 . 2</a:t>
            </a:r>
            <a:r>
              <a:rPr lang="cs-CZ" sz="2400" b="1" baseline="30000" dirty="0"/>
              <a:t>2</a:t>
            </a:r>
            <a:r>
              <a:rPr lang="cs-CZ" sz="2400" b="1" dirty="0"/>
              <a:t> + 0 . 2</a:t>
            </a:r>
            <a:r>
              <a:rPr lang="cs-CZ" sz="2400" b="1" baseline="30000" dirty="0"/>
              <a:t>1</a:t>
            </a:r>
            <a:r>
              <a:rPr lang="cs-CZ" sz="2400" b="1" dirty="0"/>
              <a:t> + 1 . 2</a:t>
            </a:r>
            <a:r>
              <a:rPr lang="cs-CZ" sz="2400" b="1" baseline="30000" dirty="0"/>
              <a:t>0</a:t>
            </a:r>
            <a:r>
              <a:rPr lang="cs-CZ" sz="2400" b="1" dirty="0"/>
              <a:t> = 4 + 0 + 1 = (5)</a:t>
            </a:r>
            <a:r>
              <a:rPr lang="cs-CZ" sz="2400" b="1" baseline="-25000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59061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3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Převody mezi soustavami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>
                <a:solidFill>
                  <a:srgbClr val="7030A0"/>
                </a:solidFill>
              </a:rPr>
              <a:t>PŘEVOD </a:t>
            </a:r>
            <a:r>
              <a:rPr lang="cs-CZ" sz="2400" b="1" dirty="0">
                <a:solidFill>
                  <a:srgbClr val="00B050"/>
                </a:solidFill>
              </a:rPr>
              <a:t>DO</a:t>
            </a:r>
            <a:r>
              <a:rPr lang="cs-CZ" sz="2400" b="1" dirty="0">
                <a:solidFill>
                  <a:srgbClr val="7030A0"/>
                </a:solidFill>
              </a:rPr>
              <a:t> DESÍTKOVÉ SOUSTAVY</a:t>
            </a:r>
          </a:p>
          <a:p>
            <a:pPr>
              <a:spcBef>
                <a:spcPts val="0"/>
              </a:spcBef>
            </a:pPr>
            <a:r>
              <a:rPr lang="cs-CZ" sz="1800" b="1" dirty="0"/>
              <a:t>číslo dané v jiné soustavě vyjádříme v rozvoji s příslušným základem a jednotlivé členy </a:t>
            </a:r>
            <a:r>
              <a:rPr lang="cs-CZ" sz="1800" b="1" dirty="0" smtClean="0"/>
              <a:t>sečteme</a:t>
            </a:r>
            <a:endParaRPr lang="cs-CZ" sz="1800" b="1" dirty="0"/>
          </a:p>
          <a:p>
            <a:pPr algn="ctr">
              <a:spcBef>
                <a:spcPts val="2400"/>
              </a:spcBef>
              <a:buNone/>
            </a:pPr>
            <a:r>
              <a:rPr lang="cs-CZ" sz="2400" b="1" dirty="0">
                <a:solidFill>
                  <a:srgbClr val="7030A0"/>
                </a:solidFill>
              </a:rPr>
              <a:t>PŘEVOD </a:t>
            </a:r>
            <a:r>
              <a:rPr lang="cs-CZ" sz="2400" b="1" dirty="0">
                <a:solidFill>
                  <a:srgbClr val="00B050"/>
                </a:solidFill>
              </a:rPr>
              <a:t>Z</a:t>
            </a:r>
            <a:r>
              <a:rPr lang="cs-CZ" sz="2400" b="1" dirty="0">
                <a:solidFill>
                  <a:srgbClr val="7030A0"/>
                </a:solidFill>
              </a:rPr>
              <a:t> DESÍTKOVÉ SOUSTAVY</a:t>
            </a:r>
          </a:p>
          <a:p>
            <a:pPr>
              <a:spcBef>
                <a:spcPts val="0"/>
              </a:spcBef>
            </a:pPr>
            <a:r>
              <a:rPr lang="cs-CZ" sz="1800" b="1" dirty="0"/>
              <a:t>číslo postupně dělíme základem soustavy, do které převádíme, tak dlouho, až je podíl roven 0</a:t>
            </a:r>
          </a:p>
          <a:p>
            <a:pPr>
              <a:spcBef>
                <a:spcPts val="0"/>
              </a:spcBef>
            </a:pPr>
            <a:r>
              <a:rPr lang="cs-CZ" sz="1800" b="1" dirty="0"/>
              <a:t>hledané číslo pak je tvořeno zbytky po dělení, které seřadíme od </a:t>
            </a:r>
            <a:r>
              <a:rPr lang="cs-CZ" sz="1800" b="1" dirty="0" smtClean="0"/>
              <a:t>posledního        k prvnímu</a:t>
            </a:r>
            <a:endParaRPr lang="cs-CZ" sz="18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36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>
                <a:solidFill>
                  <a:srgbClr val="FF0000"/>
                </a:solidFill>
              </a:rPr>
              <a:t>Převod z desítkové do dvojkové soustavy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84784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13 : 2 =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2103239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6 : 2 =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815233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3 : 2 =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6272" y="343212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1 : 2 =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148478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6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210323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279573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3432119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99792" y="1484784"/>
            <a:ext cx="14417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zbytek: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2103236"/>
            <a:ext cx="14327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zbytek: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5228" y="2795736"/>
            <a:ext cx="14327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zbytek: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73079" y="3432118"/>
            <a:ext cx="14327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zbytek: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11982" y="14847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16546" y="210323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0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16546" y="2815233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889833" y="343212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347864" y="3950352"/>
            <a:ext cx="38164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(13)</a:t>
            </a:r>
            <a:r>
              <a:rPr lang="cs-CZ" sz="3200" b="1" baseline="-25000" dirty="0" smtClean="0"/>
              <a:t>10</a:t>
            </a:r>
            <a:r>
              <a:rPr lang="cs-CZ" sz="3200" b="1" dirty="0" smtClean="0"/>
              <a:t> </a:t>
            </a:r>
            <a:r>
              <a:rPr lang="cs-CZ" sz="3200" b="1" dirty="0" smtClean="0">
                <a:sym typeface="Wingdings"/>
              </a:rPr>
              <a:t> (</a:t>
            </a:r>
            <a:r>
              <a:rPr lang="cs-CZ" sz="3200" b="1" dirty="0" smtClean="0">
                <a:solidFill>
                  <a:srgbClr val="00B050"/>
                </a:solidFill>
                <a:sym typeface="Wingdings"/>
              </a:rPr>
              <a:t>1</a:t>
            </a:r>
            <a:r>
              <a:rPr lang="cs-CZ" sz="3200" b="1" dirty="0" smtClean="0">
                <a:solidFill>
                  <a:srgbClr val="7030A0"/>
                </a:solidFill>
                <a:sym typeface="Wingdings"/>
              </a:rPr>
              <a:t>1</a:t>
            </a:r>
            <a:r>
              <a:rPr lang="cs-CZ" sz="3200" b="1" dirty="0" smtClean="0">
                <a:solidFill>
                  <a:srgbClr val="00B0F0"/>
                </a:solidFill>
                <a:sym typeface="Wingdings"/>
              </a:rPr>
              <a:t>0</a:t>
            </a:r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  <a:sym typeface="Wingdings"/>
              </a:rPr>
              <a:t>1</a:t>
            </a:r>
            <a:r>
              <a:rPr lang="cs-CZ" sz="3200" b="1" dirty="0" smtClean="0">
                <a:sym typeface="Wingdings"/>
              </a:rPr>
              <a:t>)</a:t>
            </a:r>
            <a:r>
              <a:rPr lang="cs-CZ" sz="3200" b="1" baseline="-25000" dirty="0" smtClean="0">
                <a:sym typeface="Wingdings"/>
              </a:rPr>
              <a:t>2</a:t>
            </a:r>
            <a:endParaRPr lang="cs-CZ" sz="3200" b="1" baseline="-25000" dirty="0"/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1055958" y="1904441"/>
            <a:ext cx="792088" cy="21600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1055958" y="2579736"/>
            <a:ext cx="792000" cy="21600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>
            <a:off x="1056046" y="3250149"/>
            <a:ext cx="792000" cy="216000"/>
          </a:xfrm>
          <a:prstGeom prst="straightConnector1">
            <a:avLst/>
          </a:prstGeom>
          <a:ln w="571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4757863" y="1703125"/>
            <a:ext cx="0" cy="202075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1115616" y="3919576"/>
            <a:ext cx="24596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VÝSLEDEK:</a:t>
            </a:r>
            <a:endParaRPr lang="cs-CZ" sz="3600" b="1" baseline="-25000" dirty="0"/>
          </a:p>
        </p:txBody>
      </p:sp>
    </p:spTree>
    <p:extLst>
      <p:ext uri="{BB962C8B-B14F-4D97-AF65-F5344CB8AC3E}">
        <p14:creationId xmlns:p14="http://schemas.microsoft.com/office/powerpoint/2010/main" val="847570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000"/>
                            </p:stCondLst>
                            <p:childTnLst>
                              <p:par>
                                <p:cTn id="4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8000"/>
                            </p:stCondLst>
                            <p:childTnLst>
                              <p:par>
                                <p:cTn id="6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000"/>
                            </p:stCondLst>
                            <p:childTnLst>
                              <p:par>
                                <p:cTn id="8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4000"/>
                            </p:stCondLst>
                            <p:childTnLst>
                              <p:par>
                                <p:cTn id="8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6000"/>
                            </p:stCondLst>
                            <p:childTnLst>
                              <p:par>
                                <p:cTn id="9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8000"/>
                            </p:stCondLst>
                            <p:childTnLst>
                              <p:par>
                                <p:cTn id="9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0" presetID="2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0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animClr clrSpc="rgb" dir="cw">
                                      <p:cBhvr>
                                        <p:cTn id="10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0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6" presetID="2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0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animClr clrSpc="rgb" dir="cw">
                                      <p:cBhvr>
                                        <p:cTn id="10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7030A0"/>
                                      </p:to>
                                    </p:animClr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4000"/>
                            </p:stCondLst>
                            <p:childTnLst>
                              <p:par>
                                <p:cTn id="112" presetID="2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1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animClr clrSpc="rgb" dir="cw">
                                      <p:cBhvr>
                                        <p:cTn id="1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  <p:set>
                                      <p:cBhvr>
                                        <p:cTn id="1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16000"/>
                            </p:stCondLst>
                            <p:childTnLst>
                              <p:par>
                                <p:cTn id="118" presetID="2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36C09"/>
                                      </p:to>
                                    </p:animClr>
                                    <p:animClr clrSpc="rgb" dir="cw">
                                      <p:cBhvr>
                                        <p:cTn id="1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36C09"/>
                                      </p:to>
                                    </p:animClr>
                                    <p:set>
                                      <p:cBhvr>
                                        <p:cTn id="1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8000"/>
                            </p:stCondLst>
                            <p:childTnLst>
                              <p:par>
                                <p:cTn id="12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VYZKOUŠEJTE SI:</a:t>
            </a:r>
            <a:endParaRPr lang="cs-CZ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169120" y="1077228"/>
            <a:ext cx="4320032" cy="540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0"/>
              </a:spcBef>
            </a:pPr>
            <a:r>
              <a:rPr lang="cs-CZ" sz="2200" dirty="0" smtClean="0">
                <a:solidFill>
                  <a:srgbClr val="FF0000"/>
                </a:solidFill>
              </a:rPr>
              <a:t>Převeďte do desítkové soustavy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10" name="Zástupný symbol pro text 4"/>
          <p:cNvSpPr txBox="1">
            <a:spLocks/>
          </p:cNvSpPr>
          <p:nvPr/>
        </p:nvSpPr>
        <p:spPr>
          <a:xfrm>
            <a:off x="4633328" y="1077228"/>
            <a:ext cx="4104456" cy="540000"/>
          </a:xfrm>
          <a:prstGeom prst="rect">
            <a:avLst/>
          </a:prstGeom>
        </p:spPr>
        <p:txBody>
          <a:bodyPr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200" dirty="0" smtClean="0">
                <a:solidFill>
                  <a:srgbClr val="FF0000"/>
                </a:solidFill>
              </a:rPr>
              <a:t>Převeďte do dvojkové soustavy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11" name="Rectangle 3"/>
          <p:cNvSpPr>
            <a:spLocks noGrp="1"/>
          </p:cNvSpPr>
          <p:nvPr>
            <p:ph sz="half" idx="4294967295"/>
          </p:nvPr>
        </p:nvSpPr>
        <p:spPr>
          <a:xfrm>
            <a:off x="527700" y="1509276"/>
            <a:ext cx="3960000" cy="2952000"/>
          </a:xfrm>
          <a:prstGeom prst="rect">
            <a:avLst/>
          </a:prstGeom>
          <a:solidFill>
            <a:srgbClr val="FFC000"/>
          </a:solidFill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2000" b="1" dirty="0" smtClean="0"/>
              <a:t>(100)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= </a:t>
            </a:r>
          </a:p>
          <a:p>
            <a:pPr>
              <a:buFont typeface="Arial" charset="0"/>
              <a:buNone/>
            </a:pPr>
            <a:r>
              <a:rPr lang="cs-CZ" sz="2000" b="1" dirty="0" smtClean="0"/>
              <a:t>(1010)</a:t>
            </a:r>
            <a:r>
              <a:rPr lang="cs-CZ" sz="2000" b="1" baseline="-25000" dirty="0" smtClean="0"/>
              <a:t>2</a:t>
            </a:r>
            <a:r>
              <a:rPr lang="cs-CZ" sz="2000" b="1" dirty="0" smtClean="0"/>
              <a:t> =</a:t>
            </a:r>
          </a:p>
          <a:p>
            <a:pPr>
              <a:buFont typeface="Arial" charset="0"/>
              <a:buNone/>
            </a:pPr>
            <a:r>
              <a:rPr lang="cs-CZ" sz="2000" b="1" dirty="0" smtClean="0"/>
              <a:t>(10111)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</a:t>
            </a:r>
          </a:p>
          <a:p>
            <a:pPr>
              <a:buFont typeface="Arial" charset="0"/>
              <a:buNone/>
            </a:pPr>
            <a:r>
              <a:rPr lang="cs-CZ" sz="2000" b="1" dirty="0" smtClean="0"/>
              <a:t>(110101)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</a:t>
            </a:r>
          </a:p>
          <a:p>
            <a:pPr>
              <a:buFont typeface="Arial" charset="0"/>
              <a:buNone/>
            </a:pPr>
            <a:r>
              <a:rPr lang="cs-CZ" sz="2000" b="1" dirty="0" smtClean="0"/>
              <a:t>(1001011)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</a:t>
            </a:r>
          </a:p>
          <a:p>
            <a:pPr>
              <a:buFont typeface="Arial" charset="0"/>
              <a:buNone/>
            </a:pPr>
            <a:r>
              <a:rPr lang="cs-CZ" sz="2000" b="1" dirty="0" smtClean="0"/>
              <a:t>(110101001)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</a:t>
            </a:r>
          </a:p>
          <a:p>
            <a:pPr>
              <a:buFont typeface="Arial" charset="0"/>
              <a:buNone/>
            </a:pPr>
            <a:r>
              <a:rPr lang="cs-CZ" sz="2000" b="1" dirty="0" smtClean="0"/>
              <a:t>(1111010010)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</a:t>
            </a:r>
          </a:p>
          <a:p>
            <a:pPr>
              <a:buFont typeface="Arial" charset="0"/>
              <a:buNone/>
            </a:pPr>
            <a:r>
              <a:rPr lang="cs-CZ" sz="2000" b="1" dirty="0" smtClean="0"/>
              <a:t>(111101001101)</a:t>
            </a:r>
            <a:r>
              <a:rPr lang="cs-CZ" sz="2000" b="1" baseline="-25000" dirty="0" smtClean="0"/>
              <a:t>2 </a:t>
            </a:r>
            <a:r>
              <a:rPr lang="cs-CZ" sz="2000" b="1" dirty="0" smtClean="0"/>
              <a:t>=</a:t>
            </a:r>
          </a:p>
          <a:p>
            <a:pPr>
              <a:buFont typeface="Arial" charset="0"/>
              <a:buNone/>
            </a:pPr>
            <a:endParaRPr lang="cs-CZ" sz="2200" dirty="0" smtClean="0"/>
          </a:p>
        </p:txBody>
      </p:sp>
      <p:sp>
        <p:nvSpPr>
          <p:cNvPr id="12" name="Rectangle 8"/>
          <p:cNvSpPr>
            <a:spLocks/>
          </p:cNvSpPr>
          <p:nvPr/>
        </p:nvSpPr>
        <p:spPr bwMode="auto">
          <a:xfrm>
            <a:off x="3049471" y="1509276"/>
            <a:ext cx="1440000" cy="2952000"/>
          </a:xfrm>
          <a:prstGeom prst="rect">
            <a:avLst/>
          </a:prstGeom>
          <a:solidFill>
            <a:srgbClr val="00B050">
              <a:alpha val="70000"/>
            </a:srgbClr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 smtClean="0">
                <a:latin typeface="Calibri" pitchFamily="34" charset="0"/>
              </a:rPr>
              <a:t>(4)</a:t>
            </a:r>
            <a:r>
              <a:rPr lang="cs-CZ" sz="2000" b="1" baseline="-25000" dirty="0" smtClean="0">
                <a:latin typeface="Calibri" pitchFamily="34" charset="0"/>
              </a:rPr>
              <a:t>10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 smtClean="0">
                <a:latin typeface="Calibri" pitchFamily="34" charset="0"/>
              </a:rPr>
              <a:t>(10)</a:t>
            </a:r>
            <a:r>
              <a:rPr lang="cs-CZ" sz="2000" b="1" baseline="-25000" dirty="0" smtClean="0">
                <a:latin typeface="Calibri" pitchFamily="34" charset="0"/>
              </a:rPr>
              <a:t>10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 smtClean="0">
                <a:latin typeface="Calibri" pitchFamily="34" charset="0"/>
              </a:rPr>
              <a:t>(</a:t>
            </a:r>
            <a:r>
              <a:rPr lang="cs-CZ" sz="2000" b="1" dirty="0">
                <a:latin typeface="Calibri" pitchFamily="34" charset="0"/>
              </a:rPr>
              <a:t>23)</a:t>
            </a:r>
            <a:r>
              <a:rPr lang="cs-CZ" sz="2000" b="1" baseline="-25000" dirty="0">
                <a:latin typeface="Calibri" pitchFamily="34" charset="0"/>
              </a:rPr>
              <a:t>10</a:t>
            </a:r>
            <a:endParaRPr lang="cs-CZ" sz="2000" b="1" dirty="0">
              <a:latin typeface="Calibri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>
                <a:latin typeface="Calibri" pitchFamily="34" charset="0"/>
              </a:rPr>
              <a:t>(53)</a:t>
            </a:r>
            <a:r>
              <a:rPr lang="cs-CZ" sz="2000" b="1" baseline="-25000" dirty="0">
                <a:latin typeface="Calibri" pitchFamily="34" charset="0"/>
              </a:rPr>
              <a:t>10</a:t>
            </a:r>
            <a:endParaRPr lang="cs-CZ" sz="2000" b="1" dirty="0">
              <a:latin typeface="Calibri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>
                <a:latin typeface="Calibri" pitchFamily="34" charset="0"/>
              </a:rPr>
              <a:t>(75)</a:t>
            </a:r>
            <a:r>
              <a:rPr lang="cs-CZ" sz="2000" b="1" baseline="-25000" dirty="0">
                <a:latin typeface="Calibri" pitchFamily="34" charset="0"/>
              </a:rPr>
              <a:t>10</a:t>
            </a:r>
            <a:endParaRPr lang="cs-CZ" sz="2000" b="1" dirty="0">
              <a:latin typeface="Calibri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>
                <a:latin typeface="Calibri" pitchFamily="34" charset="0"/>
              </a:rPr>
              <a:t>(425)</a:t>
            </a:r>
            <a:r>
              <a:rPr lang="cs-CZ" sz="2000" b="1" baseline="-25000" dirty="0">
                <a:latin typeface="Calibri" pitchFamily="34" charset="0"/>
              </a:rPr>
              <a:t>10</a:t>
            </a:r>
            <a:endParaRPr lang="cs-CZ" sz="2000" b="1" dirty="0">
              <a:latin typeface="Calibri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>
                <a:latin typeface="Calibri" pitchFamily="34" charset="0"/>
              </a:rPr>
              <a:t>(978)</a:t>
            </a:r>
            <a:r>
              <a:rPr lang="cs-CZ" sz="2000" b="1" baseline="-25000" dirty="0">
                <a:latin typeface="Calibri" pitchFamily="34" charset="0"/>
              </a:rPr>
              <a:t>10</a:t>
            </a:r>
            <a:endParaRPr lang="cs-CZ" sz="2000" b="1" dirty="0">
              <a:latin typeface="Calibri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>
                <a:latin typeface="Calibri" pitchFamily="34" charset="0"/>
              </a:rPr>
              <a:t>(3917)</a:t>
            </a:r>
            <a:r>
              <a:rPr lang="cs-CZ" sz="2000" b="1" baseline="-25000" dirty="0">
                <a:latin typeface="Calibri" pitchFamily="34" charset="0"/>
              </a:rPr>
              <a:t>10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13" name="Rectangle 5"/>
          <p:cNvSpPr>
            <a:spLocks noGrp="1"/>
          </p:cNvSpPr>
          <p:nvPr>
            <p:ph sz="quarter" idx="4294967295"/>
          </p:nvPr>
        </p:nvSpPr>
        <p:spPr bwMode="auto">
          <a:xfrm>
            <a:off x="5042674" y="1526976"/>
            <a:ext cx="3528000" cy="29520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normAutofit lnSpcReduction="10000"/>
          </a:bodyPr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 smtClean="0">
                <a:latin typeface="Calibri" pitchFamily="34" charset="0"/>
              </a:rPr>
              <a:t>(6)</a:t>
            </a:r>
            <a:r>
              <a:rPr lang="cs-CZ" sz="2000" b="1" baseline="-25000" dirty="0" smtClean="0">
                <a:latin typeface="Calibri" pitchFamily="34" charset="0"/>
              </a:rPr>
              <a:t>10</a:t>
            </a:r>
            <a:r>
              <a:rPr lang="cs-CZ" sz="2000" b="1" dirty="0" smtClean="0">
                <a:latin typeface="Calibri" pitchFamily="34" charset="0"/>
              </a:rPr>
              <a:t> = 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 smtClean="0">
                <a:latin typeface="Calibri" pitchFamily="34" charset="0"/>
              </a:rPr>
              <a:t>(9)</a:t>
            </a:r>
            <a:r>
              <a:rPr lang="cs-CZ" sz="2000" b="1" baseline="-25000" dirty="0" smtClean="0">
                <a:latin typeface="Calibri" pitchFamily="34" charset="0"/>
              </a:rPr>
              <a:t>10</a:t>
            </a:r>
            <a:r>
              <a:rPr lang="cs-CZ" sz="2000" b="1" dirty="0" smtClean="0">
                <a:latin typeface="Calibri" pitchFamily="34" charset="0"/>
              </a:rPr>
              <a:t> = 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 smtClean="0">
                <a:latin typeface="Calibri" pitchFamily="34" charset="0"/>
              </a:rPr>
              <a:t>(17)</a:t>
            </a:r>
            <a:r>
              <a:rPr lang="cs-CZ" sz="2000" b="1" baseline="-25000" dirty="0" smtClean="0">
                <a:latin typeface="Calibri" pitchFamily="34" charset="0"/>
              </a:rPr>
              <a:t>10 </a:t>
            </a:r>
            <a:r>
              <a:rPr lang="cs-CZ" sz="2000" b="1" dirty="0">
                <a:latin typeface="Calibri" pitchFamily="34" charset="0"/>
              </a:rPr>
              <a:t>=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>
                <a:latin typeface="Calibri" pitchFamily="34" charset="0"/>
              </a:rPr>
              <a:t>(</a:t>
            </a:r>
            <a:r>
              <a:rPr lang="cs-CZ" sz="2000" b="1" dirty="0" smtClean="0">
                <a:latin typeface="Calibri" pitchFamily="34" charset="0"/>
              </a:rPr>
              <a:t>39)</a:t>
            </a:r>
            <a:r>
              <a:rPr lang="cs-CZ" sz="2000" b="1" baseline="-25000" dirty="0" smtClean="0">
                <a:latin typeface="Calibri" pitchFamily="34" charset="0"/>
              </a:rPr>
              <a:t>10 </a:t>
            </a:r>
            <a:r>
              <a:rPr lang="cs-CZ" sz="2000" b="1" dirty="0">
                <a:latin typeface="Calibri" pitchFamily="34" charset="0"/>
              </a:rPr>
              <a:t>=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>
                <a:latin typeface="Calibri" pitchFamily="34" charset="0"/>
              </a:rPr>
              <a:t>(</a:t>
            </a:r>
            <a:r>
              <a:rPr lang="cs-CZ" sz="2000" b="1" dirty="0" smtClean="0">
                <a:latin typeface="Calibri" pitchFamily="34" charset="0"/>
              </a:rPr>
              <a:t>136)</a:t>
            </a:r>
            <a:r>
              <a:rPr lang="cs-CZ" sz="2000" b="1" baseline="-25000" dirty="0" smtClean="0">
                <a:latin typeface="Calibri" pitchFamily="34" charset="0"/>
              </a:rPr>
              <a:t>10 </a:t>
            </a:r>
            <a:r>
              <a:rPr lang="cs-CZ" sz="2000" b="1" dirty="0">
                <a:latin typeface="Calibri" pitchFamily="34" charset="0"/>
              </a:rPr>
              <a:t>=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>
                <a:latin typeface="Calibri" pitchFamily="34" charset="0"/>
              </a:rPr>
              <a:t>(</a:t>
            </a:r>
            <a:r>
              <a:rPr lang="cs-CZ" sz="2000" b="1" dirty="0" smtClean="0">
                <a:latin typeface="Calibri" pitchFamily="34" charset="0"/>
              </a:rPr>
              <a:t>256)</a:t>
            </a:r>
            <a:r>
              <a:rPr lang="cs-CZ" sz="2000" b="1" baseline="-25000" dirty="0" smtClean="0">
                <a:latin typeface="Calibri" pitchFamily="34" charset="0"/>
              </a:rPr>
              <a:t>10 </a:t>
            </a:r>
            <a:r>
              <a:rPr lang="cs-CZ" sz="2000" b="1" dirty="0">
                <a:latin typeface="Calibri" pitchFamily="34" charset="0"/>
              </a:rPr>
              <a:t>=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>
                <a:latin typeface="Calibri" pitchFamily="34" charset="0"/>
              </a:rPr>
              <a:t>(</a:t>
            </a:r>
            <a:r>
              <a:rPr lang="cs-CZ" sz="2000" b="1" dirty="0" smtClean="0">
                <a:latin typeface="Calibri" pitchFamily="34" charset="0"/>
              </a:rPr>
              <a:t>1023)</a:t>
            </a:r>
            <a:r>
              <a:rPr lang="cs-CZ" sz="2000" b="1" baseline="-25000" dirty="0" smtClean="0">
                <a:latin typeface="Calibri" pitchFamily="34" charset="0"/>
              </a:rPr>
              <a:t>10 </a:t>
            </a:r>
            <a:r>
              <a:rPr lang="cs-CZ" sz="2000" b="1" dirty="0">
                <a:latin typeface="Calibri" pitchFamily="34" charset="0"/>
              </a:rPr>
              <a:t>=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</a:pPr>
            <a:r>
              <a:rPr lang="cs-CZ" sz="2000" b="1" dirty="0">
                <a:latin typeface="Calibri" pitchFamily="34" charset="0"/>
              </a:rPr>
              <a:t>(</a:t>
            </a:r>
            <a:r>
              <a:rPr lang="cs-CZ" sz="2000" b="1" dirty="0" smtClean="0">
                <a:latin typeface="Calibri" pitchFamily="34" charset="0"/>
              </a:rPr>
              <a:t>2438)</a:t>
            </a:r>
            <a:r>
              <a:rPr lang="cs-CZ" sz="2000" b="1" baseline="-25000" dirty="0" smtClean="0">
                <a:latin typeface="Calibri" pitchFamily="34" charset="0"/>
              </a:rPr>
              <a:t>10 </a:t>
            </a:r>
            <a:r>
              <a:rPr lang="cs-CZ" sz="2000" b="1" dirty="0">
                <a:latin typeface="Calibri" pitchFamily="34" charset="0"/>
              </a:rPr>
              <a:t>=</a:t>
            </a:r>
          </a:p>
        </p:txBody>
      </p:sp>
      <p:sp>
        <p:nvSpPr>
          <p:cNvPr id="14" name="Rectangle 7"/>
          <p:cNvSpPr>
            <a:spLocks/>
          </p:cNvSpPr>
          <p:nvPr/>
        </p:nvSpPr>
        <p:spPr bwMode="auto">
          <a:xfrm>
            <a:off x="6240206" y="1526802"/>
            <a:ext cx="2353562" cy="2952000"/>
          </a:xfrm>
          <a:prstGeom prst="rect">
            <a:avLst/>
          </a:prstGeom>
          <a:solidFill>
            <a:srgbClr val="00B050">
              <a:alpha val="70000"/>
            </a:srgbClr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000" b="1" dirty="0" smtClean="0"/>
              <a:t>(110)</a:t>
            </a:r>
            <a:r>
              <a:rPr lang="cs-CZ" sz="2000" b="1" baseline="-25000" dirty="0" smtClean="0"/>
              <a:t>2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000" b="1" dirty="0" smtClean="0"/>
              <a:t>(1001)</a:t>
            </a:r>
            <a:r>
              <a:rPr lang="cs-CZ" sz="2000" b="1" baseline="-25000" dirty="0" smtClean="0"/>
              <a:t>2</a:t>
            </a:r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000" b="1" dirty="0" smtClean="0"/>
              <a:t>(</a:t>
            </a:r>
            <a:r>
              <a:rPr lang="cs-CZ" sz="2000" b="1" dirty="0"/>
              <a:t>10001)</a:t>
            </a:r>
            <a:r>
              <a:rPr lang="cs-CZ" sz="2000" b="1" baseline="-25000" dirty="0"/>
              <a:t>2</a:t>
            </a:r>
            <a:endParaRPr lang="cs-CZ" sz="2000" b="1" dirty="0"/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000" b="1" dirty="0"/>
              <a:t>(100111)</a:t>
            </a:r>
            <a:r>
              <a:rPr lang="cs-CZ" sz="2000" b="1" baseline="-25000" dirty="0"/>
              <a:t>2</a:t>
            </a:r>
            <a:endParaRPr lang="cs-CZ" sz="2000" b="1" dirty="0"/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000" b="1" dirty="0"/>
              <a:t>(10001000)</a:t>
            </a:r>
            <a:r>
              <a:rPr lang="cs-CZ" sz="2000" b="1" baseline="-25000" dirty="0"/>
              <a:t>2</a:t>
            </a:r>
            <a:endParaRPr lang="cs-CZ" sz="2000" b="1" dirty="0"/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000" b="1" dirty="0"/>
              <a:t>(100000000)</a:t>
            </a:r>
            <a:r>
              <a:rPr lang="cs-CZ" sz="2000" b="1" baseline="-25000" dirty="0"/>
              <a:t>2</a:t>
            </a:r>
            <a:endParaRPr lang="cs-CZ" sz="2000" b="1" dirty="0"/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000" b="1" dirty="0"/>
              <a:t>(1111111111)</a:t>
            </a:r>
            <a:r>
              <a:rPr lang="cs-CZ" sz="2000" b="1" baseline="-25000" dirty="0"/>
              <a:t>2</a:t>
            </a:r>
            <a:endParaRPr lang="cs-CZ" sz="2000" b="1" dirty="0"/>
          </a:p>
          <a:p>
            <a:pPr marL="342900" indent="-342900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000" b="1" dirty="0"/>
              <a:t>(100110000110)</a:t>
            </a:r>
            <a:r>
              <a:rPr lang="cs-CZ" sz="2000" b="1" baseline="-25000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47132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000"/>
                            </p:stCondLst>
                            <p:childTnLst>
                              <p:par>
                                <p:cTn id="3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1000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1000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9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4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9" dur="1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1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000"/>
                            </p:stCondLst>
                            <p:childTnLst>
                              <p:par>
                                <p:cTn id="10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4000"/>
                            </p:stCondLst>
                            <p:childTnLst>
                              <p:par>
                                <p:cTn id="10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0"/>
                            </p:stCondLst>
                            <p:childTnLst>
                              <p:par>
                                <p:cTn id="10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6000"/>
                            </p:stCondLst>
                            <p:childTnLst>
                              <p:par>
                                <p:cTn id="1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8000"/>
                            </p:stCondLst>
                            <p:childTnLst>
                              <p:par>
                                <p:cTn id="1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10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9000"/>
                            </p:stCondLst>
                            <p:childTnLst>
                              <p:par>
                                <p:cTn id="1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10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1" dur="10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6" dur="1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1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6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1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6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1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6" dur="1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1" dur="10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6" dur="10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 animBg="1"/>
      <p:bldP spid="12" grpId="0" build="p" animBg="1"/>
      <p:bldP spid="13" grpId="0" build="p" animBg="1"/>
      <p:bldP spid="14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Rozšíření učiva – 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Vyhledejte informace o osmičkové (</a:t>
            </a:r>
            <a:r>
              <a:rPr lang="cs-CZ" sz="2400" dirty="0" err="1" smtClean="0"/>
              <a:t>oktalové</a:t>
            </a:r>
            <a:r>
              <a:rPr lang="cs-CZ" sz="2400" dirty="0" smtClean="0"/>
              <a:t>) číselné soustavě a </a:t>
            </a:r>
            <a:r>
              <a:rPr lang="cs-CZ" sz="2400" dirty="0" smtClean="0"/>
              <a:t>připravte </a:t>
            </a:r>
            <a:r>
              <a:rPr lang="cs-CZ" sz="2400" dirty="0" smtClean="0"/>
              <a:t>si ukázkové převody mezi oběma </a:t>
            </a:r>
            <a:r>
              <a:rPr lang="cs-CZ" sz="2400" dirty="0" smtClean="0"/>
              <a:t>soustavami.</a:t>
            </a:r>
            <a:endParaRPr lang="cs-CZ" sz="2400" dirty="0" smtClean="0"/>
          </a:p>
          <a:p>
            <a:r>
              <a:rPr lang="cs-CZ" sz="2400" dirty="0"/>
              <a:t>Vyhledejte informace o </a:t>
            </a:r>
            <a:r>
              <a:rPr lang="cs-CZ" sz="2400" dirty="0" smtClean="0"/>
              <a:t>šestnáctkové (hexadecimální) </a:t>
            </a:r>
            <a:r>
              <a:rPr lang="cs-CZ" sz="2400" dirty="0"/>
              <a:t>číselné soustavě </a:t>
            </a:r>
            <a:r>
              <a:rPr lang="cs-CZ" sz="2400"/>
              <a:t>a </a:t>
            </a:r>
            <a:r>
              <a:rPr lang="cs-CZ" sz="2400" smtClean="0"/>
              <a:t>připravte </a:t>
            </a:r>
            <a:r>
              <a:rPr lang="cs-CZ" sz="2400" dirty="0"/>
              <a:t>si ukázkové převody mezi </a:t>
            </a:r>
            <a:r>
              <a:rPr lang="cs-CZ" sz="2400"/>
              <a:t>oběma </a:t>
            </a:r>
            <a:r>
              <a:rPr lang="cs-CZ" sz="2400" smtClean="0"/>
              <a:t>soustavami.</a:t>
            </a:r>
            <a:endParaRPr lang="cs-CZ" sz="2400" dirty="0"/>
          </a:p>
          <a:p>
            <a:r>
              <a:rPr lang="cs-CZ" sz="2400" dirty="0" smtClean="0"/>
              <a:t>Zjistěte, čím se liší poziční a nepoziční číselné soustavy.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375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sz="2000" dirty="0"/>
              <a:t>Číselná soustava.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2013-01-22]. Dostupné z: http://cs.wikipedia.org/wiki/%C4%8C%C3%ADseln%C3%A1_soustava </a:t>
            </a:r>
            <a:endParaRPr lang="cs-CZ" sz="2000" dirty="0" smtClean="0"/>
          </a:p>
          <a:p>
            <a:r>
              <a:rPr lang="cs-CZ" sz="2000" dirty="0"/>
              <a:t>Dvojková soustava.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2013-01-23]. Dostupné z: http://cs.wikipedia.org/wiki/Dvojkov%C3%A1_soustava </a:t>
            </a:r>
          </a:p>
          <a:p>
            <a:r>
              <a:rPr lang="cs-CZ" sz="2000" dirty="0"/>
              <a:t>POKORNÝ, Martin. </a:t>
            </a:r>
            <a:r>
              <a:rPr lang="cs-CZ" sz="2000" i="1" dirty="0"/>
              <a:t>Digitální technologie ve výuce</a:t>
            </a:r>
            <a:r>
              <a:rPr lang="cs-CZ" sz="2000" dirty="0"/>
              <a:t>. Vyd. 1. Kralice na Hané: </a:t>
            </a:r>
            <a:r>
              <a:rPr lang="cs-CZ" sz="2000" dirty="0" err="1"/>
              <a:t>Computer</a:t>
            </a:r>
            <a:r>
              <a:rPr lang="cs-CZ" sz="2000" dirty="0"/>
              <a:t> Media, 2009, 72 s. ISBN 978-80-7402-012-4.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dcmitype/"/>
    <ds:schemaRef ds:uri="http://schemas.openxmlformats.org/package/2006/metadata/core-properties"/>
    <ds:schemaRef ds:uri="http://purl.org/dc/terms/"/>
    <ds:schemaRef ds:uri="http://purl.org/dc/elements/1.1/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</TotalTime>
  <Words>668</Words>
  <Application>Microsoft Office PowerPoint</Application>
  <PresentationFormat>Předvádění na obrazovce (16:9)</PresentationFormat>
  <Paragraphs>111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boxed_powerpoint_16x9_2012-08</vt:lpstr>
      <vt:lpstr>  Dotkněte se inovací CZ.1.07/1.3.00/51.0024  </vt:lpstr>
      <vt:lpstr>Prezentace aplikace PowerPoint</vt:lpstr>
      <vt:lpstr>Desítková (dekadická) soustava</vt:lpstr>
      <vt:lpstr>Dvojková (binární) soustava</vt:lpstr>
      <vt:lpstr>Převody mezi soustavami</vt:lpstr>
      <vt:lpstr>Převod z desítkové do dvojkové soustavy</vt:lpstr>
      <vt:lpstr>VYZKOUŠEJTE SI:</vt:lpstr>
      <vt:lpstr>Rozšíření učiva – 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KCTM</cp:lastModifiedBy>
  <cp:revision>24</cp:revision>
  <dcterms:created xsi:type="dcterms:W3CDTF">2014-10-07T08:27:59Z</dcterms:created>
  <dcterms:modified xsi:type="dcterms:W3CDTF">2015-05-13T19:43:00Z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