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4"/>
  </p:notesMasterIdLst>
  <p:sldIdLst>
    <p:sldId id="310" r:id="rId5"/>
    <p:sldId id="326" r:id="rId6"/>
    <p:sldId id="325" r:id="rId7"/>
    <p:sldId id="327" r:id="rId8"/>
    <p:sldId id="328" r:id="rId9"/>
    <p:sldId id="329" r:id="rId10"/>
    <p:sldId id="330" r:id="rId11"/>
    <p:sldId id="331" r:id="rId12"/>
    <p:sldId id="324" r:id="rId13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 varScale="1">
        <p:scale>
          <a:sx n="105" d="100"/>
          <a:sy n="105" d="100"/>
        </p:scale>
        <p:origin x="-78" y="-588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Grafika – druhy </a:t>
            </a:r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Soukromé gymnázium AD FONTES, o. p. s.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Mgr. Aleš </a:t>
            </a:r>
            <a:r>
              <a:rPr lang="cs-CZ" dirty="0"/>
              <a:t>P</a:t>
            </a:r>
            <a:r>
              <a:rPr lang="cs-CZ" dirty="0" smtClean="0"/>
              <a:t>etráček</a:t>
            </a:r>
          </a:p>
          <a:p>
            <a:pPr algn="l"/>
            <a:r>
              <a:rPr lang="cs-CZ" dirty="0" smtClean="0"/>
              <a:t>Předmět: Informatika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</a:t>
            </a:r>
            <a:r>
              <a:rPr lang="cs-CZ" dirty="0"/>
              <a:t>Prezentace </a:t>
            </a:r>
            <a:r>
              <a:rPr lang="cs-CZ" dirty="0" smtClean="0"/>
              <a:t>předvádí základní charakteristiky hlavních druhů grafiky a umožňuje aktivní zapojení žáků do výuky vyhledáváním dalších potřebných informací </a:t>
            </a:r>
            <a:r>
              <a:rPr lang="cs-CZ" dirty="0"/>
              <a:t>pomocí </a:t>
            </a:r>
            <a:r>
              <a:rPr lang="cs-CZ" dirty="0" err="1"/>
              <a:t>tabletů</a:t>
            </a:r>
            <a:r>
              <a:rPr lang="cs-CZ" dirty="0"/>
              <a:t>. Téma je určeno pro tercie víceletých gymnázií a osmé třídy základních škol.</a:t>
            </a:r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>
                <a:solidFill>
                  <a:srgbClr val="FF0000"/>
                </a:solidFill>
              </a:rPr>
              <a:t>Rastrová grafika (bitmapová)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b="1" dirty="0"/>
              <a:t>obrázky tvořeny z bodů (pixelů)</a:t>
            </a:r>
          </a:p>
          <a:p>
            <a:r>
              <a:rPr lang="cs-CZ" sz="1800" b="1" dirty="0"/>
              <a:t>body uspořádány do řádků a sloupců (bitmapa)</a:t>
            </a:r>
          </a:p>
          <a:p>
            <a:r>
              <a:rPr lang="cs-CZ" sz="1800" b="1" dirty="0"/>
              <a:t>každý bod má určenou přesnou polohu v mřížce a barvu v určitém barevném modelu</a:t>
            </a:r>
          </a:p>
          <a:p>
            <a:r>
              <a:rPr lang="cs-CZ" sz="1800" b="1" dirty="0"/>
              <a:t>kvalitu určuje:</a:t>
            </a:r>
          </a:p>
          <a:p>
            <a:pPr marL="806450" indent="-449263">
              <a:buFont typeface="Wingdings" pitchFamily="2" charset="2"/>
              <a:buChar char="ü"/>
            </a:pPr>
            <a:r>
              <a:rPr lang="cs-CZ" sz="1800" b="1" dirty="0">
                <a:solidFill>
                  <a:srgbClr val="0070C0"/>
                </a:solidFill>
              </a:rPr>
              <a:t>ROZLIŠENÍ</a:t>
            </a:r>
            <a:r>
              <a:rPr lang="cs-CZ" sz="1800" b="1" dirty="0"/>
              <a:t> – počet bodů na palec (DPI – </a:t>
            </a:r>
            <a:r>
              <a:rPr lang="cs-CZ" sz="1800" b="1" dirty="0" err="1"/>
              <a:t>dots</a:t>
            </a:r>
            <a:r>
              <a:rPr lang="cs-CZ" sz="1800" b="1" dirty="0"/>
              <a:t> per </a:t>
            </a:r>
            <a:r>
              <a:rPr lang="cs-CZ" sz="1800" b="1" dirty="0" err="1"/>
              <a:t>inch</a:t>
            </a:r>
            <a:r>
              <a:rPr lang="cs-CZ" sz="1800" b="1" dirty="0"/>
              <a:t>); 1 </a:t>
            </a:r>
            <a:r>
              <a:rPr lang="cs-CZ" sz="1800" b="1" dirty="0" err="1"/>
              <a:t>inch</a:t>
            </a:r>
            <a:r>
              <a:rPr lang="cs-CZ" sz="1800" b="1" dirty="0"/>
              <a:t> = 2,54 cm; pro tisk je třeba větší rozlišení než pro zobrazení na monitoru</a:t>
            </a:r>
          </a:p>
          <a:p>
            <a:pPr marL="806450" indent="-449263">
              <a:spcBef>
                <a:spcPts val="0"/>
              </a:spcBef>
              <a:buFont typeface="Wingdings" pitchFamily="2" charset="2"/>
              <a:buChar char="ü"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BAREVNÁ HLOUBKA</a:t>
            </a:r>
            <a:r>
              <a:rPr lang="cs-CZ" sz="1800" b="1" dirty="0"/>
              <a:t> – počet bitů potřebných k popisu určité barvy (pixelu); kvalitní je </a:t>
            </a:r>
            <a:r>
              <a:rPr lang="cs-CZ" sz="1800" b="1" dirty="0" err="1"/>
              <a:t>True</a:t>
            </a:r>
            <a:r>
              <a:rPr lang="cs-CZ" sz="1800" b="1" dirty="0"/>
              <a:t> </a:t>
            </a:r>
            <a:r>
              <a:rPr lang="cs-CZ" sz="1800" b="1" dirty="0" err="1"/>
              <a:t>Color</a:t>
            </a:r>
            <a:r>
              <a:rPr lang="cs-CZ" sz="1800" b="1" dirty="0"/>
              <a:t> (16,8 mil. barev) a Super </a:t>
            </a:r>
            <a:r>
              <a:rPr lang="cs-CZ" sz="1800" b="1" dirty="0" err="1"/>
              <a:t>True</a:t>
            </a:r>
            <a:r>
              <a:rPr lang="cs-CZ" sz="1800" b="1" dirty="0"/>
              <a:t> </a:t>
            </a:r>
            <a:r>
              <a:rPr lang="cs-CZ" sz="1800" b="1" dirty="0" err="1"/>
              <a:t>Color</a:t>
            </a:r>
            <a:r>
              <a:rPr lang="cs-CZ" sz="1800" b="1" dirty="0"/>
              <a:t> (4,3 mld. barev), případně </a:t>
            </a:r>
            <a:r>
              <a:rPr lang="cs-CZ" sz="1800" b="1" dirty="0" err="1"/>
              <a:t>Deep</a:t>
            </a:r>
            <a:r>
              <a:rPr lang="cs-CZ" sz="1800" b="1" dirty="0"/>
              <a:t> </a:t>
            </a:r>
            <a:r>
              <a:rPr lang="cs-CZ" sz="1800" b="1" dirty="0" err="1"/>
              <a:t>Color</a:t>
            </a:r>
            <a:r>
              <a:rPr lang="cs-CZ" sz="1800" b="1" dirty="0"/>
              <a:t> (281,5 bil. barev)</a:t>
            </a:r>
          </a:p>
          <a:p>
            <a:pPr marL="0" indent="0">
              <a:buNone/>
            </a:pP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>
                <a:solidFill>
                  <a:srgbClr val="FF0000"/>
                </a:solidFill>
              </a:rPr>
              <a:t>Rastrová grafika (bitmapová)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5" name="Obrázek 4" descr="Rastervrp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59832" y="1915205"/>
            <a:ext cx="3703320" cy="1034415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835696" y="1386090"/>
            <a:ext cx="5472608" cy="430887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200" b="1" dirty="0" smtClean="0"/>
              <a:t>Způsob zpracování obrázku v rastrové grafice</a:t>
            </a:r>
            <a:endParaRPr lang="cs-CZ" sz="2200" b="1" dirty="0"/>
          </a:p>
        </p:txBody>
      </p:sp>
      <p:pic>
        <p:nvPicPr>
          <p:cNvPr id="7" name="Obrázek 6" descr="DPI_and_PPI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508104" y="3024321"/>
            <a:ext cx="1440000" cy="1600000"/>
          </a:xfrm>
          <a:prstGeom prst="rect">
            <a:avLst/>
          </a:prstGeom>
        </p:spPr>
      </p:pic>
      <p:sp>
        <p:nvSpPr>
          <p:cNvPr id="8" name="Popisek se šipkou doprava 7"/>
          <p:cNvSpPr>
            <a:spLocks/>
          </p:cNvSpPr>
          <p:nvPr/>
        </p:nvSpPr>
        <p:spPr>
          <a:xfrm>
            <a:off x="846445" y="3122962"/>
            <a:ext cx="4373627" cy="1361671"/>
          </a:xfrm>
          <a:prstGeom prst="rightArrowCallout">
            <a:avLst>
              <a:gd name="adj1" fmla="val 26011"/>
              <a:gd name="adj2" fmla="val 25000"/>
              <a:gd name="adj3" fmla="val 25506"/>
              <a:gd name="adj4" fmla="val 64977"/>
            </a:avLst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Rozdíl v potřebném rozlišení pro zobrazení monitorem a tiskárnou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52802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5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2" dur="3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3" dur="3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1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>
                <a:solidFill>
                  <a:srgbClr val="FF0000"/>
                </a:solidFill>
              </a:rPr>
              <a:t>Rastrová grafika (bitmapová)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9623"/>
            <a:ext cx="7715200" cy="3175000"/>
          </a:xfrm>
        </p:spPr>
        <p:txBody>
          <a:bodyPr>
            <a:normAutofit/>
          </a:bodyPr>
          <a:lstStyle/>
          <a:p>
            <a:pPr>
              <a:buClr>
                <a:schemeClr val="tx1"/>
              </a:buClr>
            </a:pPr>
            <a:r>
              <a:rPr lang="cs-CZ" sz="1800" b="1" dirty="0">
                <a:solidFill>
                  <a:srgbClr val="00B050"/>
                </a:solidFill>
              </a:rPr>
              <a:t>VÝHODY</a:t>
            </a:r>
            <a:r>
              <a:rPr lang="cs-CZ" sz="1800" b="1" dirty="0"/>
              <a:t>: snadné používání grafických efektů, tvorba fotomontáží, věrné zachování původní scény (fotografie, videozáznam)</a:t>
            </a:r>
          </a:p>
          <a:p>
            <a:pPr>
              <a:buClr>
                <a:schemeClr val="tx1"/>
              </a:buClr>
            </a:pPr>
            <a:r>
              <a:rPr lang="cs-CZ" sz="1800" b="1" dirty="0">
                <a:solidFill>
                  <a:srgbClr val="7030A0"/>
                </a:solidFill>
              </a:rPr>
              <a:t>NEVÝHODY</a:t>
            </a:r>
            <a:r>
              <a:rPr lang="cs-CZ" sz="1800" b="1" dirty="0"/>
              <a:t>: velké paměťové nároky, při změnách velikosti obrázků dochází ke zhoršení kvality, zvětšování obrázku je možné jen v omezené míře</a:t>
            </a:r>
          </a:p>
          <a:p>
            <a:pPr>
              <a:buClr>
                <a:schemeClr val="tx1"/>
              </a:buClr>
            </a:pPr>
            <a:r>
              <a:rPr lang="cs-CZ" sz="1800" b="1" dirty="0" smtClean="0">
                <a:solidFill>
                  <a:schemeClr val="accent6">
                    <a:lumMod val="75000"/>
                  </a:schemeClr>
                </a:solidFill>
              </a:rPr>
              <a:t>UŽITÍ</a:t>
            </a:r>
            <a:r>
              <a:rPr lang="cs-CZ" sz="1800" b="1" dirty="0"/>
              <a:t>: digitální fotografie, skenování, video atd</a:t>
            </a:r>
            <a:r>
              <a:rPr lang="cs-CZ" sz="1800" b="1" dirty="0" smtClean="0"/>
              <a:t>.</a:t>
            </a:r>
            <a:r>
              <a:rPr lang="cs-CZ" sz="1800" b="1" dirty="0">
                <a:solidFill>
                  <a:srgbClr val="00B0F0"/>
                </a:solidFill>
              </a:rPr>
              <a:t> </a:t>
            </a:r>
            <a:endParaRPr lang="cs-CZ" sz="1800" b="1" dirty="0" smtClean="0">
              <a:solidFill>
                <a:srgbClr val="00B0F0"/>
              </a:solidFill>
            </a:endParaRPr>
          </a:p>
          <a:p>
            <a:pPr>
              <a:buClr>
                <a:schemeClr val="tx1"/>
              </a:buClr>
            </a:pPr>
            <a:r>
              <a:rPr lang="cs-CZ" sz="1800" b="1" dirty="0" smtClean="0">
                <a:solidFill>
                  <a:srgbClr val="00B0F0"/>
                </a:solidFill>
              </a:rPr>
              <a:t>EDITORY</a:t>
            </a:r>
            <a:r>
              <a:rPr lang="cs-CZ" sz="1800" b="1" dirty="0" smtClean="0"/>
              <a:t> </a:t>
            </a:r>
            <a:r>
              <a:rPr lang="cs-CZ" sz="1800" b="1" dirty="0"/>
              <a:t>rastrové grafiky: </a:t>
            </a:r>
            <a:r>
              <a:rPr lang="cs-CZ" sz="1800" b="1" i="1" dirty="0" smtClean="0">
                <a:solidFill>
                  <a:srgbClr val="FF0000"/>
                </a:solidFill>
              </a:rPr>
              <a:t>vyhledejte alespoň 3 příklady takových editorů</a:t>
            </a:r>
            <a:endParaRPr lang="cs-CZ" sz="1800" b="1" i="1" dirty="0">
              <a:solidFill>
                <a:srgbClr val="FF0000"/>
              </a:solidFill>
            </a:endParaRPr>
          </a:p>
          <a:p>
            <a:pPr>
              <a:buClr>
                <a:schemeClr val="tx1"/>
              </a:buClr>
            </a:pPr>
            <a:r>
              <a:rPr lang="cs-CZ" sz="1800" b="1" dirty="0" smtClean="0"/>
              <a:t>GRAFICKÉ FORMÁTY: </a:t>
            </a:r>
            <a:r>
              <a:rPr lang="cs-CZ" sz="1800" b="1" i="1" dirty="0">
                <a:solidFill>
                  <a:srgbClr val="FF0000"/>
                </a:solidFill>
              </a:rPr>
              <a:t>vyhledejte alespoň 3 příklady takových </a:t>
            </a:r>
            <a:r>
              <a:rPr lang="cs-CZ" sz="1800" b="1" i="1" dirty="0" smtClean="0">
                <a:solidFill>
                  <a:srgbClr val="FF0000"/>
                </a:solidFill>
              </a:rPr>
              <a:t>formátů</a:t>
            </a:r>
          </a:p>
          <a:p>
            <a:pPr>
              <a:buClr>
                <a:schemeClr val="tx1"/>
              </a:buClr>
            </a:pPr>
            <a:endParaRPr lang="cs-CZ" sz="1800" b="1" i="1" dirty="0">
              <a:solidFill>
                <a:srgbClr val="FF0000"/>
              </a:solidFill>
            </a:endParaRPr>
          </a:p>
          <a:p>
            <a:pPr>
              <a:buClr>
                <a:schemeClr val="tx1"/>
              </a:buClr>
            </a:pPr>
            <a:r>
              <a:rPr lang="cs-CZ" sz="2000" b="1" i="1" dirty="0" smtClean="0">
                <a:solidFill>
                  <a:srgbClr val="FF0000"/>
                </a:solidFill>
              </a:rPr>
              <a:t>Úkol: Uložte do společného </a:t>
            </a:r>
            <a:r>
              <a:rPr lang="cs-CZ" sz="2000" b="1" i="1" dirty="0" err="1" smtClean="0">
                <a:solidFill>
                  <a:srgbClr val="FF0000"/>
                </a:solidFill>
              </a:rPr>
              <a:t>ul</a:t>
            </a:r>
            <a:r>
              <a:rPr lang="cs-CZ" sz="2000" b="1" i="1" dirty="0" err="1" smtClean="0">
                <a:solidFill>
                  <a:srgbClr val="FF0000"/>
                </a:solidFill>
              </a:rPr>
              <a:t>ožiště</a:t>
            </a:r>
            <a:r>
              <a:rPr lang="cs-CZ" sz="2000" b="1" i="1" dirty="0" smtClean="0">
                <a:solidFill>
                  <a:srgbClr val="FF0000"/>
                </a:solidFill>
              </a:rPr>
              <a:t> </a:t>
            </a:r>
            <a:r>
              <a:rPr lang="cs-CZ" sz="2000" b="1" i="1" dirty="0" smtClean="0">
                <a:solidFill>
                  <a:srgbClr val="FF0000"/>
                </a:solidFill>
              </a:rPr>
              <a:t>dvě ukázky rastrové grafiky</a:t>
            </a:r>
            <a:endParaRPr lang="cs-CZ" sz="2000" b="1" i="1" dirty="0">
              <a:solidFill>
                <a:srgbClr val="FF0000"/>
              </a:solidFill>
            </a:endParaRPr>
          </a:p>
          <a:p>
            <a:pPr>
              <a:buClr>
                <a:schemeClr val="tx1"/>
              </a:buClr>
            </a:pPr>
            <a:endParaRPr lang="cs-CZ" sz="1800" b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527105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>
                <a:solidFill>
                  <a:srgbClr val="FF0000"/>
                </a:solidFill>
              </a:rPr>
              <a:t>Vektorová grafika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b="1" dirty="0"/>
              <a:t>základem je analytická geometrie</a:t>
            </a:r>
          </a:p>
          <a:p>
            <a:r>
              <a:rPr lang="cs-CZ" sz="1800" b="1" dirty="0"/>
              <a:t>obrázky tvořeny z matematicky definovatelných křivek – vektorů (body, přímky, křivky, mnohoúhelníky)</a:t>
            </a:r>
          </a:p>
          <a:p>
            <a:r>
              <a:rPr lang="cs-CZ" sz="1800" b="1" dirty="0"/>
              <a:t>křivky spojují jednotlivé kotevní body a mohou mít definovanou výplň</a:t>
            </a:r>
          </a:p>
          <a:p>
            <a:r>
              <a:rPr lang="cs-CZ" sz="1800" b="1" dirty="0"/>
              <a:t>metodu popisu vyvinul francouzský matematik </a:t>
            </a:r>
            <a:r>
              <a:rPr lang="cs-CZ" sz="1800" b="1" dirty="0" err="1"/>
              <a:t>Pierre</a:t>
            </a:r>
            <a:r>
              <a:rPr lang="cs-CZ" sz="1800" b="1" dirty="0"/>
              <a:t> </a:t>
            </a:r>
            <a:r>
              <a:rPr lang="cs-CZ" sz="1800" b="1" dirty="0" err="1"/>
              <a:t>Bézier</a:t>
            </a:r>
            <a:endParaRPr lang="cs-CZ" sz="1800" b="1" dirty="0"/>
          </a:p>
          <a:p>
            <a:pPr marL="0" indent="0">
              <a:buNone/>
            </a:pP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5" name="Obrázek 4" descr="bezier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03848" y="3054441"/>
            <a:ext cx="1732598" cy="14816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40693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>
                <a:solidFill>
                  <a:srgbClr val="FF0000"/>
                </a:solidFill>
              </a:rPr>
              <a:t>Vektorová grafika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9" name="Obrázek 8" descr="500px-Bitmap_VS_SVG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64088" y="1275606"/>
            <a:ext cx="2286000" cy="1458468"/>
          </a:xfrm>
          <a:prstGeom prst="rect">
            <a:avLst/>
          </a:prstGeom>
        </p:spPr>
      </p:pic>
      <p:pic>
        <p:nvPicPr>
          <p:cNvPr id="10" name="Obrázek 9" descr="500px-Scalable_Vector_Graphics_Fill-opacity.svg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3568" y="3177217"/>
            <a:ext cx="1333500" cy="1333500"/>
          </a:xfrm>
          <a:prstGeom prst="rect">
            <a:avLst/>
          </a:prstGeom>
        </p:spPr>
      </p:pic>
      <p:pic>
        <p:nvPicPr>
          <p:cNvPr id="11" name="Obrázek 10" descr="500px-Благодарность_от_проекта_Мурманская_область.svg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663795" y="3147814"/>
            <a:ext cx="1285875" cy="1332167"/>
          </a:xfrm>
          <a:prstGeom prst="rect">
            <a:avLst/>
          </a:prstGeom>
        </p:spPr>
      </p:pic>
      <p:pic>
        <p:nvPicPr>
          <p:cNvPr id="12" name="Obrázek 11" descr="500px-Svg.svg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641165" y="3033609"/>
            <a:ext cx="3048000" cy="1560576"/>
          </a:xfrm>
          <a:prstGeom prst="rect">
            <a:avLst/>
          </a:prstGeom>
        </p:spPr>
      </p:pic>
      <p:sp>
        <p:nvSpPr>
          <p:cNvPr id="13" name="Popisek se šipkou doprava 12"/>
          <p:cNvSpPr/>
          <p:nvPr/>
        </p:nvSpPr>
        <p:spPr>
          <a:xfrm>
            <a:off x="467544" y="1385779"/>
            <a:ext cx="4392488" cy="936104"/>
          </a:xfrm>
          <a:prstGeom prst="rightArrowCallout">
            <a:avLst>
              <a:gd name="adj1" fmla="val 22387"/>
              <a:gd name="adj2" fmla="val 26306"/>
              <a:gd name="adj3" fmla="val 31532"/>
              <a:gd name="adj4" fmla="val 84574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Rozdíl mezi rastrovou a vektorovou grafikou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Popisek se šipkou dolů 13"/>
          <p:cNvSpPr/>
          <p:nvPr/>
        </p:nvSpPr>
        <p:spPr>
          <a:xfrm>
            <a:off x="467544" y="2427734"/>
            <a:ext cx="3528392" cy="720080"/>
          </a:xfrm>
          <a:prstGeom prst="downArrowCallout">
            <a:avLst>
              <a:gd name="adj1" fmla="val 25000"/>
              <a:gd name="adj2" fmla="val 25000"/>
              <a:gd name="adj3" fmla="val 23156"/>
              <a:gd name="adj4" fmla="val 64977"/>
            </a:avLst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Ukázky vektorové grafiky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57467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>
                <a:solidFill>
                  <a:srgbClr val="FF0000"/>
                </a:solidFill>
              </a:rPr>
              <a:t>Vektorová grafika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9623"/>
            <a:ext cx="7715200" cy="3175000"/>
          </a:xfrm>
        </p:spPr>
        <p:txBody>
          <a:bodyPr>
            <a:normAutofit fontScale="92500" lnSpcReduction="10000"/>
          </a:bodyPr>
          <a:lstStyle/>
          <a:p>
            <a:pPr>
              <a:spcBef>
                <a:spcPts val="0"/>
              </a:spcBef>
              <a:buClr>
                <a:schemeClr val="tx1"/>
              </a:buClr>
            </a:pPr>
            <a:r>
              <a:rPr lang="cs-CZ" sz="1800" b="1" dirty="0">
                <a:solidFill>
                  <a:srgbClr val="00B050"/>
                </a:solidFill>
              </a:rPr>
              <a:t>VÝHODY</a:t>
            </a:r>
            <a:r>
              <a:rPr lang="cs-CZ" sz="1800" b="1" dirty="0"/>
              <a:t>: menší paměťová náročnost, změna velikosti obrázku bez ztráty kvality, s každým objektem obrázku lze pracovat odděleně, možnost dodatečných úprav křivek</a:t>
            </a:r>
          </a:p>
          <a:p>
            <a:pPr>
              <a:spcBef>
                <a:spcPts val="0"/>
              </a:spcBef>
              <a:buClr>
                <a:schemeClr val="tx1"/>
              </a:buClr>
            </a:pPr>
            <a:r>
              <a:rPr lang="cs-CZ" sz="1800" b="1" dirty="0">
                <a:solidFill>
                  <a:srgbClr val="7030A0"/>
                </a:solidFill>
              </a:rPr>
              <a:t>NEVÝHODY</a:t>
            </a:r>
            <a:r>
              <a:rPr lang="cs-CZ" sz="1800" b="1" dirty="0"/>
              <a:t>: nemožnost uložit fotorealistické scény, při velké složitosti obrázku vysoká náročnost na operační paměť a procesor, složitější pořízení obrázku</a:t>
            </a:r>
          </a:p>
          <a:p>
            <a:pPr>
              <a:spcBef>
                <a:spcPts val="0"/>
              </a:spcBef>
              <a:buClr>
                <a:schemeClr val="tx1"/>
              </a:buClr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UŽITÍ</a:t>
            </a:r>
            <a:r>
              <a:rPr lang="cs-CZ" sz="1800" b="1" dirty="0"/>
              <a:t>: počítačová sazba, tvorba písem, diagramů, ilustrací a animací, konstrukce a modelování atd.</a:t>
            </a:r>
          </a:p>
          <a:p>
            <a:pPr>
              <a:buClr>
                <a:schemeClr val="tx1"/>
              </a:buClr>
            </a:pPr>
            <a:r>
              <a:rPr lang="cs-CZ" sz="1800" b="1" dirty="0" smtClean="0">
                <a:solidFill>
                  <a:srgbClr val="00B0F0"/>
                </a:solidFill>
              </a:rPr>
              <a:t>EDITORY</a:t>
            </a:r>
            <a:r>
              <a:rPr lang="cs-CZ" sz="1800" b="1" dirty="0" smtClean="0"/>
              <a:t> vektorové </a:t>
            </a:r>
            <a:r>
              <a:rPr lang="cs-CZ" sz="1800" b="1" dirty="0"/>
              <a:t>grafiky: </a:t>
            </a:r>
            <a:r>
              <a:rPr lang="cs-CZ" sz="1800" b="1" i="1" dirty="0" smtClean="0">
                <a:solidFill>
                  <a:srgbClr val="FF0000"/>
                </a:solidFill>
              </a:rPr>
              <a:t>vyhledejte alespoň 3 příklady takových editorů</a:t>
            </a:r>
            <a:endParaRPr lang="cs-CZ" sz="1800" b="1" i="1" dirty="0">
              <a:solidFill>
                <a:srgbClr val="FF0000"/>
              </a:solidFill>
            </a:endParaRPr>
          </a:p>
          <a:p>
            <a:pPr>
              <a:buClr>
                <a:schemeClr val="tx1"/>
              </a:buClr>
            </a:pPr>
            <a:r>
              <a:rPr lang="cs-CZ" sz="1800" b="1" dirty="0" smtClean="0"/>
              <a:t>GRAFICKÉ FORMÁTY: </a:t>
            </a:r>
            <a:r>
              <a:rPr lang="cs-CZ" sz="1800" b="1" i="1" dirty="0">
                <a:solidFill>
                  <a:srgbClr val="FF0000"/>
                </a:solidFill>
              </a:rPr>
              <a:t>vyhledejte alespoň 3 příklady takových </a:t>
            </a:r>
            <a:r>
              <a:rPr lang="cs-CZ" sz="1800" b="1" i="1" dirty="0" smtClean="0">
                <a:solidFill>
                  <a:srgbClr val="FF0000"/>
                </a:solidFill>
              </a:rPr>
              <a:t>formátů</a:t>
            </a:r>
          </a:p>
          <a:p>
            <a:pPr>
              <a:buClr>
                <a:schemeClr val="tx1"/>
              </a:buClr>
            </a:pPr>
            <a:endParaRPr lang="cs-CZ" sz="1800" b="1" i="1" dirty="0">
              <a:solidFill>
                <a:srgbClr val="FF0000"/>
              </a:solidFill>
            </a:endParaRPr>
          </a:p>
          <a:p>
            <a:pPr>
              <a:buClr>
                <a:schemeClr val="tx1"/>
              </a:buClr>
            </a:pPr>
            <a:r>
              <a:rPr lang="cs-CZ" sz="2000" b="1" i="1" dirty="0" smtClean="0">
                <a:solidFill>
                  <a:srgbClr val="FF0000"/>
                </a:solidFill>
              </a:rPr>
              <a:t>Úkol: Uložte do společného úložiště dvě ukázky vektorové grafiky</a:t>
            </a:r>
            <a:endParaRPr lang="cs-CZ" sz="2000" b="1" i="1" dirty="0">
              <a:solidFill>
                <a:srgbClr val="FF0000"/>
              </a:solidFill>
            </a:endParaRPr>
          </a:p>
          <a:p>
            <a:pPr>
              <a:buClr>
                <a:schemeClr val="tx1"/>
              </a:buClr>
            </a:pPr>
            <a:endParaRPr lang="cs-CZ" sz="1800" b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864184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>
            <a:normAutofit fontScale="47500" lnSpcReduction="20000"/>
          </a:bodyPr>
          <a:lstStyle/>
          <a:p>
            <a:r>
              <a:rPr lang="cs-CZ" dirty="0"/>
              <a:t>POKORNÝ, Martin. </a:t>
            </a:r>
            <a:r>
              <a:rPr lang="cs-CZ" i="1" dirty="0"/>
              <a:t>Digitální technologie ve výuce</a:t>
            </a:r>
            <a:r>
              <a:rPr lang="cs-CZ" dirty="0"/>
              <a:t>. Vyd. 1. Kralice na Hané: </a:t>
            </a:r>
            <a:r>
              <a:rPr lang="cs-CZ" dirty="0" err="1"/>
              <a:t>Computer</a:t>
            </a:r>
            <a:r>
              <a:rPr lang="cs-CZ" dirty="0"/>
              <a:t> Media, 2009, 80 s. ISBN 978-80-7402-013-1. </a:t>
            </a:r>
          </a:p>
          <a:p>
            <a:r>
              <a:rPr lang="cs-CZ" dirty="0"/>
              <a:t>NAVRÁTIL, Pavel. </a:t>
            </a:r>
            <a:r>
              <a:rPr lang="cs-CZ" i="1" dirty="0"/>
              <a:t>S počítačem nejen k maturitě</a:t>
            </a:r>
            <a:r>
              <a:rPr lang="cs-CZ" dirty="0"/>
              <a:t>. 7. vyd. Kralice na Hané: </a:t>
            </a:r>
            <a:r>
              <a:rPr lang="cs-CZ" dirty="0" err="1"/>
              <a:t>Computer</a:t>
            </a:r>
            <a:r>
              <a:rPr lang="cs-CZ" dirty="0"/>
              <a:t> Media, 2009, 176 s. ISBN 978-80-7402-021-6.  </a:t>
            </a:r>
          </a:p>
          <a:p>
            <a:r>
              <a:rPr lang="cs-CZ" dirty="0"/>
              <a:t>Rastrová grafika.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2013-01-12]. Dostupné z: http://cs.wikipedia.org/wiki/Rastrov%C3%A1_grafika </a:t>
            </a:r>
          </a:p>
          <a:p>
            <a:r>
              <a:rPr lang="cs-CZ" dirty="0"/>
              <a:t>Vektorová grafika.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2013-01-12]. Dostupné z: http://cs.wikipedia.org/wiki/Vektorov%C3%A1_grafika</a:t>
            </a:r>
          </a:p>
          <a:p>
            <a:r>
              <a:rPr lang="fr-FR" dirty="0"/>
              <a:t>Pierre Bézier l'Ingénieur. [online]. [cit. 2013-01-13]. Dostupné z: http://rocbo.perso.infonie.fr/Max/culture/bezier/bezier.htm </a:t>
            </a:r>
            <a:endParaRPr lang="cs-CZ" dirty="0"/>
          </a:p>
          <a:p>
            <a:r>
              <a:rPr lang="cs-CZ" dirty="0"/>
              <a:t>http://commons.wikimedia.org/wiki/File:Bitmap_VS_SVG.svg</a:t>
            </a:r>
          </a:p>
          <a:p>
            <a:r>
              <a:rPr lang="cs-CZ" dirty="0"/>
              <a:t>http://commons.wikimedia.org/wiki/File:Scalable_Vector_Graphics_Fill-opacity.svg</a:t>
            </a:r>
          </a:p>
          <a:p>
            <a:r>
              <a:rPr lang="cs-CZ" dirty="0"/>
              <a:t>http://commons.wikimedia.org/wiki/File:Svg.svg</a:t>
            </a:r>
          </a:p>
          <a:p>
            <a:r>
              <a:rPr lang="cs-CZ" dirty="0"/>
              <a:t>http://commons.wikimedia.org/wiki/File:%D0%91%D0%BB%D0%B0%D0%B3%D0%BE%D0%B4%D0%B0%D1%80%D0%BD%D0%BE%D1%81%D1%82%D1%8C_%D0%BE%D1%82_%D0%BF%D1%80%D0%BE%D0%B5%D0%BA%D1%82%D0%B0_%D0%9C%D1%83%D1%80%D0%BC%D0%B0%D0%BD%D1%81%D0%BA%D0%B0%D1%8F_%D0%BE%D0%B1%D0%BB%D0%B0%D1%81%D1%82%D1%8C.svg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3" ma:contentTypeDescription="Vytvoří nový dokument" ma:contentTypeScope="" ma:versionID="4beace10c8a03a8acaf038bce8667a94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04e8822fff4bd9123357aef9eb256e52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Hodnota hash upozornění na sdílení" ma:internalName="SharingHintHash" ma:readOnly="true">
      <xsd:simpleType>
        <xsd:restriction base="dms:Text"/>
      </xsd:simpleType>
    </xsd:element>
    <xsd:element name="SharedWithDetails" ma:index="10" nillable="true" ma:displayName="Sdílené s podrobnostmi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9d6491-b662-4d98-996c-1e38fe9d0183">
      <UserInfo>
        <DisplayName/>
        <AccountId xsi:nil="true"/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DAEA6EA-FC55-4291-A653-0CF25D5E1C3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http://schemas.microsoft.com/office/2006/metadata/properties"/>
    <ds:schemaRef ds:uri="http://www.w3.org/XML/1998/namespace"/>
    <ds:schemaRef ds:uri="http://purl.org/dc/terms/"/>
    <ds:schemaRef ds:uri="http://schemas.microsoft.com/office/2006/documentManagement/types"/>
    <ds:schemaRef ds:uri="http://purl.org/dc/elements/1.1/"/>
    <ds:schemaRef ds:uri="http://schemas.openxmlformats.org/package/2006/metadata/core-properties"/>
    <ds:schemaRef ds:uri="http://schemas.microsoft.com/office/infopath/2007/PartnerControls"/>
    <ds:schemaRef ds:uri="d19d6491-b662-4d98-996c-1e38fe9d0183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122</TotalTime>
  <Words>601</Words>
  <Application>Microsoft Office PowerPoint</Application>
  <PresentationFormat>Předvádění na obrazovce (16:9)</PresentationFormat>
  <Paragraphs>56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boxed_powerpoint_16x9_2012-08</vt:lpstr>
      <vt:lpstr>  Dotkněte se inovací CZ.1.07/1.3.00/51.0024  </vt:lpstr>
      <vt:lpstr>Snímek 2</vt:lpstr>
      <vt:lpstr>Rastrová grafika (bitmapová)</vt:lpstr>
      <vt:lpstr>Rastrová grafika (bitmapová)</vt:lpstr>
      <vt:lpstr>Rastrová grafika (bitmapová)</vt:lpstr>
      <vt:lpstr>Vektorová grafika</vt:lpstr>
      <vt:lpstr>Vektorová grafika</vt:lpstr>
      <vt:lpstr>Vektorová grafika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19</cp:revision>
  <dcterms:created xsi:type="dcterms:W3CDTF">2014-10-07T08:27:59Z</dcterms:created>
  <dcterms:modified xsi:type="dcterms:W3CDTF">2015-05-26T11:11:22Z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