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31" r:id="rId10"/>
    <p:sldId id="329" r:id="rId11"/>
    <p:sldId id="330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21.5.2015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21.5.2015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gnosis9.net/snimky/hustota-zalidneni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Geografie obyvatel</a:t>
            </a:r>
          </a:p>
          <a:p>
            <a:r>
              <a:rPr lang="cs-CZ" sz="3600" b="1" dirty="0" smtClean="0"/>
              <a:t>Počet světové populace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Ad </a:t>
            </a:r>
            <a:r>
              <a:rPr lang="cs-CZ" dirty="0" err="1" smtClean="0"/>
              <a:t>Fontes</a:t>
            </a:r>
            <a:r>
              <a:rPr lang="cs-CZ" dirty="0" smtClean="0"/>
              <a:t>, soukromé gymnázium, o.p.s.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Kovaříková Zdeňka</a:t>
            </a:r>
          </a:p>
          <a:p>
            <a:pPr algn="l"/>
            <a:r>
              <a:rPr lang="cs-CZ" dirty="0" smtClean="0"/>
              <a:t>Předmět: Zeměpis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žákům prvního ročníku gymnázia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Na </a:t>
            </a:r>
            <a:r>
              <a:rPr lang="cs-CZ" i="1" dirty="0" err="1" smtClean="0"/>
              <a:t>tabletech</a:t>
            </a:r>
            <a:r>
              <a:rPr lang="cs-CZ" i="1" dirty="0" smtClean="0"/>
              <a:t> zjistěte, kdy byla překročena hranice     7 </a:t>
            </a:r>
            <a:r>
              <a:rPr lang="cs-CZ" i="1" dirty="0" err="1" smtClean="0"/>
              <a:t>mld</a:t>
            </a:r>
            <a:r>
              <a:rPr lang="cs-CZ" i="1" dirty="0" smtClean="0"/>
              <a:t> obyvatel </a:t>
            </a:r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altLang="cs-CZ" sz="2000" dirty="0">
                <a:solidFill>
                  <a:schemeClr val="tx2"/>
                </a:solidFill>
                <a:latin typeface="Arial Unicode MS" pitchFamily="34" charset="-128"/>
              </a:rPr>
              <a:t>Počet lidí k 1.2.2013</a:t>
            </a:r>
            <a:r>
              <a:rPr lang="cs-CZ" altLang="cs-CZ" sz="3600" dirty="0">
                <a:solidFill>
                  <a:schemeClr val="tx2"/>
                </a:solidFill>
                <a:latin typeface="Arial Unicode MS" pitchFamily="34" charset="-128"/>
              </a:rPr>
              <a:t>: </a:t>
            </a:r>
            <a:r>
              <a:rPr lang="cs-CZ" altLang="cs-CZ" sz="3600" dirty="0">
                <a:latin typeface="Arial Unicode MS" pitchFamily="34" charset="-128"/>
              </a:rPr>
              <a:t>7 063 297 151 </a:t>
            </a:r>
          </a:p>
          <a:p>
            <a:pPr>
              <a:lnSpc>
                <a:spcPct val="80000"/>
              </a:lnSpc>
            </a:pPr>
            <a:endParaRPr lang="cs-CZ" altLang="cs-CZ" sz="1400" b="1" dirty="0">
              <a:latin typeface="Arial Unicode MS" pitchFamily="34" charset="-128"/>
            </a:endParaRPr>
          </a:p>
          <a:p>
            <a:pPr>
              <a:lnSpc>
                <a:spcPct val="80000"/>
              </a:lnSpc>
            </a:pPr>
            <a:r>
              <a:rPr lang="cs-CZ" altLang="cs-CZ" sz="1400" dirty="0">
                <a:latin typeface="Arial Unicode MS" pitchFamily="34" charset="-128"/>
              </a:rPr>
              <a:t>Odhady amerického Úřadu pro sčítání lidu (U.S. Census </a:t>
            </a:r>
            <a:r>
              <a:rPr lang="cs-CZ" altLang="cs-CZ" sz="1400" dirty="0" err="1">
                <a:latin typeface="Arial Unicode MS" pitchFamily="34" charset="-128"/>
              </a:rPr>
              <a:t>Bureau</a:t>
            </a:r>
            <a:r>
              <a:rPr lang="cs-CZ" altLang="cs-CZ" sz="1400" dirty="0">
                <a:latin typeface="Arial Unicode MS" pitchFamily="34" charset="-128"/>
              </a:rPr>
              <a:t>) </a:t>
            </a:r>
            <a:br>
              <a:rPr lang="cs-CZ" altLang="cs-CZ" sz="1400" dirty="0">
                <a:latin typeface="Arial Unicode MS" pitchFamily="34" charset="-128"/>
              </a:rPr>
            </a:br>
            <a:endParaRPr lang="cs-CZ" altLang="cs-CZ" sz="1400" b="1" dirty="0">
              <a:latin typeface="Arial Unicode MS" pitchFamily="34" charset="-128"/>
            </a:endParaRPr>
          </a:p>
          <a:p>
            <a:pPr>
              <a:lnSpc>
                <a:spcPct val="80000"/>
              </a:lnSpc>
            </a:pPr>
            <a:endParaRPr lang="cs-CZ" altLang="cs-CZ" sz="1400" b="1" dirty="0">
              <a:latin typeface="Arial Unicode MS" pitchFamily="34" charset="-128"/>
            </a:endParaRPr>
          </a:p>
          <a:p>
            <a:pPr>
              <a:lnSpc>
                <a:spcPct val="80000"/>
              </a:lnSpc>
            </a:pPr>
            <a:r>
              <a:rPr lang="cs-CZ" altLang="cs-CZ" sz="1800" b="1" dirty="0">
                <a:latin typeface="Arial Unicode MS" pitchFamily="34" charset="-128"/>
              </a:rPr>
              <a:t>Podle OSN překonala lidská populace na planetě počet sedmi miliard 31. října 2011.</a:t>
            </a:r>
            <a:r>
              <a:rPr lang="cs-CZ" altLang="cs-CZ" sz="1800" dirty="0">
                <a:latin typeface="Arial Unicode MS" pitchFamily="34" charset="-128"/>
              </a:rPr>
              <a:t> </a:t>
            </a:r>
            <a:br>
              <a:rPr lang="cs-CZ" altLang="cs-CZ" sz="1800" dirty="0">
                <a:latin typeface="Arial Unicode MS" pitchFamily="34" charset="-128"/>
              </a:rPr>
            </a:br>
            <a:r>
              <a:rPr lang="cs-CZ" altLang="cs-CZ" sz="1400" dirty="0">
                <a:latin typeface="Arial Unicode MS" pitchFamily="34" charset="-128"/>
              </a:rPr>
              <a:t/>
            </a:r>
            <a:br>
              <a:rPr lang="cs-CZ" altLang="cs-CZ" sz="1400" dirty="0">
                <a:latin typeface="Arial Unicode MS" pitchFamily="34" charset="-128"/>
              </a:rPr>
            </a:br>
            <a:r>
              <a:rPr lang="cs-CZ" altLang="cs-CZ" sz="1400" dirty="0">
                <a:latin typeface="Arial Unicode MS" pitchFamily="34" charset="-128"/>
              </a:rPr>
              <a:t/>
            </a:r>
            <a:br>
              <a:rPr lang="cs-CZ" altLang="cs-CZ" sz="1400" dirty="0">
                <a:latin typeface="Arial Unicode MS" pitchFamily="34" charset="-128"/>
              </a:rPr>
            </a:br>
            <a:r>
              <a:rPr lang="cs-CZ" altLang="cs-CZ" sz="1400" dirty="0">
                <a:latin typeface="Arial Narrow" pitchFamily="34" charset="0"/>
              </a:rPr>
              <a:t/>
            </a:r>
            <a:br>
              <a:rPr lang="cs-CZ" altLang="cs-CZ" sz="1400" dirty="0">
                <a:latin typeface="Arial Narrow" pitchFamily="34" charset="0"/>
              </a:rPr>
            </a:br>
            <a:endParaRPr lang="cs-CZ" altLang="cs-CZ" sz="1400" dirty="0">
              <a:latin typeface="Arial Narrow" pitchFamily="34" charset="0"/>
            </a:endParaRPr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82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4" descr="Světová populace - vývoj v letech 1800 až 2011 + projekce do roku 2050 (OSN)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95875" y="1419225"/>
            <a:ext cx="6152249" cy="3175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14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pomocí tabletu zjistěte rozložení světové populace na jednotlivých kontinentech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306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altLang="cs-CZ" dirty="0">
                <a:latin typeface="Arial Unicode MS" pitchFamily="34" charset="-128"/>
              </a:rPr>
              <a:t>Rozložení obyvatel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</a:pPr>
            <a:r>
              <a:rPr lang="cs-CZ" altLang="cs-CZ" sz="3600" dirty="0">
                <a:latin typeface="Arial Unicode MS" pitchFamily="34" charset="-128"/>
              </a:rPr>
              <a:t>Nejlidnatějším kontinent:</a:t>
            </a:r>
          </a:p>
          <a:p>
            <a:pPr>
              <a:lnSpc>
                <a:spcPct val="90000"/>
              </a:lnSpc>
            </a:pPr>
            <a:r>
              <a:rPr lang="cs-CZ" altLang="cs-CZ" sz="4000" dirty="0">
                <a:latin typeface="Arial Unicode MS" pitchFamily="34" charset="-128"/>
              </a:rPr>
              <a:t>Asie</a:t>
            </a:r>
            <a:r>
              <a:rPr lang="cs-CZ" altLang="cs-CZ" sz="4000" dirty="0">
                <a:solidFill>
                  <a:srgbClr val="0000FF"/>
                </a:solidFill>
                <a:latin typeface="Arial Unicode MS" pitchFamily="34" charset="-128"/>
              </a:rPr>
              <a:t> </a:t>
            </a:r>
            <a:r>
              <a:rPr lang="cs-CZ" altLang="cs-CZ" sz="4000" dirty="0">
                <a:latin typeface="Arial Unicode MS" pitchFamily="34" charset="-128"/>
              </a:rPr>
              <a:t>(60% světové populace)</a:t>
            </a:r>
          </a:p>
          <a:p>
            <a:pPr>
              <a:lnSpc>
                <a:spcPct val="90000"/>
              </a:lnSpc>
            </a:pPr>
            <a:r>
              <a:rPr lang="cs-CZ" altLang="cs-CZ" sz="3200" dirty="0">
                <a:latin typeface="Arial Unicode MS" pitchFamily="34" charset="-128"/>
              </a:rPr>
              <a:t>dva nejlidnatější státy Asie - Čína a Indie - tvoří 37%</a:t>
            </a:r>
          </a:p>
          <a:p>
            <a:pPr>
              <a:lnSpc>
                <a:spcPct val="90000"/>
              </a:lnSpc>
            </a:pPr>
            <a:r>
              <a:rPr lang="cs-CZ" altLang="cs-CZ" sz="4000" dirty="0">
                <a:latin typeface="Arial Unicode MS" pitchFamily="34" charset="-128"/>
              </a:rPr>
              <a:t>Asi 15% v Africe</a:t>
            </a:r>
          </a:p>
          <a:p>
            <a:pPr>
              <a:lnSpc>
                <a:spcPct val="90000"/>
              </a:lnSpc>
            </a:pPr>
            <a:r>
              <a:rPr lang="cs-CZ" altLang="cs-CZ" sz="4000" dirty="0">
                <a:latin typeface="Arial Unicode MS" pitchFamily="34" charset="-128"/>
              </a:rPr>
              <a:t>11% v Evropě</a:t>
            </a:r>
          </a:p>
          <a:p>
            <a:pPr>
              <a:lnSpc>
                <a:spcPct val="90000"/>
              </a:lnSpc>
            </a:pPr>
            <a:r>
              <a:rPr lang="cs-CZ" altLang="cs-CZ" sz="4000" dirty="0">
                <a:latin typeface="Arial Unicode MS" pitchFamily="34" charset="-128"/>
              </a:rPr>
              <a:t>9% v Latinské Americe</a:t>
            </a:r>
          </a:p>
          <a:p>
            <a:pPr>
              <a:lnSpc>
                <a:spcPct val="90000"/>
              </a:lnSpc>
            </a:pPr>
            <a:r>
              <a:rPr lang="cs-CZ" altLang="cs-CZ" sz="4000" dirty="0">
                <a:latin typeface="Arial Unicode MS" pitchFamily="34" charset="-128"/>
              </a:rPr>
              <a:t>5% v Severní Americe  </a:t>
            </a:r>
          </a:p>
          <a:p>
            <a:pPr>
              <a:lnSpc>
                <a:spcPct val="90000"/>
              </a:lnSpc>
            </a:pPr>
            <a:r>
              <a:rPr lang="cs-CZ" altLang="cs-CZ" sz="4000" dirty="0">
                <a:latin typeface="Arial Unicode MS" pitchFamily="34" charset="-128"/>
              </a:rPr>
              <a:t>0,5% v Austrálii a Oceánii</a:t>
            </a:r>
          </a:p>
          <a:p>
            <a:pPr>
              <a:lnSpc>
                <a:spcPct val="90000"/>
              </a:lnSpc>
            </a:pPr>
            <a:r>
              <a:rPr lang="cs-CZ" altLang="cs-CZ" sz="3200" dirty="0">
                <a:latin typeface="Arial Unicode MS" pitchFamily="34" charset="-128"/>
              </a:rPr>
              <a:t>Evropská unie s více než 502 miliony obyvatel (2011) tvoří 7,2% světové populace</a:t>
            </a:r>
            <a:endParaRPr lang="cs-CZ" altLang="cs-CZ" sz="4000" dirty="0">
              <a:latin typeface="Arial Unicode MS" pitchFamily="34" charset="-128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27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altLang="cs-CZ" dirty="0">
                <a:latin typeface="Arial Unicode MS" pitchFamily="34" charset="-128"/>
              </a:rPr>
              <a:t>Hustota zalidnění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4" descr="Hustota zalidnění, stav v roce 1994">
            <a:hlinkClick r:id="rId2" tooltip="&quot;Hustota zalidnění, stav v roce 1994&quot;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0" y="1673225"/>
            <a:ext cx="5334000" cy="2667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213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d19d6491-b662-4d98-996c-1e38fe9d0183"/>
    <ds:schemaRef ds:uri="http://purl.org/dc/terms/"/>
    <ds:schemaRef ds:uri="http://purl.org/dc/elements/1.1/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157</Words>
  <Application>Microsoft Office PowerPoint</Application>
  <PresentationFormat>Předvádění na obrazovce (16:9)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Rozložení obyvatel</vt:lpstr>
      <vt:lpstr>Hustota zalidnění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Papoušková Milada</cp:lastModifiedBy>
  <cp:revision>18</cp:revision>
  <dcterms:created xsi:type="dcterms:W3CDTF">2014-10-07T08:27:59Z</dcterms:created>
  <dcterms:modified xsi:type="dcterms:W3CDTF">2015-05-21T07:07:13Z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