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4" r:id="rId4"/>
    <p:sldId id="285" r:id="rId5"/>
    <p:sldId id="275" r:id="rId6"/>
    <p:sldId id="276" r:id="rId7"/>
    <p:sldId id="277" r:id="rId8"/>
    <p:sldId id="278" r:id="rId9"/>
    <p:sldId id="279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3153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2170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O hádavých barvičkách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flipV="1">
            <a:off x="2060620" y="971156"/>
            <a:ext cx="2215166" cy="2498501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2036614" y="3449318"/>
            <a:ext cx="2215166" cy="2498501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 rot="3801444">
            <a:off x="884540" y="2797617"/>
            <a:ext cx="2215166" cy="2498501"/>
          </a:xfrm>
          <a:prstGeom prst="triangle">
            <a:avLst/>
          </a:prstGeom>
          <a:solidFill>
            <a:schemeClr val="accent4">
              <a:lumMod val="50000"/>
            </a:schemeClr>
          </a:solidFill>
          <a:ln>
            <a:solidFill>
              <a:schemeClr val="accent4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 rot="7140529">
            <a:off x="914182" y="1560427"/>
            <a:ext cx="2215166" cy="2498501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 rot="14231714">
            <a:off x="3168284" y="1499807"/>
            <a:ext cx="2215166" cy="2498501"/>
          </a:xfrm>
          <a:prstGeom prst="triangle">
            <a:avLst/>
          </a:prstGeom>
          <a:solidFill>
            <a:schemeClr val="bg1"/>
          </a:solidFill>
          <a:ln>
            <a:solidFill>
              <a:schemeClr val="tx1">
                <a:lumMod val="75000"/>
                <a:lumOff val="2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 rot="18169379">
            <a:off x="3127314" y="2855348"/>
            <a:ext cx="2215166" cy="2498501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6645499" y="231820"/>
            <a:ext cx="5306095" cy="650383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Žlutá ta se nejlíp snese </a:t>
            </a:r>
          </a:p>
          <a:p>
            <a:pPr algn="ctr"/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 barvami co máme v lese. 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 hnědou a též zelenou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 kde najdeš červenou ?</a:t>
            </a:r>
          </a:p>
          <a:p>
            <a:pPr algn="ctr"/>
            <a:endParaRPr lang="cs-CZ" sz="2400" dirty="0">
              <a:solidFill>
                <a:schemeClr val="tx1"/>
              </a:solidFill>
            </a:endParaRP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Ta chce vedle modré být</a:t>
            </a:r>
          </a:p>
          <a:p>
            <a:pPr algn="ctr"/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roti žluté má svůj byt.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Hnědá s modrou kamarádí,</a:t>
            </a:r>
          </a:p>
          <a:p>
            <a:pPr algn="ctr"/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rotože jim barvy ladí.</a:t>
            </a:r>
          </a:p>
          <a:p>
            <a:pPr algn="ctr"/>
            <a:endParaRPr lang="cs-CZ" sz="2400" dirty="0">
              <a:solidFill>
                <a:schemeClr val="tx1"/>
              </a:solidFill>
            </a:endParaRP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Zato modrá k zelené</a:t>
            </a:r>
          </a:p>
          <a:p>
            <a:pPr algn="ctr"/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epůjde, prý ne a ne!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Jen bílá se hádat nechce,</a:t>
            </a:r>
          </a:p>
          <a:p>
            <a:pPr algn="ctr"/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přátelí se s každým lehce.</a:t>
            </a:r>
          </a:p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9342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 rot="14231714">
            <a:off x="3168284" y="1499807"/>
            <a:ext cx="2215166" cy="2498501"/>
          </a:xfrm>
          <a:prstGeom prst="triangle">
            <a:avLst/>
          </a:prstGeom>
          <a:solidFill>
            <a:schemeClr val="bg1"/>
          </a:solidFill>
          <a:ln>
            <a:solidFill>
              <a:schemeClr val="tx1">
                <a:lumMod val="75000"/>
                <a:lumOff val="2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2036614" y="3465996"/>
            <a:ext cx="2215166" cy="2498501"/>
          </a:xfrm>
          <a:prstGeom prst="triangle">
            <a:avLst/>
          </a:prstGeom>
          <a:solidFill>
            <a:schemeClr val="bg1"/>
          </a:solidFill>
          <a:ln>
            <a:solidFill>
              <a:schemeClr val="tx1">
                <a:lumMod val="75000"/>
                <a:lumOff val="2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3769864" flipH="1">
            <a:off x="884859" y="2818351"/>
            <a:ext cx="2215166" cy="2498501"/>
          </a:xfrm>
          <a:prstGeom prst="triangle">
            <a:avLst/>
          </a:prstGeom>
          <a:solidFill>
            <a:schemeClr val="bg1"/>
          </a:solidFill>
          <a:ln>
            <a:solidFill>
              <a:schemeClr val="tx1">
                <a:lumMod val="75000"/>
                <a:lumOff val="2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18180570">
            <a:off x="3127313" y="2855348"/>
            <a:ext cx="2215166" cy="2498501"/>
          </a:xfrm>
          <a:prstGeom prst="triangle">
            <a:avLst/>
          </a:prstGeom>
          <a:solidFill>
            <a:schemeClr val="bg1"/>
          </a:solidFill>
          <a:ln>
            <a:solidFill>
              <a:schemeClr val="tx1">
                <a:lumMod val="75000"/>
                <a:lumOff val="2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 rot="7189270" flipH="1">
            <a:off x="911987" y="1539059"/>
            <a:ext cx="2215166" cy="2498501"/>
          </a:xfrm>
          <a:prstGeom prst="triangle">
            <a:avLst/>
          </a:prstGeom>
          <a:solidFill>
            <a:schemeClr val="bg1"/>
          </a:solidFill>
          <a:ln>
            <a:solidFill>
              <a:schemeClr val="tx1">
                <a:lumMod val="75000"/>
                <a:lumOff val="2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 rot="10800000">
            <a:off x="2057059" y="967494"/>
            <a:ext cx="2215166" cy="2498501"/>
          </a:xfrm>
          <a:prstGeom prst="triangle">
            <a:avLst/>
          </a:prstGeom>
          <a:solidFill>
            <a:schemeClr val="bg1"/>
          </a:solidFill>
          <a:ln>
            <a:solidFill>
              <a:schemeClr val="tx1">
                <a:lumMod val="75000"/>
                <a:lumOff val="2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flipV="1">
            <a:off x="2060620" y="971156"/>
            <a:ext cx="2215166" cy="2498501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2036614" y="3449318"/>
            <a:ext cx="2215166" cy="2498501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 rot="3801444">
            <a:off x="884540" y="2797617"/>
            <a:ext cx="2215166" cy="2498501"/>
          </a:xfrm>
          <a:prstGeom prst="triangle">
            <a:avLst/>
          </a:prstGeom>
          <a:solidFill>
            <a:schemeClr val="accent4">
              <a:lumMod val="50000"/>
            </a:schemeClr>
          </a:solidFill>
          <a:ln>
            <a:solidFill>
              <a:schemeClr val="accent4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 rot="7140529">
            <a:off x="914182" y="1560427"/>
            <a:ext cx="2215166" cy="2498501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 rot="18169379">
            <a:off x="3127314" y="2855348"/>
            <a:ext cx="2215166" cy="2498501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 rot="10800000">
            <a:off x="10792182" y="472609"/>
            <a:ext cx="1090763" cy="1152833"/>
          </a:xfrm>
          <a:prstGeom prst="triangle">
            <a:avLst/>
          </a:prstGeom>
          <a:solidFill>
            <a:schemeClr val="bg1"/>
          </a:solidFill>
          <a:ln>
            <a:solidFill>
              <a:schemeClr val="tx1">
                <a:lumMod val="75000"/>
                <a:lumOff val="2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 flipV="1">
            <a:off x="7794203" y="395163"/>
            <a:ext cx="1022099" cy="1230279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 rot="10800000">
            <a:off x="9393382" y="2850856"/>
            <a:ext cx="1022099" cy="1230279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 rot="10800000">
            <a:off x="7794203" y="2835388"/>
            <a:ext cx="1090763" cy="1152834"/>
          </a:xfrm>
          <a:prstGeom prst="triangle">
            <a:avLst/>
          </a:prstGeom>
          <a:solidFill>
            <a:schemeClr val="accent4">
              <a:lumMod val="50000"/>
            </a:schemeClr>
          </a:solidFill>
          <a:ln>
            <a:solidFill>
              <a:schemeClr val="accent4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 rot="10800000">
            <a:off x="9258860" y="433885"/>
            <a:ext cx="1090764" cy="1152833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 rot="10800000">
            <a:off x="10792183" y="2798667"/>
            <a:ext cx="1090763" cy="1152833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684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0" grpId="0" animBg="1"/>
      <p:bldP spid="6" grpId="0" animBg="1"/>
      <p:bldP spid="7" grpId="0" animBg="1"/>
      <p:bldP spid="8" grpId="0" animBg="1"/>
      <p:bldP spid="9" grpId="0" animBg="1"/>
      <p:bldP spid="11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rozlišovat barvy </a:t>
            </a:r>
          </a:p>
          <a:p>
            <a:r>
              <a:rPr lang="cs-CZ" b="1" dirty="0"/>
              <a:t>Očekávání a </a:t>
            </a:r>
            <a:r>
              <a:rPr lang="cs-CZ" b="1" dirty="0" smtClean="0"/>
              <a:t>cíle</a:t>
            </a:r>
          </a:p>
          <a:p>
            <a:r>
              <a:rPr lang="cs-CZ" dirty="0" smtClean="0"/>
              <a:t>Děti určí správné pořadí barev</a:t>
            </a:r>
          </a:p>
          <a:p>
            <a:r>
              <a:rPr lang="cs-CZ" dirty="0" smtClean="0"/>
              <a:t>Děti se seznamují se základními barvami </a:t>
            </a:r>
          </a:p>
          <a:p>
            <a:r>
              <a:rPr lang="cs-CZ" dirty="0" smtClean="0"/>
              <a:t>Správně reagují na pokyn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Děti se seznamují s básničkou a dle pokynů básničky prstem ukazují na     barvy – varianta č.2</a:t>
            </a:r>
          </a:p>
          <a:p>
            <a:pPr>
              <a:buFontTx/>
              <a:buChar char="-"/>
            </a:pPr>
            <a:r>
              <a:rPr lang="cs-CZ" dirty="0" smtClean="0"/>
              <a:t>Po seznámení a naučení básničky samy děti klikají barvy na určené místo, dle návodu básničky – varianta č</a:t>
            </a:r>
            <a:r>
              <a:rPr lang="cs-CZ" dirty="0" smtClean="0"/>
              <a:t>. 3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Díky animačním efektům se dětem nabízí zpětná vazba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naučit děti rozlišovat barvy a jejich </a:t>
            </a:r>
            <a:r>
              <a:rPr lang="cs-CZ" b="1" u="sng" dirty="0" err="1" smtClean="0"/>
              <a:t>odstiny</a:t>
            </a:r>
            <a:r>
              <a:rPr lang="cs-CZ" b="1" u="sng" dirty="0" smtClean="0"/>
              <a:t>, seznamovat se s textem neznámé básničky, seznamovat se s tvarem </a:t>
            </a:r>
            <a:r>
              <a:rPr lang="cs-CZ" b="1" u="sng" dirty="0" smtClean="0"/>
              <a:t>trojúhelník</a:t>
            </a:r>
            <a:endParaRPr lang="cs-CZ" b="1" u="sng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Na </a:t>
            </a:r>
            <a:r>
              <a:rPr lang="cs-CZ" dirty="0"/>
              <a:t>magnetickou </a:t>
            </a:r>
            <a:r>
              <a:rPr lang="cs-CZ" dirty="0" smtClean="0"/>
              <a:t>tabuli  </a:t>
            </a:r>
            <a:r>
              <a:rPr lang="cs-CZ" dirty="0"/>
              <a:t>připevníme </a:t>
            </a:r>
            <a:r>
              <a:rPr lang="cs-CZ" dirty="0" smtClean="0"/>
              <a:t>trojúhelník dle instrukcí básničky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U stolečku děti podle textu přikládají barvy – např. pastelky, vybarvují připravené tvary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9056" y="158496"/>
            <a:ext cx="9509760" cy="1088136"/>
          </a:xfrm>
        </p:spPr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067" name="TextovéPole 2066"/>
          <p:cNvSpPr txBox="1"/>
          <p:nvPr/>
        </p:nvSpPr>
        <p:spPr>
          <a:xfrm>
            <a:off x="1158240" y="1706880"/>
            <a:ext cx="8180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1310640" y="1859280"/>
            <a:ext cx="8180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Orientovat se v prostoru  dle slovních instrukcí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Zapamatovat si jednoduchý text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Přijmout činnost soustředit se a samostatně jí dokončit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Plnit činnosti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370</Words>
  <Application>Microsoft Office PowerPoint</Application>
  <PresentationFormat>Vlastní</PresentationFormat>
  <Paragraphs>70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O hádavých barvičkách</vt:lpstr>
      <vt:lpstr>Snímek 2</vt:lpstr>
      <vt:lpstr>Snímek 3</vt:lpstr>
      <vt:lpstr>Použité odkazy</vt:lpstr>
      <vt:lpstr>Metodický pokyn Integrovaný blok: 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2015-05-26T11:06:10Z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