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6" r:id="rId4"/>
    <p:sldId id="291" r:id="rId5"/>
    <p:sldId id="292" r:id="rId6"/>
    <p:sldId id="293" r:id="rId7"/>
    <p:sldId id="294" r:id="rId8"/>
    <p:sldId id="295" r:id="rId9"/>
    <p:sldId id="297" r:id="rId10"/>
    <p:sldId id="298" r:id="rId11"/>
    <p:sldId id="275" r:id="rId12"/>
    <p:sldId id="276" r:id="rId13"/>
    <p:sldId id="277" r:id="rId14"/>
    <p:sldId id="278" r:id="rId15"/>
    <p:sldId id="290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FDEF7"/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888" y="54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8. 6. 2015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8. 6. 2015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1116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6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5.png"/><Relationship Id="rId7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microsoft.com/office/2007/relationships/hdphoto" Target="../media/hdphoto1.wdp"/><Relationship Id="rId4" Type="http://schemas.openxmlformats.org/officeDocument/2006/relationships/image" Target="../media/image7.png"/><Relationship Id="rId9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microsoft.com/office/2007/relationships/hdphoto" Target="../media/hdphoto1.wdp"/><Relationship Id="rId4" Type="http://schemas.openxmlformats.org/officeDocument/2006/relationships/image" Target="../media/image7.png"/><Relationship Id="rId9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Když jsem já sloužil…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6188788" y="0"/>
            <a:ext cx="6003212" cy="2024449"/>
          </a:xfrm>
          <a:prstGeom prst="horizontalScroll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  <a:effectLst/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24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Když jsem já sloužil to první léto,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24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vysloužil jsem si kuřátko za to.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24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to kuře krákoře běhá po dvoře,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24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má panenka pláče doma v komoře.</a:t>
            </a:r>
            <a:r>
              <a:rPr kumimoji="0" lang="cs-CZ" alt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s-CZ" alt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6787" y="3536322"/>
            <a:ext cx="1925213" cy="355423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93" t="30798" r="9202" b="29014"/>
          <a:stretch/>
        </p:blipFill>
        <p:spPr>
          <a:xfrm rot="5400000">
            <a:off x="-1655233" y="2091290"/>
            <a:ext cx="6838584" cy="265600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5181" y="3536322"/>
            <a:ext cx="1925213" cy="35542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7784" y="3536322"/>
            <a:ext cx="1925213" cy="3554239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4196476" y="162554"/>
            <a:ext cx="1767002" cy="176913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1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808700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25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951 0.01458 L 0.10469 -0.03935 C 0.09336 -0.05139 0.07618 -0.05787 0.05834 -0.05787 C 0.03789 -0.05787 0.02149 -0.05139 0.01016 -0.03935 L -0.04453 0.01458 " pathEditMode="relative" rAng="0" ptsTypes="AAAAA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2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25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0169 0.01459 L 0.14687 -0.03935 C 0.13555 -0.05139 0.11836 -0.05787 0.10052 -0.05787 C 0.08008 -0.05787 0.06367 -0.05139 0.05234 -0.03935 L -0.00235 0.01459 " pathEditMode="relative" rAng="0" ptsTypes="AAA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7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25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95 0.01458 L 0.10469 -0.03935 C 0.09336 -0.05139 0.07617 -0.05787 0.05833 -0.05787 C 0.03789 -0.05787 0.02148 -0.05139 0.01015 -0.03935 L -0.04453 0.01458 " pathEditMode="relative" rAng="0" ptsTypes="AAAAA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6188788" y="-327184"/>
            <a:ext cx="6003212" cy="2678817"/>
          </a:xfrm>
          <a:prstGeom prst="horizontalScroll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  <a:effectLst/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Když jsem já sloužil to druhý léto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vysloužil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jsem si kačenku za to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 kačka bláto </a:t>
            </a:r>
            <a:r>
              <a:rPr lang="cs-CZ" altLang="cs-CZ" sz="2400" dirty="0" err="1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tlačká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kuře krákoře běhá po dvoře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má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panenka pláče doma v komoře.</a:t>
            </a:r>
            <a:r>
              <a:rPr lang="cs-CZ" altLang="cs-CZ" sz="3200" dirty="0"/>
              <a:t> </a:t>
            </a:r>
            <a:endParaRPr lang="cs-CZ" altLang="cs-CZ" sz="4800" dirty="0">
              <a:latin typeface="Arial" panose="020B0604020202020204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6787" y="3536322"/>
            <a:ext cx="1925213" cy="355423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5181" y="3536322"/>
            <a:ext cx="1925213" cy="35542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7784" y="3536322"/>
            <a:ext cx="1925213" cy="3554239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4196476" y="162554"/>
            <a:ext cx="1767002" cy="176913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/>
              <a:t>2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8635" y="2791177"/>
            <a:ext cx="2466932" cy="1881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93" t="30798" r="9202" b="29014"/>
          <a:stretch/>
        </p:blipFill>
        <p:spPr>
          <a:xfrm rot="5400000">
            <a:off x="-1655233" y="2091290"/>
            <a:ext cx="6838584" cy="2656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227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951 0.01458 L 0.10469 -0.03935 C 0.09336 -0.05139 0.07618 -0.05787 0.05834 -0.05787 C 0.03789 -0.05787 0.02149 -0.05139 0.01016 -0.03935 L -0.04453 0.01458 " pathEditMode="relative" rAng="0" ptsTypes="AAAAA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0169 0.01459 L 0.14687 -0.03935 C 0.13555 -0.05139 0.11836 -0.05787 0.10052 -0.05787 C 0.08008 -0.05787 0.06367 -0.05139 0.05234 -0.03935 L -0.00235 0.01459 " pathEditMode="relative" rAng="0" ptsTypes="AAAA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0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95 0.01458 L 0.10469 -0.03935 C 0.09336 -0.05139 0.07617 -0.05787 0.05833 -0.05787 C 0.03789 -0.05787 0.02148 -0.05139 0.01015 -0.03935 L -0.04453 0.01458 " pathEditMode="relative" rAng="0" ptsTypes="AAAA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5404992" y="-171922"/>
            <a:ext cx="6751430" cy="3169593"/>
          </a:xfrm>
          <a:prstGeom prst="horizontalScroll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  <a:effectLst/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Když jsem já sloužil to třetí léto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vysloužil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jsem si husičku za to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 husa chodí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bosa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 kačka bláto </a:t>
            </a:r>
            <a:r>
              <a:rPr lang="cs-CZ" altLang="cs-CZ" sz="2400" dirty="0" err="1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tlačká</a:t>
            </a:r>
            <a:endParaRPr lang="cs-CZ" altLang="cs-CZ" sz="2400" dirty="0" smtClean="0">
              <a:solidFill>
                <a:srgbClr val="333333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kuře krákoře běhá po dvoře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má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panenka pláče doma v komoře.</a:t>
            </a:r>
            <a:r>
              <a:rPr lang="cs-CZ" altLang="cs-CZ" sz="3200" dirty="0"/>
              <a:t> </a:t>
            </a:r>
            <a:endParaRPr lang="cs-CZ" altLang="cs-CZ" sz="4800" dirty="0">
              <a:latin typeface="Arial" panose="020B0604020202020204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6787" y="3536322"/>
            <a:ext cx="1925213" cy="355423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5181" y="3536322"/>
            <a:ext cx="1925213" cy="35542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7784" y="3536322"/>
            <a:ext cx="1925213" cy="3554239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3365025" y="179456"/>
            <a:ext cx="1767002" cy="176913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/>
              <a:t>3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8635" y="2791177"/>
            <a:ext cx="2466932" cy="188103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153209" y="2459020"/>
            <a:ext cx="2456401" cy="221319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93" t="30798" r="9202" b="29014"/>
          <a:stretch/>
        </p:blipFill>
        <p:spPr>
          <a:xfrm rot="5400000">
            <a:off x="-1655233" y="2091290"/>
            <a:ext cx="6838584" cy="2656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261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5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0"/>
                            </p:stCondLst>
                            <p:childTnLst>
                              <p:par>
                                <p:cTn id="20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50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951 0.01458 L 0.10469 -0.03935 C 0.09336 -0.05139 0.07618 -0.05787 0.05834 -0.05787 C 0.03789 -0.05787 0.02149 -0.05139 0.01016 -0.03935 L -0.04453 0.01458 " pathEditMode="relative" rAng="0" ptsTypes="AAAAA">
                                      <p:cBhvr>
                                        <p:cTn id="3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9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5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0169 0.01459 L 0.14687 -0.03935 C 0.13555 -0.05139 0.11836 -0.05787 0.10052 -0.05787 C 0.08008 -0.05787 0.06367 -0.05139 0.05234 -0.03935 L -0.00235 0.01459 " pathEditMode="relative" rAng="0" ptsTypes="AAAAA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4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5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95 0.01458 L 0.10469 -0.03935 C 0.09336 -0.05139 0.07617 -0.05787 0.05833 -0.05787 C 0.03789 -0.05787 0.02148 -0.05139 0.01015 -0.03935 L -0.04453 0.01458 " pathEditMode="relative" rAng="0" ptsTypes="AAAAA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6033126" y="-247508"/>
            <a:ext cx="6158874" cy="4151144"/>
          </a:xfrm>
          <a:prstGeom prst="horizontalScroll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  <a:effectLst/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Když jsem já sloužil to čtvrtý léto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vysloužil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jsem si vepříka za to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ten vepř jako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pepř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 husa chodí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bosa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 kačka bláto </a:t>
            </a:r>
            <a:r>
              <a:rPr lang="cs-CZ" altLang="cs-CZ" sz="2400" dirty="0" err="1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tlačká</a:t>
            </a:r>
            <a:endParaRPr lang="cs-CZ" altLang="cs-CZ" sz="2400" dirty="0" smtClean="0">
              <a:solidFill>
                <a:srgbClr val="333333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kuře krákoře běhá po dvoře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má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panenka pláče doma v komoře.</a:t>
            </a:r>
            <a:r>
              <a:rPr lang="cs-CZ" altLang="cs-CZ" sz="3200" dirty="0"/>
              <a:t> </a:t>
            </a:r>
            <a:endParaRPr lang="cs-CZ" altLang="cs-CZ" sz="4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s-CZ" alt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6787" y="3536322"/>
            <a:ext cx="1925213" cy="355423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5181" y="3536322"/>
            <a:ext cx="1925213" cy="35542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7784" y="3536322"/>
            <a:ext cx="1925213" cy="3554239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3968937" y="262855"/>
            <a:ext cx="1767002" cy="176913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/>
              <a:t>4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6623" y="3313523"/>
            <a:ext cx="2466932" cy="1881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17" t="3859" r="9001" b="11115"/>
          <a:stretch/>
        </p:blipFill>
        <p:spPr>
          <a:xfrm flipH="1">
            <a:off x="4260251" y="3048874"/>
            <a:ext cx="2040833" cy="1881809"/>
          </a:xfrm>
          <a:prstGeom prst="rect">
            <a:avLst/>
          </a:prstGeom>
        </p:spPr>
      </p:pic>
      <p:grpSp>
        <p:nvGrpSpPr>
          <p:cNvPr id="22" name="Skupina 21"/>
          <p:cNvGrpSpPr/>
          <p:nvPr/>
        </p:nvGrpSpPr>
        <p:grpSpPr>
          <a:xfrm>
            <a:off x="6432997" y="3231254"/>
            <a:ext cx="1325217" cy="1460036"/>
            <a:chOff x="8812696" y="2701194"/>
            <a:chExt cx="1325217" cy="1460036"/>
          </a:xfrm>
        </p:grpSpPr>
        <p:sp>
          <p:nvSpPr>
            <p:cNvPr id="12" name="Vývojový diagram: spojnice mezi stránkami 11"/>
            <p:cNvSpPr/>
            <p:nvPr/>
          </p:nvSpPr>
          <p:spPr>
            <a:xfrm rot="7737484">
              <a:off x="8918086" y="2635308"/>
              <a:ext cx="403572" cy="587853"/>
            </a:xfrm>
            <a:prstGeom prst="flowChartOffpageConnector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Vývojový diagram: spojnice mezi stránkami 23"/>
            <p:cNvSpPr/>
            <p:nvPr/>
          </p:nvSpPr>
          <p:spPr>
            <a:xfrm rot="13878532">
              <a:off x="9528098" y="2609053"/>
              <a:ext cx="403572" cy="587853"/>
            </a:xfrm>
            <a:prstGeom prst="flowChartOffpageConnector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8812696" y="2888974"/>
              <a:ext cx="1325217" cy="1245704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9009338" y="2736049"/>
              <a:ext cx="864912" cy="815009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9140307" y="3072463"/>
              <a:ext cx="602974" cy="364435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9515280" y="2780765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9156311" y="2813360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9500881" y="3167270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9251472" y="3147508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9184004" y="2888974"/>
              <a:ext cx="131412" cy="9735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 flipH="1" flipV="1">
              <a:off x="9565767" y="2853268"/>
              <a:ext cx="111917" cy="9942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Zaoblený obdélník 12"/>
            <p:cNvSpPr/>
            <p:nvPr/>
          </p:nvSpPr>
          <p:spPr>
            <a:xfrm>
              <a:off x="9610441" y="3870416"/>
              <a:ext cx="357809" cy="2642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Zaoblený obdélník 25"/>
            <p:cNvSpPr/>
            <p:nvPr/>
          </p:nvSpPr>
          <p:spPr>
            <a:xfrm>
              <a:off x="9005099" y="3896968"/>
              <a:ext cx="357809" cy="2642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93" t="30798" r="9202" b="29014"/>
          <a:stretch/>
        </p:blipFill>
        <p:spPr>
          <a:xfrm rot="5400000">
            <a:off x="-2091291" y="2091290"/>
            <a:ext cx="6838584" cy="2656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6937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5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500"/>
                            </p:stCondLst>
                            <p:childTnLst>
                              <p:par>
                                <p:cTn id="24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5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951 0.01458 L 0.10469 -0.03935 C 0.09336 -0.05139 0.07618 -0.05787 0.05834 -0.05787 C 0.03789 -0.05787 0.02149 -0.05139 0.01016 -0.03935 L -0.04453 0.01458 " pathEditMode="relative" rAng="0" ptsTypes="AAAAA">
                                      <p:cBhvr>
                                        <p:cTn id="3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3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50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0169 0.01459 L 0.14687 -0.03935 C 0.13555 -0.05139 0.11836 -0.05787 0.10052 -0.05787 C 0.08008 -0.05787 0.06367 -0.05139 0.05234 -0.03935 L -0.00235 0.01459 " pathEditMode="relative" rAng="0" ptsTypes="AAAAA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8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500"/>
                            </p:stCondLst>
                            <p:childTnLst>
                              <p:par>
                                <p:cTn id="4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95 0.01458 L 0.10469 -0.03935 C 0.09336 -0.05139 0.07617 -0.05787 0.05833 -0.05787 C 0.03789 -0.05787 0.02148 -0.05139 0.01015 -0.03935 L -0.04453 0.01458 " pathEditMode="relative" rAng="0" ptsTypes="AAAAA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5535132" y="-488550"/>
            <a:ext cx="6640108" cy="4478328"/>
          </a:xfrm>
          <a:prstGeom prst="horizontalScroll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  <a:effectLst/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Když jsem já sloužil to pátý léto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vysloužil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jsem si telátko za to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tele hubou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mele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ten vepř jako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pepř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 husa chodí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bosa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 kačka bláto </a:t>
            </a:r>
            <a:r>
              <a:rPr lang="cs-CZ" altLang="cs-CZ" sz="2400" dirty="0" err="1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tlačká</a:t>
            </a:r>
            <a:endParaRPr lang="cs-CZ" altLang="cs-CZ" sz="2400" dirty="0" smtClean="0">
              <a:solidFill>
                <a:srgbClr val="333333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kuře krákoře běhá po dvoře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má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panenka pláče doma v komoře.</a:t>
            </a:r>
            <a:r>
              <a:rPr lang="cs-CZ" altLang="cs-CZ" sz="2400" dirty="0"/>
              <a:t> </a:t>
            </a:r>
            <a:endParaRPr lang="cs-CZ" altLang="cs-CZ" sz="24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s-CZ" alt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7913" y="4097987"/>
            <a:ext cx="1925213" cy="355423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6307" y="4097987"/>
            <a:ext cx="1925213" cy="35542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8910" y="4097987"/>
            <a:ext cx="1925213" cy="3554239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3092061" y="126691"/>
            <a:ext cx="1767002" cy="176913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/>
              <a:t>5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1847" y="3732116"/>
            <a:ext cx="2466932" cy="1881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17" t="3859" r="9001" b="11115"/>
          <a:stretch/>
        </p:blipFill>
        <p:spPr>
          <a:xfrm flipH="1">
            <a:off x="4355475" y="3467467"/>
            <a:ext cx="2040833" cy="1881809"/>
          </a:xfrm>
          <a:prstGeom prst="rect">
            <a:avLst/>
          </a:prstGeom>
        </p:spPr>
      </p:pic>
      <p:grpSp>
        <p:nvGrpSpPr>
          <p:cNvPr id="12" name="Skupina 11"/>
          <p:cNvGrpSpPr/>
          <p:nvPr/>
        </p:nvGrpSpPr>
        <p:grpSpPr>
          <a:xfrm>
            <a:off x="6528221" y="3649847"/>
            <a:ext cx="1325217" cy="1460036"/>
            <a:chOff x="8812696" y="2701194"/>
            <a:chExt cx="1325217" cy="1460036"/>
          </a:xfrm>
        </p:grpSpPr>
        <p:sp>
          <p:nvSpPr>
            <p:cNvPr id="13" name="Vývojový diagram: spojnice mezi stránkami 12"/>
            <p:cNvSpPr/>
            <p:nvPr/>
          </p:nvSpPr>
          <p:spPr>
            <a:xfrm rot="7737484">
              <a:off x="8918086" y="2635308"/>
              <a:ext cx="403572" cy="587853"/>
            </a:xfrm>
            <a:prstGeom prst="flowChartOffpageConnector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spojnice mezi stránkami 13"/>
            <p:cNvSpPr/>
            <p:nvPr/>
          </p:nvSpPr>
          <p:spPr>
            <a:xfrm rot="13878532">
              <a:off x="9528098" y="2609053"/>
              <a:ext cx="403572" cy="587853"/>
            </a:xfrm>
            <a:prstGeom prst="flowChartOffpageConnector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8812696" y="2888974"/>
              <a:ext cx="1325217" cy="1245704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9009338" y="2736049"/>
              <a:ext cx="864912" cy="815009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9140307" y="3072463"/>
              <a:ext cx="602974" cy="364435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9515280" y="2780765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9156311" y="2813360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9500881" y="3167270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9251472" y="3147508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9184004" y="2888974"/>
              <a:ext cx="131412" cy="9735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 flipH="1" flipV="1">
              <a:off x="9565767" y="2853268"/>
              <a:ext cx="111917" cy="9942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Zaoblený obdélník 23"/>
            <p:cNvSpPr/>
            <p:nvPr/>
          </p:nvSpPr>
          <p:spPr>
            <a:xfrm>
              <a:off x="9610441" y="3870416"/>
              <a:ext cx="357809" cy="2642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Zaoblený obdélník 24"/>
            <p:cNvSpPr/>
            <p:nvPr/>
          </p:nvSpPr>
          <p:spPr>
            <a:xfrm>
              <a:off x="9005099" y="3896968"/>
              <a:ext cx="357809" cy="2642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bg2">
                <a:lumMod val="5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9903" y="3213934"/>
            <a:ext cx="2343234" cy="234323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93" t="30798" r="9202" b="29014"/>
          <a:stretch/>
        </p:blipFill>
        <p:spPr>
          <a:xfrm rot="5400000">
            <a:off x="-2008863" y="2091290"/>
            <a:ext cx="6838584" cy="2656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598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5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1500"/>
                            </p:stCondLst>
                            <p:childTnLst>
                              <p:par>
                                <p:cTn id="28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5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951 0.01458 L 0.10469 -0.03935 C 0.09336 -0.05139 0.07617 -0.05787 0.05834 -0.05787 C 0.03789 -0.05787 0.02149 -0.05139 0.01016 -0.03935 L -0.04453 0.01458 " pathEditMode="relative" rAng="0" ptsTypes="AAAAA">
                                      <p:cBhvr>
                                        <p:cTn id="3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7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500"/>
                            </p:stCondLst>
                            <p:childTnLst>
                              <p:par>
                                <p:cTn id="4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0169 0.01458 L 0.14687 -0.03935 C 0.13555 -0.05139 0.11836 -0.05787 0.10052 -0.05787 C 0.08008 -0.05787 0.06367 -0.05139 0.05234 -0.03935 L -0.00234 0.01458 " pathEditMode="relative" rAng="0" ptsTypes="AAAAA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2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5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95 0.01458 L 0.10468 -0.03935 C 0.09336 -0.05139 0.07617 -0.05787 0.05833 -0.05787 C 0.03789 -0.05787 0.02148 -0.05139 0.01015 -0.03935 L -0.04453 0.01458 " pathEditMode="relative" rAng="0" ptsTypes="AAAAA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4652211" y="-600082"/>
            <a:ext cx="7539789" cy="5132695"/>
          </a:xfrm>
          <a:prstGeom prst="horizontalScroll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  <a:effectLst/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Když jsem já sloužila to šestý léto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vysloužil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jsem si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kravičku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za to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 kráva </a:t>
            </a:r>
            <a:r>
              <a:rPr lang="cs-CZ" altLang="cs-CZ" sz="2400" dirty="0" err="1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mlíko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dává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tele hubou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mele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ten vepř jako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pepř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 husa chodí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bosa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 kačka bláto </a:t>
            </a:r>
            <a:r>
              <a:rPr lang="cs-CZ" altLang="cs-CZ" sz="2400" dirty="0" err="1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tlačká</a:t>
            </a:r>
            <a:endParaRPr lang="cs-CZ" altLang="cs-CZ" sz="2400" dirty="0" smtClean="0">
              <a:solidFill>
                <a:srgbClr val="333333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kuře krákoře běhá po dvoře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má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panenka pláče doma v komoře.</a:t>
            </a:r>
            <a:r>
              <a:rPr lang="cs-CZ" altLang="cs-CZ" sz="3200" dirty="0"/>
              <a:t> </a:t>
            </a:r>
            <a:endParaRPr lang="cs-CZ" altLang="cs-CZ" sz="4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530" b="20175"/>
          <a:stretch/>
        </p:blipFill>
        <p:spPr>
          <a:xfrm>
            <a:off x="9787130" y="5885491"/>
            <a:ext cx="1203158" cy="107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848" b="20176"/>
          <a:stretch/>
        </p:blipFill>
        <p:spPr>
          <a:xfrm>
            <a:off x="6782367" y="5846263"/>
            <a:ext cx="1434900" cy="111195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946" b="21079"/>
          <a:stretch/>
        </p:blipFill>
        <p:spPr>
          <a:xfrm>
            <a:off x="3702449" y="5903836"/>
            <a:ext cx="1351807" cy="1047563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2647395" y="130526"/>
            <a:ext cx="1767002" cy="176913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/>
              <a:t>6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4321" y="1997745"/>
            <a:ext cx="2466932" cy="1881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17" t="3859" r="9001" b="11115"/>
          <a:stretch/>
        </p:blipFill>
        <p:spPr>
          <a:xfrm flipH="1">
            <a:off x="2508996" y="3878781"/>
            <a:ext cx="2040833" cy="1881809"/>
          </a:xfrm>
          <a:prstGeom prst="rect">
            <a:avLst/>
          </a:prstGeom>
        </p:spPr>
      </p:pic>
      <p:grpSp>
        <p:nvGrpSpPr>
          <p:cNvPr id="12" name="Skupina 11"/>
          <p:cNvGrpSpPr/>
          <p:nvPr/>
        </p:nvGrpSpPr>
        <p:grpSpPr>
          <a:xfrm>
            <a:off x="4551536" y="3886370"/>
            <a:ext cx="1325217" cy="1460036"/>
            <a:chOff x="8812696" y="2701194"/>
            <a:chExt cx="1325217" cy="1460036"/>
          </a:xfrm>
        </p:grpSpPr>
        <p:sp>
          <p:nvSpPr>
            <p:cNvPr id="13" name="Vývojový diagram: spojnice mezi stránkami 12"/>
            <p:cNvSpPr/>
            <p:nvPr/>
          </p:nvSpPr>
          <p:spPr>
            <a:xfrm rot="7737484">
              <a:off x="8918086" y="2635308"/>
              <a:ext cx="403572" cy="587853"/>
            </a:xfrm>
            <a:prstGeom prst="flowChartOffpageConnector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spojnice mezi stránkami 13"/>
            <p:cNvSpPr/>
            <p:nvPr/>
          </p:nvSpPr>
          <p:spPr>
            <a:xfrm rot="13878532">
              <a:off x="9528098" y="2609053"/>
              <a:ext cx="403572" cy="587853"/>
            </a:xfrm>
            <a:prstGeom prst="flowChartOffpageConnector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8812696" y="2888974"/>
              <a:ext cx="1325217" cy="1245704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9009338" y="2736049"/>
              <a:ext cx="864912" cy="815009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9140307" y="3072463"/>
              <a:ext cx="602974" cy="364435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9515280" y="2780765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9156311" y="2813360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9500881" y="3167270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9251472" y="3147508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9184004" y="2888974"/>
              <a:ext cx="131412" cy="9735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 flipH="1" flipV="1">
              <a:off x="9565767" y="2853268"/>
              <a:ext cx="111917" cy="9942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Zaoblený obdélník 23"/>
            <p:cNvSpPr/>
            <p:nvPr/>
          </p:nvSpPr>
          <p:spPr>
            <a:xfrm>
              <a:off x="9610441" y="3870416"/>
              <a:ext cx="357809" cy="2642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Zaoblený obdélník 24"/>
            <p:cNvSpPr/>
            <p:nvPr/>
          </p:nvSpPr>
          <p:spPr>
            <a:xfrm>
              <a:off x="9005099" y="3896968"/>
              <a:ext cx="357809" cy="2642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6" name="Obrázek 25"/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bg2">
                <a:lumMod val="5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4033" y="3405727"/>
            <a:ext cx="2343234" cy="234323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55494" y="3216865"/>
            <a:ext cx="3528420" cy="272126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93" t="30798" r="9202" b="29014"/>
          <a:stretch/>
        </p:blipFill>
        <p:spPr>
          <a:xfrm rot="5400000">
            <a:off x="-2079821" y="2077725"/>
            <a:ext cx="6838584" cy="2656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013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5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10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3500"/>
                            </p:stCondLst>
                            <p:childTnLst>
                              <p:par>
                                <p:cTn id="32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50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951 0.01459 L 0.10469 -0.03935 C 0.09336 -0.05139 0.07618 -0.05787 0.05834 -0.05787 C 0.03789 -0.05787 0.02149 -0.05139 0.01016 -0.03935 L -0.04453 0.01459 " pathEditMode="relative" rAng="0" ptsTypes="AAAAA">
                                      <p:cBhvr>
                                        <p:cTn id="4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1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6500"/>
                            </p:stCondLst>
                            <p:childTnLst>
                              <p:par>
                                <p:cTn id="4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017 0.01459 L 0.14688 -0.03935 C 0.13555 -0.05138 0.11836 -0.05787 0.10053 -0.05787 C 0.08008 -0.05787 0.06368 -0.05138 0.05235 -0.03935 L -0.00234 0.01459 " pathEditMode="relative" rAng="0" ptsTypes="AAAAA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6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8500"/>
                            </p:stCondLst>
                            <p:childTnLst>
                              <p:par>
                                <p:cTn id="4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5364 0.01088 L 0.17968 -0.02476 C 0.16445 -0.03264 0.14127 -0.0368 0.11732 -0.0368 C 0.08971 -0.0368 0.06771 -0.03264 0.05234 -0.02476 L -0.02123 0.01088 " pathEditMode="relative" rAng="0" ptsTypes="AAAAA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50" y="-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4572226" y="-621791"/>
            <a:ext cx="7539789" cy="5132695"/>
          </a:xfrm>
          <a:prstGeom prst="horizontalScroll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  <a:effectLst/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Když jsem já sloužil to sedmý léto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vysloužil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jsem si kus vola za to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ten vůl jako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kůl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 kráva </a:t>
            </a:r>
            <a:r>
              <a:rPr lang="cs-CZ" altLang="cs-CZ" sz="2400" dirty="0" err="1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mlíko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dává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tele hubou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mele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ten vepř jako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pepř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 husa chodí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bosa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 kačka bláto </a:t>
            </a:r>
            <a:r>
              <a:rPr lang="cs-CZ" altLang="cs-CZ" sz="2400" dirty="0" err="1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tlačká</a:t>
            </a:r>
            <a:endParaRPr lang="cs-CZ" altLang="cs-CZ" sz="2400" dirty="0" smtClean="0">
              <a:solidFill>
                <a:srgbClr val="333333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kuře krákoře běhá po dvoře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má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panenka pláče doma v komoře.</a:t>
            </a:r>
            <a:r>
              <a:rPr lang="cs-CZ" altLang="cs-CZ" sz="3200" dirty="0"/>
              <a:t> </a:t>
            </a:r>
            <a:endParaRPr lang="cs-CZ" altLang="cs-CZ" sz="4800" dirty="0">
              <a:latin typeface="Arial" panose="020B0604020202020204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530" b="20175"/>
          <a:stretch/>
        </p:blipFill>
        <p:spPr>
          <a:xfrm>
            <a:off x="9787130" y="5885491"/>
            <a:ext cx="1203158" cy="107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848" b="20176"/>
          <a:stretch/>
        </p:blipFill>
        <p:spPr>
          <a:xfrm>
            <a:off x="6782367" y="5846263"/>
            <a:ext cx="1434900" cy="111195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946" b="21079"/>
          <a:stretch/>
        </p:blipFill>
        <p:spPr>
          <a:xfrm>
            <a:off x="3702449" y="5903836"/>
            <a:ext cx="1351807" cy="1047563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2647395" y="130526"/>
            <a:ext cx="1767002" cy="176913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7</a:t>
            </a:r>
            <a:endParaRPr lang="cs-CZ" sz="80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4321" y="1997745"/>
            <a:ext cx="2466932" cy="1881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17" t="3859" r="9001" b="11115"/>
          <a:stretch/>
        </p:blipFill>
        <p:spPr>
          <a:xfrm flipH="1">
            <a:off x="2524548" y="4167670"/>
            <a:ext cx="2040833" cy="1881809"/>
          </a:xfrm>
          <a:prstGeom prst="rect">
            <a:avLst/>
          </a:prstGeom>
        </p:spPr>
      </p:pic>
      <p:grpSp>
        <p:nvGrpSpPr>
          <p:cNvPr id="12" name="Skupina 11"/>
          <p:cNvGrpSpPr/>
          <p:nvPr/>
        </p:nvGrpSpPr>
        <p:grpSpPr>
          <a:xfrm>
            <a:off x="4567088" y="4175259"/>
            <a:ext cx="1325217" cy="1460036"/>
            <a:chOff x="8812696" y="2701194"/>
            <a:chExt cx="1325217" cy="1460036"/>
          </a:xfrm>
        </p:grpSpPr>
        <p:sp>
          <p:nvSpPr>
            <p:cNvPr id="13" name="Vývojový diagram: spojnice mezi stránkami 12"/>
            <p:cNvSpPr/>
            <p:nvPr/>
          </p:nvSpPr>
          <p:spPr>
            <a:xfrm rot="7737484">
              <a:off x="8918086" y="2635308"/>
              <a:ext cx="403572" cy="587853"/>
            </a:xfrm>
            <a:prstGeom prst="flowChartOffpageConnector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spojnice mezi stránkami 13"/>
            <p:cNvSpPr/>
            <p:nvPr/>
          </p:nvSpPr>
          <p:spPr>
            <a:xfrm rot="13878532">
              <a:off x="9528098" y="2609053"/>
              <a:ext cx="403572" cy="587853"/>
            </a:xfrm>
            <a:prstGeom prst="flowChartOffpageConnector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8812696" y="2888974"/>
              <a:ext cx="1325217" cy="1245704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9009338" y="2736049"/>
              <a:ext cx="864912" cy="815009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9140307" y="3072463"/>
              <a:ext cx="602974" cy="364435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9515280" y="2780765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9156311" y="2813360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9500881" y="3167270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9251472" y="3147508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9184004" y="2888974"/>
              <a:ext cx="131412" cy="9735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 flipH="1" flipV="1">
              <a:off x="9565767" y="2853268"/>
              <a:ext cx="111917" cy="9942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Zaoblený obdélník 23"/>
            <p:cNvSpPr/>
            <p:nvPr/>
          </p:nvSpPr>
          <p:spPr>
            <a:xfrm>
              <a:off x="9610441" y="3870416"/>
              <a:ext cx="357809" cy="2642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Zaoblený obdélník 24"/>
            <p:cNvSpPr/>
            <p:nvPr/>
          </p:nvSpPr>
          <p:spPr>
            <a:xfrm>
              <a:off x="9005099" y="3896968"/>
              <a:ext cx="357809" cy="2642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6" name="Obrázek 25"/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bg2">
                <a:lumMod val="5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9585" y="3694616"/>
            <a:ext cx="2343234" cy="234323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583595" y="583923"/>
            <a:ext cx="3528420" cy="272126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5993" y="3629244"/>
            <a:ext cx="3454766" cy="343432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93" t="30798" r="9202" b="29014"/>
          <a:stretch/>
        </p:blipFill>
        <p:spPr>
          <a:xfrm rot="5400000">
            <a:off x="-2127081" y="2204104"/>
            <a:ext cx="6838584" cy="2656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266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5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75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125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375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6750"/>
                            </p:stCondLst>
                            <p:childTnLst>
                              <p:par>
                                <p:cTn id="36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7750"/>
                            </p:stCondLst>
                            <p:childTnLst>
                              <p:par>
                                <p:cTn id="43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951 0.01459 L 0.10469 -0.03935 C 0.09336 -0.05139 0.07618 -0.05787 0.05834 -0.05787 C 0.03789 -0.05787 0.02149 -0.05139 0.01016 -0.03935 L -0.04453 0.01459 " pathEditMode="relative" rAng="0" ptsTypes="AAAAA">
                                      <p:cBhvr>
                                        <p:cTn id="4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975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017 0.01459 L 0.14688 -0.03935 C 0.13555 -0.05138 0.11836 -0.05787 0.10053 -0.05787 C 0.08008 -0.05787 0.06368 -0.05138 0.05235 -0.03935 L -0.00234 0.01459 " pathEditMode="relative" rAng="0" ptsTypes="AAAAA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0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175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5364 0.01088 L 0.17968 -0.02476 C 0.16445 -0.03264 0.14127 -0.0368 0.11732 -0.0368 C 0.08971 -0.0368 0.06771 -0.03264 0.05234 -0.02476 L -0.02123 0.01088 " pathEditMode="relative" rAng="0" ptsTypes="AAAAA"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50" y="-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4251384" y="-145576"/>
            <a:ext cx="7539789" cy="4151144"/>
          </a:xfrm>
          <a:prstGeom prst="horizontalScroll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  <a:effectLst/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ten vůl jako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kůl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 kráva </a:t>
            </a:r>
            <a:r>
              <a:rPr lang="cs-CZ" altLang="cs-CZ" sz="2400" dirty="0" err="1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mlíko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dává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tele hubou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mele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ten vepř jako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pepř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 husa chodí 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bosa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 kačka bláto </a:t>
            </a:r>
            <a:r>
              <a:rPr lang="cs-CZ" altLang="cs-CZ" sz="2400" dirty="0" err="1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tlačká</a:t>
            </a:r>
            <a:endParaRPr lang="cs-CZ" altLang="cs-CZ" sz="2400" dirty="0" smtClean="0">
              <a:solidFill>
                <a:srgbClr val="333333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kuře krákoře běhá po dvoře</a:t>
            </a: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 smtClean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má </a:t>
            </a:r>
            <a:r>
              <a:rPr lang="cs-CZ" altLang="cs-CZ" sz="24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panenka pláče doma v komoře.</a:t>
            </a:r>
            <a:r>
              <a:rPr lang="cs-CZ" altLang="cs-CZ" sz="3200" dirty="0"/>
              <a:t> </a:t>
            </a:r>
            <a:endParaRPr lang="cs-CZ" altLang="cs-CZ" sz="4800" dirty="0">
              <a:latin typeface="Arial" panose="020B0604020202020204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530" b="20175"/>
          <a:stretch/>
        </p:blipFill>
        <p:spPr>
          <a:xfrm>
            <a:off x="9787130" y="5885491"/>
            <a:ext cx="1203158" cy="10727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848" b="20176"/>
          <a:stretch/>
        </p:blipFill>
        <p:spPr>
          <a:xfrm>
            <a:off x="6782367" y="5846263"/>
            <a:ext cx="1434900" cy="111195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946" b="21079"/>
          <a:stretch/>
        </p:blipFill>
        <p:spPr>
          <a:xfrm>
            <a:off x="3702449" y="5903836"/>
            <a:ext cx="1351807" cy="104756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4321" y="1997745"/>
            <a:ext cx="2466932" cy="1881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17" t="3859" r="9001" b="11115"/>
          <a:stretch/>
        </p:blipFill>
        <p:spPr>
          <a:xfrm flipH="1">
            <a:off x="2524548" y="4167670"/>
            <a:ext cx="2040833" cy="1881809"/>
          </a:xfrm>
          <a:prstGeom prst="rect">
            <a:avLst/>
          </a:prstGeom>
        </p:spPr>
      </p:pic>
      <p:grpSp>
        <p:nvGrpSpPr>
          <p:cNvPr id="12" name="Skupina 11"/>
          <p:cNvGrpSpPr/>
          <p:nvPr/>
        </p:nvGrpSpPr>
        <p:grpSpPr>
          <a:xfrm>
            <a:off x="4567088" y="4175259"/>
            <a:ext cx="1325217" cy="1460036"/>
            <a:chOff x="8812696" y="2701194"/>
            <a:chExt cx="1325217" cy="1460036"/>
          </a:xfrm>
        </p:grpSpPr>
        <p:sp>
          <p:nvSpPr>
            <p:cNvPr id="13" name="Vývojový diagram: spojnice mezi stránkami 12"/>
            <p:cNvSpPr/>
            <p:nvPr/>
          </p:nvSpPr>
          <p:spPr>
            <a:xfrm rot="7737484">
              <a:off x="8918086" y="2635308"/>
              <a:ext cx="403572" cy="587853"/>
            </a:xfrm>
            <a:prstGeom prst="flowChartOffpageConnector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spojnice mezi stránkami 13"/>
            <p:cNvSpPr/>
            <p:nvPr/>
          </p:nvSpPr>
          <p:spPr>
            <a:xfrm rot="13878532">
              <a:off x="9528098" y="2609053"/>
              <a:ext cx="403572" cy="587853"/>
            </a:xfrm>
            <a:prstGeom prst="flowChartOffpageConnector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8812696" y="2888974"/>
              <a:ext cx="1325217" cy="1245704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9009338" y="2736049"/>
              <a:ext cx="864912" cy="815009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9140307" y="3072463"/>
              <a:ext cx="602974" cy="364435"/>
            </a:xfrm>
            <a:prstGeom prst="ellips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9515280" y="2780765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9156311" y="2813360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9500881" y="3167270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9251472" y="3147508"/>
              <a:ext cx="190322" cy="22606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9184004" y="2888974"/>
              <a:ext cx="131412" cy="9735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 flipH="1" flipV="1">
              <a:off x="9565767" y="2853268"/>
              <a:ext cx="111917" cy="9942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Zaoblený obdélník 23"/>
            <p:cNvSpPr/>
            <p:nvPr/>
          </p:nvSpPr>
          <p:spPr>
            <a:xfrm>
              <a:off x="9610441" y="3870416"/>
              <a:ext cx="357809" cy="2642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Zaoblený obdélník 24"/>
            <p:cNvSpPr/>
            <p:nvPr/>
          </p:nvSpPr>
          <p:spPr>
            <a:xfrm>
              <a:off x="9005099" y="3896968"/>
              <a:ext cx="357809" cy="264262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6" name="Obrázek 25"/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bg2">
                <a:lumMod val="5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9585" y="3694616"/>
            <a:ext cx="2343234" cy="234323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583595" y="583923"/>
            <a:ext cx="3528420" cy="272126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5993" y="3629244"/>
            <a:ext cx="3454766" cy="3434324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93" t="30798" r="9202" b="29014"/>
          <a:stretch/>
        </p:blipFill>
        <p:spPr>
          <a:xfrm rot="5400000">
            <a:off x="-1937257" y="2110706"/>
            <a:ext cx="6838584" cy="2656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42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25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75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25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3250"/>
                            </p:stCondLst>
                            <p:childTnLst>
                              <p:par>
                                <p:cTn id="31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4250"/>
                            </p:stCondLst>
                            <p:childTnLst>
                              <p:par>
                                <p:cTn id="3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951 0.01459 L 0.10469 -0.03935 C 0.09336 -0.05139 0.07618 -0.05787 0.05834 -0.05787 C 0.03789 -0.05787 0.02149 -0.05139 0.01016 -0.03935 L -0.04453 0.01459 " pathEditMode="relative" rAng="0" ptsTypes="AAAAA">
                                      <p:cBhvr>
                                        <p:cTn id="4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0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6250"/>
                            </p:stCondLst>
                            <p:childTnLst>
                              <p:par>
                                <p:cTn id="4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017 0.01459 L 0.14688 -0.03935 C 0.13555 -0.05138 0.11836 -0.05787 0.10053 -0.05787 C 0.08008 -0.05787 0.06368 -0.05138 0.05235 -0.03935 L -0.00234 0.01459 " pathEditMode="relative" rAng="0" ptsTypes="AAAAA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8" y="-363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5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825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5364 0.01088 L 0.17968 -0.02476 C 0.16445 -0.03264 0.14127 -0.0368 0.11732 -0.0368 C 0.08971 -0.0368 0.06771 -0.03264 0.05234 -0.02476 L -0.02123 0.01088 " pathEditMode="relative" rAng="0" ptsTypes="AAAAA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50" y="-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písničku „ Když jsem já sloužil“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jazykové dovednosti, podpora paměti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Jednotlivé snímky nás provází slokami písničky.</a:t>
            </a:r>
          </a:p>
          <a:p>
            <a:r>
              <a:rPr lang="cs-CZ" dirty="0" smtClean="0"/>
              <a:t>Animační efekty jsou nastaveny automaticky, kliknutím se přepínáme pouze na další snímek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v průběhu práce s textem dohledávají obrázky zvířat a řadí je na magnetickou tabulku.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0381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</a:t>
            </a:r>
            <a:r>
              <a:rPr lang="cs-CZ" dirty="0" smtClean="0"/>
              <a:t>)</a:t>
            </a:r>
          </a:p>
          <a:p>
            <a:r>
              <a:rPr lang="cs-CZ" dirty="0"/>
              <a:t>Zapamatovat si krátké říkanky, rozpočítadla, jednoduché básničky, písničky a reprodukovat je, přijmout jednoduchou dramatickou úlohu </a:t>
            </a:r>
          </a:p>
          <a:p>
            <a:r>
              <a:rPr lang="cs-CZ" dirty="0"/>
              <a:t>Prožívat radost ze zvládnutého a poznaného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600</Words>
  <Application>Microsoft Office PowerPoint</Application>
  <PresentationFormat>Širokoúhlá obrazovka</PresentationFormat>
  <Paragraphs>116</Paragraphs>
  <Slides>16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Arial</vt:lpstr>
      <vt:lpstr>Century Gothic</vt:lpstr>
      <vt:lpstr>Times New Roman</vt:lpstr>
      <vt:lpstr>Sheer Green 16x9</vt:lpstr>
      <vt:lpstr>Když jsem já sloužil…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2015-06-08T06:52:54Z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