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10" r:id="rId5"/>
    <p:sldId id="326" r:id="rId6"/>
    <p:sldId id="325" r:id="rId7"/>
    <p:sldId id="327" r:id="rId8"/>
    <p:sldId id="328" r:id="rId9"/>
    <p:sldId id="329" r:id="rId10"/>
    <p:sldId id="330" r:id="rId11"/>
    <p:sldId id="331" r:id="rId12"/>
    <p:sldId id="324" r:id="rId13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95" d="100"/>
          <a:sy n="95" d="100"/>
        </p:scale>
        <p:origin x="-606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15.5.2015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15.5.2015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Funkce sinus</a:t>
            </a:r>
            <a:endParaRPr lang="cs-CZ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</a:t>
            </a:r>
            <a:r>
              <a:rPr lang="cs-CZ" dirty="0" smtClean="0"/>
              <a:t>Soukromé gymnázium AD FONTES, o. p. s.</a:t>
            </a:r>
            <a:endParaRPr lang="cs-CZ" dirty="0" smtClean="0"/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Alena Studničková</a:t>
            </a:r>
            <a:endParaRPr lang="cs-CZ" dirty="0" smtClean="0"/>
          </a:p>
          <a:p>
            <a:pPr algn="l"/>
            <a:r>
              <a:rPr lang="cs-CZ" dirty="0" smtClean="0"/>
              <a:t>Předmět</a:t>
            </a:r>
            <a:r>
              <a:rPr lang="cs-CZ" dirty="0" smtClean="0"/>
              <a:t>: Matematika</a:t>
            </a:r>
            <a:endParaRPr lang="cs-CZ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</a:t>
            </a:r>
            <a:r>
              <a:rPr lang="cs-CZ" dirty="0" smtClean="0"/>
              <a:t>Prezentace je určena pro studenty druhého ročníku středních škol a sextu víceletých gymnázií. Seznamuje studenty se základními charakteristikami funkce sinus, jejím grafem, vlastnostmi a parametry ovlivňujícími výslednou podobu grafu. Studenti pak využijí </a:t>
            </a:r>
            <a:r>
              <a:rPr lang="cs-CZ" dirty="0" err="1" smtClean="0"/>
              <a:t>tabletů</a:t>
            </a:r>
            <a:r>
              <a:rPr lang="cs-CZ" dirty="0" smtClean="0"/>
              <a:t> pro konstrukce grafů funkce sinus. </a:t>
            </a:r>
            <a:endParaRPr lang="cs-CZ" dirty="0" smtClean="0"/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>
                <a:solidFill>
                  <a:srgbClr val="FF0000"/>
                </a:solidFill>
              </a:rPr>
              <a:t>Funkce sinus je ...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graphicFrame>
        <p:nvGraphicFramePr>
          <p:cNvPr id="5" name="Zástupný symbol pro obsah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2702957"/>
              </p:ext>
            </p:extLst>
          </p:nvPr>
        </p:nvGraphicFramePr>
        <p:xfrm>
          <a:off x="467544" y="1484784"/>
          <a:ext cx="3960000" cy="3048000"/>
        </p:xfrm>
        <a:graphic>
          <a:graphicData uri="http://schemas.openxmlformats.org/drawingml/2006/table">
            <a:tbl>
              <a:tblPr>
                <a:tableStyleId>{E269D01E-BC32-4049-B463-5C60D7B0CCD2}</a:tableStyleId>
              </a:tblPr>
              <a:tblGrid>
                <a:gridCol w="3960000"/>
              </a:tblGrid>
              <a:tr h="739794">
                <a:tc>
                  <a:txBody>
                    <a:bodyPr/>
                    <a:lstStyle/>
                    <a:p>
                      <a:endParaRPr lang="cs-CZ" sz="44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</a:tr>
              <a:tr h="739794">
                <a:tc>
                  <a:txBody>
                    <a:bodyPr/>
                    <a:lstStyle/>
                    <a:p>
                      <a:endParaRPr lang="cs-CZ" sz="44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</a:tr>
              <a:tr h="739794">
                <a:tc>
                  <a:txBody>
                    <a:bodyPr/>
                    <a:lstStyle/>
                    <a:p>
                      <a:endParaRPr lang="cs-CZ" sz="44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</a:tr>
              <a:tr h="739794">
                <a:tc>
                  <a:txBody>
                    <a:bodyPr/>
                    <a:lstStyle/>
                    <a:p>
                      <a:endParaRPr lang="cs-CZ" sz="44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6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4595399"/>
              </p:ext>
            </p:extLst>
          </p:nvPr>
        </p:nvGraphicFramePr>
        <p:xfrm>
          <a:off x="4644008" y="1484784"/>
          <a:ext cx="3960000" cy="3041919"/>
        </p:xfrm>
        <a:graphic>
          <a:graphicData uri="http://schemas.openxmlformats.org/drawingml/2006/table">
            <a:tbl>
              <a:tblPr>
                <a:tableStyleId>{638B1855-1B75-4FBE-930C-398BA8C253C6}</a:tableStyleId>
              </a:tblPr>
              <a:tblGrid>
                <a:gridCol w="3960000"/>
              </a:tblGrid>
              <a:tr h="755919">
                <a:tc>
                  <a:txBody>
                    <a:bodyPr/>
                    <a:lstStyle/>
                    <a:p>
                      <a:pPr algn="ctr"/>
                      <a:endParaRPr lang="cs-CZ" sz="2800" b="1" i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</a:tr>
              <a:tr h="734418">
                <a:tc>
                  <a:txBody>
                    <a:bodyPr/>
                    <a:lstStyle/>
                    <a:p>
                      <a:pPr algn="ctr"/>
                      <a:endParaRPr lang="cs-CZ" sz="4400" b="1" i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</a:tr>
              <a:tr h="734418"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</a:tr>
              <a:tr h="734418">
                <a:tc>
                  <a:txBody>
                    <a:bodyPr/>
                    <a:lstStyle/>
                    <a:p>
                      <a:pPr algn="ctr"/>
                      <a:endParaRPr lang="cs-CZ" sz="44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67544" y="1655198"/>
            <a:ext cx="39604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Funkční předpis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2283718"/>
            <a:ext cx="39604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Definiční obor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2931790"/>
            <a:ext cx="39604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Obor hodnot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4015" y="3651870"/>
            <a:ext cx="39604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Graf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20479" y="3651870"/>
            <a:ext cx="39604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sinusoida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44008" y="2283718"/>
            <a:ext cx="39604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i="1" dirty="0" smtClean="0">
                <a:solidFill>
                  <a:srgbClr val="7030A0"/>
                </a:solidFill>
              </a:rPr>
              <a:t>D(f) = </a:t>
            </a:r>
            <a:r>
              <a:rPr lang="cs-CZ" sz="2800" b="1" i="1" dirty="0" smtClean="0">
                <a:solidFill>
                  <a:srgbClr val="7030A0"/>
                </a:solidFill>
                <a:sym typeface="Symbol"/>
              </a:rPr>
              <a:t></a:t>
            </a:r>
            <a:endParaRPr lang="cs-CZ" sz="2800" b="1" i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44008" y="2931790"/>
            <a:ext cx="39604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i="1" dirty="0" smtClean="0">
                <a:solidFill>
                  <a:srgbClr val="7030A0"/>
                </a:solidFill>
              </a:rPr>
              <a:t>H(f) = </a:t>
            </a:r>
            <a:r>
              <a:rPr lang="cs-CZ" sz="2800" b="1" i="1" dirty="0" smtClean="0">
                <a:solidFill>
                  <a:srgbClr val="7030A0"/>
                </a:solidFill>
                <a:sym typeface="Symbol"/>
              </a:rPr>
              <a:t>-1; </a:t>
            </a:r>
            <a:r>
              <a:rPr lang="cs-CZ" sz="2800" b="1" i="1" dirty="0" err="1" smtClean="0">
                <a:solidFill>
                  <a:srgbClr val="7030A0"/>
                </a:solidFill>
                <a:sym typeface="Symbol"/>
              </a:rPr>
              <a:t>1</a:t>
            </a:r>
            <a:r>
              <a:rPr lang="cs-CZ" sz="2800" b="1" i="1" dirty="0" smtClean="0">
                <a:solidFill>
                  <a:srgbClr val="7030A0"/>
                </a:solidFill>
                <a:sym typeface="Symbol"/>
              </a:rPr>
              <a:t></a:t>
            </a:r>
            <a:endParaRPr lang="cs-CZ" sz="2800" b="1" baseline="30000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44008" y="1655198"/>
            <a:ext cx="39604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i="1" dirty="0" smtClean="0">
                <a:solidFill>
                  <a:srgbClr val="7030A0"/>
                </a:solidFill>
              </a:rPr>
              <a:t>f: y = sin x</a:t>
            </a:r>
            <a:endParaRPr lang="cs-CZ" sz="28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dirty="0">
                <a:solidFill>
                  <a:srgbClr val="FF0000"/>
                </a:solidFill>
              </a:rPr>
              <a:t>f : y = sin </a:t>
            </a:r>
            <a:r>
              <a:rPr lang="cs-CZ" b="1" i="1" dirty="0">
                <a:solidFill>
                  <a:srgbClr val="FF0000"/>
                </a:solidFill>
                <a:sym typeface="Symbol"/>
              </a:rPr>
              <a:t></a:t>
            </a:r>
            <a:r>
              <a:rPr lang="cs-CZ" b="1" i="1" dirty="0">
                <a:solidFill>
                  <a:srgbClr val="FF0000"/>
                </a:solidFill>
              </a:rPr>
              <a:t> = </a:t>
            </a:r>
            <a:r>
              <a:rPr lang="cs-CZ" b="1" i="1" dirty="0" err="1">
                <a:solidFill>
                  <a:srgbClr val="FF0000"/>
                </a:solidFill>
              </a:rPr>
              <a:t>y</a:t>
            </a:r>
            <a:r>
              <a:rPr lang="cs-CZ" b="1" i="1" baseline="-25000" dirty="0" err="1">
                <a:solidFill>
                  <a:srgbClr val="FF0000"/>
                </a:solidFill>
              </a:rPr>
              <a:t>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15" name="Zástupný symbol pro text 5"/>
          <p:cNvSpPr txBox="1">
            <a:spLocks/>
          </p:cNvSpPr>
          <p:nvPr/>
        </p:nvSpPr>
        <p:spPr>
          <a:xfrm>
            <a:off x="972000" y="1412776"/>
            <a:ext cx="7200000" cy="46800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/>
              <a:t>definice podle jednotkové kružnice</a:t>
            </a:r>
            <a:endParaRPr lang="cs-CZ" dirty="0"/>
          </a:p>
        </p:txBody>
      </p:sp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7595" y="1968190"/>
            <a:ext cx="2834640" cy="25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5362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dirty="0">
                <a:solidFill>
                  <a:srgbClr val="FF0000"/>
                </a:solidFill>
              </a:rPr>
              <a:t>f : y = sin x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7" name="Zástupný symbol pro text 5"/>
          <p:cNvSpPr txBox="1">
            <a:spLocks/>
          </p:cNvSpPr>
          <p:nvPr/>
        </p:nvSpPr>
        <p:spPr>
          <a:xfrm>
            <a:off x="2411760" y="1340768"/>
            <a:ext cx="4320480" cy="46800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3200" dirty="0" smtClean="0"/>
              <a:t>graf </a:t>
            </a:r>
            <a:endParaRPr lang="cs-CZ" sz="32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4169" y="1808772"/>
            <a:ext cx="310515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3034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>
                <a:solidFill>
                  <a:srgbClr val="FF0000"/>
                </a:solidFill>
              </a:rPr>
              <a:t>Vlastnosti funkce sinus: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není prostá</a:t>
            </a:r>
          </a:p>
          <a:p>
            <a:r>
              <a:rPr lang="cs-CZ" sz="2400" b="1" dirty="0"/>
              <a:t>je omezená zdola v </a:t>
            </a:r>
            <a:r>
              <a:rPr lang="cs-CZ" sz="2400" b="1" i="1" dirty="0"/>
              <a:t>-1 </a:t>
            </a:r>
            <a:r>
              <a:rPr lang="cs-CZ" sz="2400" b="1" dirty="0"/>
              <a:t>a shora v </a:t>
            </a:r>
            <a:r>
              <a:rPr lang="cs-CZ" sz="2400" b="1" i="1" dirty="0"/>
              <a:t>1</a:t>
            </a:r>
          </a:p>
          <a:p>
            <a:r>
              <a:rPr lang="cs-CZ" sz="2400" b="1" dirty="0"/>
              <a:t>je </a:t>
            </a:r>
            <a:r>
              <a:rPr lang="cs-CZ" sz="2400" b="1" dirty="0">
                <a:solidFill>
                  <a:srgbClr val="7030A0"/>
                </a:solidFill>
              </a:rPr>
              <a:t>lichá</a:t>
            </a:r>
          </a:p>
          <a:p>
            <a:r>
              <a:rPr lang="cs-CZ" sz="2400" b="1" dirty="0"/>
              <a:t>je periodická s periodou </a:t>
            </a:r>
            <a:r>
              <a:rPr lang="cs-CZ" sz="2400" b="1" dirty="0">
                <a:solidFill>
                  <a:srgbClr val="00B050"/>
                </a:solidFill>
              </a:rPr>
              <a:t>360° (2</a:t>
            </a:r>
            <a:r>
              <a:rPr lang="cs-CZ" sz="2400" b="1" dirty="0">
                <a:solidFill>
                  <a:srgbClr val="00B050"/>
                </a:solidFill>
                <a:sym typeface="Symbol"/>
              </a:rPr>
              <a:t> rad)</a:t>
            </a:r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/>
              <a:t>má extrémy:</a:t>
            </a:r>
          </a:p>
          <a:p>
            <a:pPr marL="1077913" indent="-715963">
              <a:buFont typeface="Wingdings" pitchFamily="2" charset="2"/>
              <a:buChar char="ü"/>
            </a:pPr>
            <a:r>
              <a:rPr lang="cs-CZ" sz="2400" b="1" dirty="0"/>
              <a:t>maximum v 90° + k.360° (                 </a:t>
            </a:r>
            <a:r>
              <a:rPr lang="cs-CZ" sz="2400" b="1" dirty="0" smtClean="0"/>
              <a:t>)</a:t>
            </a:r>
            <a:endParaRPr lang="cs-CZ" sz="2400" b="1" dirty="0"/>
          </a:p>
          <a:p>
            <a:pPr marL="1077913" indent="-715963">
              <a:buFont typeface="Wingdings" pitchFamily="2" charset="2"/>
              <a:buChar char="ü"/>
            </a:pPr>
            <a:r>
              <a:rPr lang="cs-CZ" sz="2400" b="1" dirty="0"/>
              <a:t>minimum v 270°+ k.360° (                 </a:t>
            </a:r>
            <a:r>
              <a:rPr lang="cs-CZ" sz="2400" b="1" dirty="0" smtClean="0"/>
              <a:t>)</a:t>
            </a:r>
            <a:endParaRPr lang="cs-CZ" sz="2400" b="1" dirty="0"/>
          </a:p>
          <a:p>
            <a:pPr marL="0" indent="0">
              <a:buNone/>
            </a:pPr>
            <a:endParaRPr lang="cs-CZ" sz="2400" b="1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3674544"/>
            <a:ext cx="1010909" cy="360000"/>
          </a:xfrm>
          <a:prstGeom prst="rect">
            <a:avLst/>
          </a:prstGeom>
          <a:noFill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4102719"/>
            <a:ext cx="1049998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00489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>
                <a:solidFill>
                  <a:srgbClr val="FF0000"/>
                </a:solidFill>
              </a:rPr>
              <a:t>Vlastnosti funkce sinus: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400" b="1" dirty="0"/>
              <a:t>monotonie:</a:t>
            </a:r>
          </a:p>
          <a:p>
            <a:pPr marL="1077913" indent="-715963">
              <a:buFont typeface="Wingdings" pitchFamily="2" charset="2"/>
              <a:buChar char="ü"/>
            </a:pPr>
            <a:r>
              <a:rPr lang="cs-CZ" sz="2400" b="1" dirty="0"/>
              <a:t>rostoucí v (0°; 90°) </a:t>
            </a:r>
            <a:r>
              <a:rPr lang="cs-CZ" sz="2400" b="1" dirty="0">
                <a:sym typeface="Symbol"/>
              </a:rPr>
              <a:t></a:t>
            </a:r>
            <a:r>
              <a:rPr lang="cs-CZ" sz="2400" b="1" dirty="0"/>
              <a:t> (270°; 360°) *</a:t>
            </a:r>
            <a:r>
              <a:rPr lang="cs-CZ" sz="2400" b="1" baseline="30000" dirty="0"/>
              <a:t>)</a:t>
            </a:r>
          </a:p>
          <a:p>
            <a:pPr marL="1077913" indent="-715963">
              <a:buFont typeface="Wingdings" pitchFamily="2" charset="2"/>
              <a:buChar char="ü"/>
            </a:pPr>
            <a:r>
              <a:rPr lang="cs-CZ" sz="2400" b="1" dirty="0"/>
              <a:t>klesající v (90°; 270°) *</a:t>
            </a:r>
            <a:r>
              <a:rPr lang="cs-CZ" sz="2400" b="1" baseline="30000" dirty="0"/>
              <a:t>)</a:t>
            </a:r>
          </a:p>
          <a:p>
            <a:r>
              <a:rPr lang="cs-CZ" sz="2400" b="1" dirty="0"/>
              <a:t>hodnoty funkce dle kvadrantů:</a:t>
            </a:r>
          </a:p>
          <a:p>
            <a:pPr marL="0" indent="0">
              <a:buNone/>
            </a:pPr>
            <a:endParaRPr lang="cs-CZ" sz="1600" b="1" i="1" dirty="0" smtClean="0"/>
          </a:p>
          <a:p>
            <a:endParaRPr lang="cs-CZ" sz="1600" b="1" i="1" dirty="0"/>
          </a:p>
          <a:p>
            <a:endParaRPr lang="cs-CZ" sz="1600" b="1" i="1" dirty="0"/>
          </a:p>
          <a:p>
            <a:pPr>
              <a:buNone/>
            </a:pPr>
            <a:endParaRPr lang="cs-CZ" sz="2400" b="1" dirty="0"/>
          </a:p>
          <a:p>
            <a:pPr>
              <a:buNone/>
            </a:pPr>
            <a:r>
              <a:rPr lang="cs-CZ" sz="2400" b="1" dirty="0"/>
              <a:t>*</a:t>
            </a:r>
            <a:r>
              <a:rPr lang="cs-CZ" sz="2400" b="1" baseline="30000" dirty="0"/>
              <a:t>) </a:t>
            </a:r>
            <a:r>
              <a:rPr lang="cs-CZ" sz="2400" b="1" dirty="0"/>
              <a:t> plus příslušná perioda</a:t>
            </a:r>
            <a:endParaRPr lang="cs-CZ" sz="2400" b="1" baseline="30000" dirty="0"/>
          </a:p>
          <a:p>
            <a:pPr marL="0" indent="0">
              <a:buNone/>
            </a:pPr>
            <a:endParaRPr lang="cs-CZ" sz="2400" b="1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31790"/>
            <a:ext cx="6264696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82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>
                <a:solidFill>
                  <a:srgbClr val="FF0000"/>
                </a:solidFill>
              </a:rPr>
              <a:t>A něco pro praxi...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cs-CZ" sz="2400" b="1" dirty="0"/>
              <a:t>pro náčrtky grafů je dobré vědět, že pokud:</a:t>
            </a:r>
          </a:p>
          <a:p>
            <a:pPr algn="ctr">
              <a:spcAft>
                <a:spcPts val="600"/>
              </a:spcAft>
              <a:buNone/>
            </a:pPr>
            <a:r>
              <a:rPr lang="cs-CZ" sz="3600" b="1" i="1" dirty="0">
                <a:solidFill>
                  <a:srgbClr val="0070C0"/>
                </a:solidFill>
              </a:rPr>
              <a:t>y  = c . f(</a:t>
            </a:r>
            <a:r>
              <a:rPr lang="cs-CZ" sz="3600" b="1" i="1" dirty="0" err="1">
                <a:solidFill>
                  <a:srgbClr val="0070C0"/>
                </a:solidFill>
              </a:rPr>
              <a:t>ax</a:t>
            </a:r>
            <a:r>
              <a:rPr lang="cs-CZ" sz="3600" b="1" i="1" dirty="0">
                <a:solidFill>
                  <a:srgbClr val="0070C0"/>
                </a:solidFill>
              </a:rPr>
              <a:t> + b) + d,</a:t>
            </a:r>
          </a:p>
          <a:p>
            <a:pPr>
              <a:spcBef>
                <a:spcPts val="300"/>
              </a:spcBef>
              <a:buNone/>
            </a:pPr>
            <a:r>
              <a:rPr lang="cs-CZ" sz="2400" b="1" dirty="0"/>
              <a:t>pak	</a:t>
            </a:r>
            <a:r>
              <a:rPr lang="cs-CZ" sz="2400" b="1" i="1" dirty="0">
                <a:solidFill>
                  <a:srgbClr val="0070C0"/>
                </a:solidFill>
              </a:rPr>
              <a:t>a</a:t>
            </a:r>
            <a:r>
              <a:rPr lang="cs-CZ" sz="2400" b="1" dirty="0"/>
              <a:t>.....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ovlivňuje periodu</a:t>
            </a:r>
            <a:r>
              <a:rPr lang="cs-CZ" sz="2400" b="1" dirty="0"/>
              <a:t> („do šířky“)</a:t>
            </a:r>
          </a:p>
          <a:p>
            <a:pPr>
              <a:spcBef>
                <a:spcPts val="300"/>
              </a:spcBef>
              <a:buNone/>
            </a:pPr>
            <a:r>
              <a:rPr lang="cs-CZ" sz="2400" b="1" dirty="0"/>
              <a:t>			a </a:t>
            </a:r>
            <a:r>
              <a:rPr lang="cs-CZ" sz="2400" b="1" dirty="0">
                <a:sym typeface="Symbol"/>
              </a:rPr>
              <a:t> 1 zmenšuje, a  1 zvětšuje</a:t>
            </a:r>
          </a:p>
          <a:p>
            <a:pPr>
              <a:spcBef>
                <a:spcPts val="300"/>
              </a:spcBef>
              <a:buNone/>
            </a:pPr>
            <a:r>
              <a:rPr lang="cs-CZ" sz="2400" b="1" dirty="0">
                <a:sym typeface="Symbol"/>
              </a:rPr>
              <a:t>		</a:t>
            </a:r>
            <a:r>
              <a:rPr lang="cs-CZ" sz="2400" b="1" i="1" dirty="0">
                <a:solidFill>
                  <a:srgbClr val="0070C0"/>
                </a:solidFill>
                <a:sym typeface="Symbol"/>
              </a:rPr>
              <a:t>b</a:t>
            </a:r>
            <a:r>
              <a:rPr lang="cs-CZ" sz="2400" b="1" dirty="0">
                <a:sym typeface="Symbol"/>
              </a:rPr>
              <a:t>.....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sym typeface="Symbol"/>
              </a:rPr>
              <a:t>posun ve směru osy x</a:t>
            </a:r>
          </a:p>
          <a:p>
            <a:pPr>
              <a:spcBef>
                <a:spcPts val="300"/>
              </a:spcBef>
              <a:buNone/>
            </a:pPr>
            <a:r>
              <a:rPr lang="cs-CZ" sz="2400" b="1" dirty="0"/>
              <a:t>			+ doleva, – doprava</a:t>
            </a:r>
          </a:p>
          <a:p>
            <a:pPr>
              <a:spcBef>
                <a:spcPts val="300"/>
              </a:spcBef>
              <a:buNone/>
            </a:pPr>
            <a:r>
              <a:rPr lang="cs-CZ" sz="2400" b="1" dirty="0"/>
              <a:t>		</a:t>
            </a:r>
            <a:r>
              <a:rPr lang="cs-CZ" sz="2400" b="1" i="1" dirty="0">
                <a:solidFill>
                  <a:srgbClr val="0070C0"/>
                </a:solidFill>
              </a:rPr>
              <a:t>c</a:t>
            </a:r>
            <a:r>
              <a:rPr lang="cs-CZ" sz="2400" b="1" dirty="0"/>
              <a:t>.....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změna oboru hodnot </a:t>
            </a:r>
            <a:r>
              <a:rPr lang="cs-CZ" sz="2400" b="1" dirty="0"/>
              <a:t>(„na výšku“)</a:t>
            </a:r>
          </a:p>
          <a:p>
            <a:pPr>
              <a:spcBef>
                <a:spcPts val="300"/>
              </a:spcBef>
              <a:buNone/>
            </a:pPr>
            <a:r>
              <a:rPr lang="cs-CZ" sz="2400" b="1" dirty="0"/>
              <a:t>			 c </a:t>
            </a:r>
            <a:r>
              <a:rPr lang="cs-CZ" sz="2400" b="1" dirty="0">
                <a:sym typeface="Symbol"/>
              </a:rPr>
              <a:t> 1 zvětšuje, c  1 zmenšuje </a:t>
            </a:r>
          </a:p>
          <a:p>
            <a:pPr>
              <a:spcBef>
                <a:spcPts val="300"/>
              </a:spcBef>
              <a:buNone/>
            </a:pPr>
            <a:r>
              <a:rPr lang="cs-CZ" sz="2400" b="1" dirty="0">
                <a:sym typeface="Symbol"/>
              </a:rPr>
              <a:t>		</a:t>
            </a:r>
            <a:r>
              <a:rPr lang="cs-CZ" sz="2400" b="1" i="1" dirty="0">
                <a:solidFill>
                  <a:srgbClr val="0070C0"/>
                </a:solidFill>
                <a:sym typeface="Symbol"/>
              </a:rPr>
              <a:t>d</a:t>
            </a:r>
            <a:r>
              <a:rPr lang="cs-CZ" sz="2400" b="1" dirty="0">
                <a:sym typeface="Symbol"/>
              </a:rPr>
              <a:t>.....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sym typeface="Symbol"/>
              </a:rPr>
              <a:t>posun ve směru osy y</a:t>
            </a:r>
          </a:p>
          <a:p>
            <a:pPr>
              <a:spcBef>
                <a:spcPts val="300"/>
              </a:spcBef>
              <a:buNone/>
            </a:pPr>
            <a:r>
              <a:rPr lang="cs-CZ" sz="2400" b="1" dirty="0">
                <a:sym typeface="Symbol"/>
              </a:rPr>
              <a:t>			</a:t>
            </a:r>
            <a:r>
              <a:rPr lang="cs-CZ" sz="2400" b="1" dirty="0"/>
              <a:t> + nahoru, – dolů</a:t>
            </a:r>
          </a:p>
          <a:p>
            <a:pPr marL="0" indent="0">
              <a:buNone/>
            </a:pPr>
            <a:endParaRPr lang="cs-CZ" sz="2400" b="1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08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>
            <a:normAutofit fontScale="47500" lnSpcReduction="20000"/>
          </a:bodyPr>
          <a:lstStyle/>
          <a:p>
            <a:r>
              <a:rPr lang="cs-CZ" sz="2900" b="1" dirty="0" smtClean="0"/>
              <a:t>POLÁK, Josef. </a:t>
            </a:r>
            <a:r>
              <a:rPr lang="cs-CZ" sz="2900" b="1" i="1" dirty="0" smtClean="0"/>
              <a:t>Středoškolská matematika v úlohách I</a:t>
            </a:r>
            <a:r>
              <a:rPr lang="cs-CZ" sz="2900" b="1" dirty="0" smtClean="0"/>
              <a:t>. 1. vyd. Praha: Prometheus, 1996, 344 s. ISBN 80-7196-021-7. </a:t>
            </a:r>
          </a:p>
          <a:p>
            <a:r>
              <a:rPr lang="cs-CZ" sz="2900" b="1" dirty="0" smtClean="0"/>
              <a:t>PETÁKOVÁ, Jindra. </a:t>
            </a:r>
            <a:r>
              <a:rPr lang="cs-CZ" sz="2900" b="1" i="1" dirty="0" smtClean="0"/>
              <a:t>Matematika: příprava k maturitě a k přijímacím zkouškám na vysoké školy</a:t>
            </a:r>
            <a:r>
              <a:rPr lang="cs-CZ" sz="2900" b="1" dirty="0" smtClean="0"/>
              <a:t>. 1. vyd. Praha: Prometheus, 1998, 303 s. Učebnice pro střední školy (Prometheus). ISBN 80-7196-099-3. </a:t>
            </a:r>
          </a:p>
          <a:p>
            <a:r>
              <a:rPr lang="cs-CZ" sz="2900" b="1" dirty="0" smtClean="0"/>
              <a:t>ODVÁRKO, Oldřich. </a:t>
            </a:r>
            <a:r>
              <a:rPr lang="cs-CZ" sz="2900" b="1" i="1" dirty="0" smtClean="0"/>
              <a:t>Matematika pro gymnázia: goniometrie</a:t>
            </a:r>
            <a:r>
              <a:rPr lang="cs-CZ" sz="2900" b="1" dirty="0" smtClean="0"/>
              <a:t>. 3. vyd. Praha: Prometheus, 2001, 139 s. Učebnice pro střední školy (Prometheus). ISBN 80-7196-203-1. </a:t>
            </a:r>
          </a:p>
          <a:p>
            <a:r>
              <a:rPr lang="cs-CZ" sz="2900" b="1" dirty="0" smtClean="0"/>
              <a:t>ODVÁRKO, Oldřich. </a:t>
            </a:r>
            <a:r>
              <a:rPr lang="cs-CZ" sz="2900" b="1" i="1" dirty="0" smtClean="0"/>
              <a:t>Sbírka úloh z matematiky pro gymnázia: goniometrie</a:t>
            </a:r>
            <a:r>
              <a:rPr lang="cs-CZ" sz="2900" b="1" dirty="0" smtClean="0"/>
              <a:t>. 1. vyd. Praha: Prometheus, c1997, 44 s. Učebnice pro střední školy (Prometheus). ISBN 80-7196-053-5. </a:t>
            </a:r>
          </a:p>
          <a:p>
            <a:r>
              <a:rPr lang="cs-CZ" sz="2900" b="1" dirty="0" smtClean="0"/>
              <a:t>Funkce (matematika). In: </a:t>
            </a:r>
            <a:r>
              <a:rPr lang="cs-CZ" sz="2900" b="1" i="1" dirty="0" err="1" smtClean="0"/>
              <a:t>Wikipedia</a:t>
            </a:r>
            <a:r>
              <a:rPr lang="cs-CZ" sz="2900" b="1" i="1" dirty="0" smtClean="0"/>
              <a:t>: </a:t>
            </a:r>
            <a:r>
              <a:rPr lang="cs-CZ" sz="2900" b="1" i="1" dirty="0" err="1" smtClean="0"/>
              <a:t>the</a:t>
            </a:r>
            <a:r>
              <a:rPr lang="cs-CZ" sz="2900" b="1" i="1" dirty="0" smtClean="0"/>
              <a:t> free </a:t>
            </a:r>
            <a:r>
              <a:rPr lang="cs-CZ" sz="2900" b="1" i="1" dirty="0" err="1" smtClean="0"/>
              <a:t>encyclopedia</a:t>
            </a:r>
            <a:r>
              <a:rPr lang="cs-CZ" sz="2900" b="1" dirty="0" smtClean="0"/>
              <a:t> [online]. San Francisco (CA): </a:t>
            </a:r>
            <a:r>
              <a:rPr lang="cs-CZ" sz="2900" b="1" dirty="0" err="1" smtClean="0"/>
              <a:t>Wikimedia</a:t>
            </a:r>
            <a:r>
              <a:rPr lang="cs-CZ" sz="2900" b="1" dirty="0" smtClean="0"/>
              <a:t> </a:t>
            </a:r>
            <a:r>
              <a:rPr lang="cs-CZ" sz="2900" b="1" dirty="0" err="1" smtClean="0"/>
              <a:t>Foundation</a:t>
            </a:r>
            <a:r>
              <a:rPr lang="cs-CZ" sz="2900" b="1" dirty="0" smtClean="0"/>
              <a:t>, 2001- [cit. 2013-02-01]. Dostupné z: http://cs.wikipedia.org/wiki/Funkce_(matematika) </a:t>
            </a:r>
          </a:p>
          <a:p>
            <a:r>
              <a:rPr lang="en-US" sz="2900" b="1" dirty="0" smtClean="0"/>
              <a:t>Sinus. In: </a:t>
            </a:r>
            <a:r>
              <a:rPr lang="en-US" sz="2900" b="1" i="1" dirty="0" smtClean="0"/>
              <a:t>Wikipedia: the free encyclopedia</a:t>
            </a:r>
            <a:r>
              <a:rPr lang="en-US" sz="2900" b="1" dirty="0" smtClean="0"/>
              <a:t> [online]. San Francisco (CA): Wikimedia Foundation, 2001- [cit. 2013-02-14]. </a:t>
            </a:r>
            <a:r>
              <a:rPr lang="en-US" sz="2900" b="1" dirty="0" err="1" smtClean="0"/>
              <a:t>Dostupné</a:t>
            </a:r>
            <a:r>
              <a:rPr lang="en-US" sz="2900" b="1" dirty="0" smtClean="0"/>
              <a:t> z: http://cs.wikipedia.org/wiki/Sinus </a:t>
            </a:r>
            <a:r>
              <a:rPr lang="cs-CZ" sz="2900" b="1" dirty="0" smtClean="0"/>
              <a:t> </a:t>
            </a:r>
          </a:p>
          <a:p>
            <a:r>
              <a:rPr lang="it-IT" sz="2900" b="1" dirty="0" smtClean="0"/>
              <a:t>http://user.mendelu.cz/marik/grafy-zakl-fci.pdf</a:t>
            </a:r>
            <a:endParaRPr lang="cs-CZ" sz="2900" b="1" dirty="0" smtClean="0"/>
          </a:p>
          <a:p>
            <a:r>
              <a:rPr lang="cs-CZ" sz="2900" b="1" dirty="0" smtClean="0"/>
              <a:t>Goniometrická funkce. In: </a:t>
            </a:r>
            <a:r>
              <a:rPr lang="cs-CZ" sz="2900" b="1" i="1" dirty="0" err="1" smtClean="0"/>
              <a:t>Wikipedia</a:t>
            </a:r>
            <a:r>
              <a:rPr lang="cs-CZ" sz="2900" b="1" i="1" dirty="0" smtClean="0"/>
              <a:t>: </a:t>
            </a:r>
            <a:r>
              <a:rPr lang="cs-CZ" sz="2900" b="1" i="1" dirty="0" err="1" smtClean="0"/>
              <a:t>the</a:t>
            </a:r>
            <a:r>
              <a:rPr lang="cs-CZ" sz="2900" b="1" i="1" dirty="0" smtClean="0"/>
              <a:t> free </a:t>
            </a:r>
            <a:r>
              <a:rPr lang="cs-CZ" sz="2900" b="1" i="1" dirty="0" err="1" smtClean="0"/>
              <a:t>encyclopedia</a:t>
            </a:r>
            <a:r>
              <a:rPr lang="cs-CZ" sz="2900" b="1" dirty="0" smtClean="0"/>
              <a:t> [online]. San Francisco (CA): </a:t>
            </a:r>
            <a:r>
              <a:rPr lang="cs-CZ" sz="2900" b="1" dirty="0" err="1" smtClean="0"/>
              <a:t>Wikimedia</a:t>
            </a:r>
            <a:r>
              <a:rPr lang="cs-CZ" sz="2900" b="1" dirty="0" smtClean="0"/>
              <a:t> </a:t>
            </a:r>
            <a:r>
              <a:rPr lang="cs-CZ" sz="2900" b="1" dirty="0" err="1" smtClean="0"/>
              <a:t>Foundation</a:t>
            </a:r>
            <a:r>
              <a:rPr lang="cs-CZ" sz="2900" b="1" dirty="0" smtClean="0"/>
              <a:t>, 2001- [cit. 2013-02-14]. Dostupné z: http://cs.wikipedia.org/wiki/Goniometrick%C3%A1_funkce</a:t>
            </a:r>
            <a:endParaRPr lang="cs-CZ" sz="2900" dirty="0" smtClean="0"/>
          </a:p>
          <a:p>
            <a:pPr marL="0" indent="0">
              <a:buNone/>
            </a:pPr>
            <a:endParaRPr lang="cs-CZ" sz="2900" dirty="0" smtClean="0"/>
          </a:p>
          <a:p>
            <a:pPr marL="0" indent="0">
              <a:buNone/>
            </a:pPr>
            <a:endParaRPr lang="cs-CZ" sz="2900" dirty="0" smtClean="0"/>
          </a:p>
          <a:p>
            <a:endParaRPr lang="cs-CZ" sz="2900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d19d6491-b662-4d98-996c-1e38fe9d0183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</TotalTime>
  <Words>485</Words>
  <Application>Microsoft Office PowerPoint</Application>
  <PresentationFormat>Předvádění na obrazovce (16:9)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boxed_powerpoint_16x9_2012-08</vt:lpstr>
      <vt:lpstr>  Dotkněte se inovací CZ.1.07/1.3.00/51.0024  </vt:lpstr>
      <vt:lpstr>Prezentace aplikace PowerPoint</vt:lpstr>
      <vt:lpstr>Funkce sinus je ...</vt:lpstr>
      <vt:lpstr>f : y = sin  = yM</vt:lpstr>
      <vt:lpstr>f : y = sin x</vt:lpstr>
      <vt:lpstr>Vlastnosti funkce sinus:</vt:lpstr>
      <vt:lpstr>Vlastnosti funkce sinus:</vt:lpstr>
      <vt:lpstr>A něco pro praxi...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KCTM</cp:lastModifiedBy>
  <cp:revision>18</cp:revision>
  <dcterms:created xsi:type="dcterms:W3CDTF">2014-10-07T08:27:59Z</dcterms:created>
  <dcterms:modified xsi:type="dcterms:W3CDTF">2015-05-15T19:04:10Z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