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2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22" d="100"/>
          <a:sy n="122" d="100"/>
        </p:scale>
        <p:origin x="-96" y="-10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15.5.2015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15.5.2015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Lineární funkce</a:t>
            </a:r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 smtClean="0"/>
              <a:t>Soukromé gymnázium AD FONTES, o. p. s.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Alena Studničková</a:t>
            </a:r>
            <a:endParaRPr lang="cs-CZ" dirty="0" smtClean="0"/>
          </a:p>
          <a:p>
            <a:pPr algn="l"/>
            <a:r>
              <a:rPr lang="cs-CZ" dirty="0" smtClean="0"/>
              <a:t>Předmět</a:t>
            </a:r>
            <a:r>
              <a:rPr lang="cs-CZ" dirty="0" smtClean="0"/>
              <a:t>: Matematika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 smtClean="0"/>
              <a:t>Prezentace je určena pro druhý ročník středních škol a sextu víceletých gymnázií. Uvádí základní charakteristiky lineární funkce, její graf a vlastnosti. Materiál dále poskytuje náměty k využití </a:t>
            </a:r>
            <a:r>
              <a:rPr lang="cs-CZ" dirty="0" err="1" smtClean="0"/>
              <a:t>tabletů</a:t>
            </a:r>
            <a:r>
              <a:rPr lang="cs-CZ" dirty="0" smtClean="0"/>
              <a:t> s aktivním zapojením studentů do výuky.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Lineární funkce je ...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7" name="Zástupný symbol pro obsah 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4745945"/>
              </p:ext>
            </p:extLst>
          </p:nvPr>
        </p:nvGraphicFramePr>
        <p:xfrm>
          <a:off x="467544" y="1484784"/>
          <a:ext cx="3960000" cy="3048000"/>
        </p:xfrm>
        <a:graphic>
          <a:graphicData uri="http://schemas.openxmlformats.org/drawingml/2006/table">
            <a:tbl>
              <a:tblPr>
                <a:tableStyleId>{E269D01E-BC32-4049-B463-5C60D7B0CCD2}</a:tableStyleId>
              </a:tblPr>
              <a:tblGrid>
                <a:gridCol w="3960000"/>
              </a:tblGrid>
              <a:tr h="703790">
                <a:tc>
                  <a:txBody>
                    <a:bodyPr/>
                    <a:lstStyle/>
                    <a:p>
                      <a:endParaRPr lang="cs-CZ" sz="4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/>
                </a:tc>
              </a:tr>
              <a:tr h="703790">
                <a:tc>
                  <a:txBody>
                    <a:bodyPr/>
                    <a:lstStyle/>
                    <a:p>
                      <a:endParaRPr lang="cs-CZ" sz="4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/>
                </a:tc>
              </a:tr>
              <a:tr h="703790">
                <a:tc>
                  <a:txBody>
                    <a:bodyPr/>
                    <a:lstStyle/>
                    <a:p>
                      <a:endParaRPr lang="cs-CZ" sz="4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/>
                </a:tc>
              </a:tr>
              <a:tr h="703790">
                <a:tc>
                  <a:txBody>
                    <a:bodyPr/>
                    <a:lstStyle/>
                    <a:p>
                      <a:endParaRPr lang="cs-CZ" sz="4400" b="1" dirty="0">
                        <a:solidFill>
                          <a:srgbClr val="00B0F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Zástupný symbol pro obsah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65936222"/>
              </p:ext>
            </p:extLst>
          </p:nvPr>
        </p:nvGraphicFramePr>
        <p:xfrm>
          <a:off x="4644008" y="1484785"/>
          <a:ext cx="3960000" cy="3031180"/>
        </p:xfrm>
        <a:graphic>
          <a:graphicData uri="http://schemas.openxmlformats.org/drawingml/2006/table">
            <a:tbl>
              <a:tblPr>
                <a:tableStyleId>{638B1855-1B75-4FBE-930C-398BA8C253C6}</a:tableStyleId>
              </a:tblPr>
              <a:tblGrid>
                <a:gridCol w="3960000"/>
              </a:tblGrid>
              <a:tr h="560110">
                <a:tc>
                  <a:txBody>
                    <a:bodyPr/>
                    <a:lstStyle/>
                    <a:p>
                      <a:pPr algn="ctr"/>
                      <a:endParaRPr lang="cs-CZ" sz="2800" b="1" i="1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  <a:tr h="823690">
                <a:tc>
                  <a:txBody>
                    <a:bodyPr/>
                    <a:lstStyle/>
                    <a:p>
                      <a:pPr algn="ctr"/>
                      <a:endParaRPr lang="cs-CZ" sz="4400" b="1" i="1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  <a:tr h="823690"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  <a:tr h="823690">
                <a:tc>
                  <a:txBody>
                    <a:bodyPr/>
                    <a:lstStyle/>
                    <a:p>
                      <a:pPr algn="ctr"/>
                      <a:endParaRPr lang="cs-CZ" sz="4400" b="1" dirty="0">
                        <a:solidFill>
                          <a:srgbClr val="7030A0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7544" y="1911444"/>
            <a:ext cx="3960440" cy="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Funkční předpis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4188" y="2643878"/>
            <a:ext cx="3960440" cy="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Definiční obor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183878"/>
            <a:ext cx="3960440" cy="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Obor hodnot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723878"/>
            <a:ext cx="3960440" cy="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Graf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1695420"/>
            <a:ext cx="39604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7030A0"/>
                </a:solidFill>
              </a:rPr>
              <a:t>f: y = </a:t>
            </a:r>
            <a:r>
              <a:rPr lang="cs-CZ" sz="2800" b="1" i="1" dirty="0" err="1" smtClean="0">
                <a:solidFill>
                  <a:srgbClr val="7030A0"/>
                </a:solidFill>
              </a:rPr>
              <a:t>ax</a:t>
            </a:r>
            <a:r>
              <a:rPr lang="cs-CZ" sz="2800" b="1" i="1" dirty="0" smtClean="0">
                <a:solidFill>
                  <a:srgbClr val="7030A0"/>
                </a:solidFill>
              </a:rPr>
              <a:t> + b</a:t>
            </a:r>
          </a:p>
          <a:p>
            <a:pPr algn="ctr"/>
            <a:r>
              <a:rPr lang="cs-CZ" sz="2000" b="1" i="1" dirty="0" smtClean="0">
                <a:solidFill>
                  <a:srgbClr val="7030A0"/>
                </a:solidFill>
              </a:rPr>
              <a:t>a, b</a:t>
            </a:r>
            <a:r>
              <a:rPr lang="cs-CZ" sz="2000" b="1" i="1" dirty="0" smtClean="0">
                <a:solidFill>
                  <a:srgbClr val="7030A0"/>
                </a:solidFill>
                <a:sym typeface="Symbol"/>
              </a:rPr>
              <a:t>; a, b 0</a:t>
            </a:r>
            <a:endParaRPr lang="cs-CZ" sz="2000" b="1" i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30652" y="2643878"/>
            <a:ext cx="3960440" cy="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7030A0"/>
                </a:solidFill>
              </a:rPr>
              <a:t>D(f) = </a:t>
            </a:r>
            <a:r>
              <a:rPr lang="cs-CZ" sz="2800" b="1" i="1" dirty="0" smtClean="0">
                <a:solidFill>
                  <a:srgbClr val="7030A0"/>
                </a:solidFill>
                <a:sym typeface="Symbol"/>
              </a:rPr>
              <a:t></a:t>
            </a:r>
            <a:endParaRPr lang="cs-CZ" sz="2800" b="1" i="1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3183878"/>
            <a:ext cx="3960440" cy="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rgbClr val="7030A0"/>
                </a:solidFill>
              </a:rPr>
              <a:t>H(f) = </a:t>
            </a:r>
            <a:r>
              <a:rPr lang="cs-CZ" sz="2800" b="1" i="1" dirty="0" smtClean="0">
                <a:solidFill>
                  <a:srgbClr val="7030A0"/>
                </a:solidFill>
                <a:sym typeface="Symbol"/>
              </a:rPr>
              <a:t>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3723878"/>
            <a:ext cx="3960440" cy="5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přímka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dirty="0">
                <a:solidFill>
                  <a:srgbClr val="FF0000"/>
                </a:solidFill>
              </a:rPr>
              <a:t>f : y = </a:t>
            </a:r>
            <a:r>
              <a:rPr lang="cs-CZ" b="1" i="1" dirty="0" err="1">
                <a:solidFill>
                  <a:srgbClr val="FF0000"/>
                </a:solidFill>
              </a:rPr>
              <a:t>ax</a:t>
            </a:r>
            <a:r>
              <a:rPr lang="cs-CZ" b="1" i="1" dirty="0">
                <a:solidFill>
                  <a:srgbClr val="FF0000"/>
                </a:solidFill>
              </a:rPr>
              <a:t> + b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17" name="Zástupný symbol pro text 5"/>
          <p:cNvSpPr txBox="1">
            <a:spLocks/>
          </p:cNvSpPr>
          <p:nvPr/>
        </p:nvSpPr>
        <p:spPr>
          <a:xfrm>
            <a:off x="467544" y="1491630"/>
            <a:ext cx="4040188" cy="468000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a </a:t>
            </a:r>
            <a:r>
              <a:rPr lang="cs-CZ" smtClean="0">
                <a:sym typeface="Symbol"/>
              </a:rPr>
              <a:t> 0: rostoucí funkce</a:t>
            </a:r>
            <a:endParaRPr lang="cs-CZ" dirty="0"/>
          </a:p>
        </p:txBody>
      </p:sp>
      <p:sp>
        <p:nvSpPr>
          <p:cNvPr id="18" name="Zástupný symbol pro text 7"/>
          <p:cNvSpPr txBox="1">
            <a:spLocks/>
          </p:cNvSpPr>
          <p:nvPr/>
        </p:nvSpPr>
        <p:spPr>
          <a:xfrm>
            <a:off x="4644008" y="1491630"/>
            <a:ext cx="4041775" cy="468000"/>
          </a:xfrm>
          <a:prstGeom prst="rect">
            <a:avLst/>
          </a:prstGeom>
          <a:solidFill>
            <a:srgbClr val="FFC000"/>
          </a:solidFill>
        </p:spPr>
        <p:txBody>
          <a:bodyPr anchor="ctr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a </a:t>
            </a:r>
            <a:r>
              <a:rPr lang="cs-CZ" smtClean="0">
                <a:sym typeface="Symbol"/>
              </a:rPr>
              <a:t> 0: klesající funkce</a:t>
            </a:r>
            <a:endParaRPr lang="cs-CZ" dirty="0" smtClean="0"/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4635" y="2036764"/>
            <a:ext cx="2326005" cy="22945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59109" y="2120584"/>
            <a:ext cx="2378393" cy="2210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237792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p" animBg="1"/>
      <p:bldP spid="18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Jaké další vlastnosti má lineární funkce?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je prostá</a:t>
            </a:r>
          </a:p>
          <a:p>
            <a:r>
              <a:rPr lang="cs-CZ" sz="2400" b="1" dirty="0"/>
              <a:t>není omezená</a:t>
            </a:r>
          </a:p>
          <a:p>
            <a:r>
              <a:rPr lang="cs-CZ" sz="2400" b="1" dirty="0"/>
              <a:t>není ani sudá, ani lichá</a:t>
            </a:r>
          </a:p>
          <a:p>
            <a:r>
              <a:rPr lang="cs-CZ" sz="2400" b="1" dirty="0"/>
              <a:t>nemá extrémy</a:t>
            </a:r>
          </a:p>
          <a:p>
            <a:r>
              <a:rPr lang="cs-CZ" sz="2400" b="1" dirty="0"/>
              <a:t>není periodická</a:t>
            </a:r>
          </a:p>
          <a:p>
            <a:r>
              <a:rPr lang="cs-CZ" sz="2400" b="1" dirty="0"/>
              <a:t>graf vždy prochází body           </a:t>
            </a:r>
            <a:r>
              <a:rPr lang="cs-CZ" sz="2400" b="1" dirty="0" smtClean="0"/>
              <a:t> a </a:t>
            </a:r>
            <a:endParaRPr lang="cs-CZ" sz="2400" b="1" dirty="0"/>
          </a:p>
          <a:p>
            <a:pPr marL="0" indent="0">
              <a:buNone/>
            </a:pPr>
            <a:endParaRPr lang="cs-CZ" sz="24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91006" y="3623894"/>
            <a:ext cx="746667" cy="373333"/>
          </a:xfrm>
          <a:prstGeom prst="rect">
            <a:avLst/>
          </a:prstGeom>
          <a:noFill/>
        </p:spPr>
      </p:pic>
      <p:pic>
        <p:nvPicPr>
          <p:cNvPr id="10" name="Picture 7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60033" y="3635798"/>
            <a:ext cx="675715" cy="36142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02649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Lineární funkce – úkoly vyřešte pomocí </a:t>
            </a:r>
            <a:r>
              <a:rPr lang="cs-CZ" b="1" dirty="0" err="1" smtClean="0">
                <a:solidFill>
                  <a:srgbClr val="FF0000"/>
                </a:solidFill>
              </a:rPr>
              <a:t>tabletů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Zjistěte funkční předpis, definiční obor, obor hodnot a graf přímé úměrnosti.</a:t>
            </a:r>
          </a:p>
          <a:p>
            <a:r>
              <a:rPr lang="cs-CZ" sz="2400" b="1" dirty="0" smtClean="0"/>
              <a:t>Určete vlastnosti přímé úměrnosti.</a:t>
            </a:r>
          </a:p>
          <a:p>
            <a:r>
              <a:rPr lang="cs-CZ" sz="2400" b="1" dirty="0"/>
              <a:t>Zjistěte funkční předpis, definiční obor, obor hodnot a graf </a:t>
            </a:r>
            <a:r>
              <a:rPr lang="cs-CZ" sz="2400" b="1" dirty="0" smtClean="0"/>
              <a:t>konstantní funkce.</a:t>
            </a:r>
            <a:endParaRPr lang="cs-CZ" sz="2400" b="1" dirty="0"/>
          </a:p>
          <a:p>
            <a:r>
              <a:rPr lang="cs-CZ" sz="2400" b="1" dirty="0"/>
              <a:t>Určete vlastnosti </a:t>
            </a:r>
            <a:r>
              <a:rPr lang="cs-CZ" sz="2400" b="1" dirty="0" smtClean="0"/>
              <a:t>konstantní funkce.</a:t>
            </a:r>
            <a:endParaRPr lang="cs-CZ" sz="2400" b="1" dirty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pPr marL="0" indent="0">
              <a:buNone/>
            </a:pPr>
            <a:endParaRPr lang="cs-CZ" sz="24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122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Lineární funkce – úkoly vyřešte pomocí </a:t>
            </a:r>
            <a:r>
              <a:rPr lang="cs-CZ" b="1" dirty="0" err="1" smtClean="0">
                <a:solidFill>
                  <a:srgbClr val="FF0000"/>
                </a:solidFill>
              </a:rPr>
              <a:t>tabletů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Pomocí programu </a:t>
            </a:r>
            <a:r>
              <a:rPr lang="cs-CZ" sz="2400" b="1" dirty="0" err="1" smtClean="0"/>
              <a:t>Geogebra</a:t>
            </a:r>
            <a:r>
              <a:rPr lang="cs-CZ" sz="2400" b="1" dirty="0" smtClean="0"/>
              <a:t> sestrojte grafy těchto funkcí: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sz="2400" b="1" dirty="0" smtClean="0">
                <a:solidFill>
                  <a:srgbClr val="00B050"/>
                </a:solidFill>
              </a:rPr>
              <a:t>y = 2x + 3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sz="2400" b="1" dirty="0">
                <a:solidFill>
                  <a:srgbClr val="00B050"/>
                </a:solidFill>
              </a:rPr>
              <a:t>y = </a:t>
            </a:r>
            <a:r>
              <a:rPr lang="cs-CZ" sz="2400" b="1" dirty="0" smtClean="0">
                <a:solidFill>
                  <a:srgbClr val="00B050"/>
                </a:solidFill>
              </a:rPr>
              <a:t>–3x </a:t>
            </a:r>
            <a:r>
              <a:rPr lang="cs-CZ" sz="2400" b="1" dirty="0">
                <a:solidFill>
                  <a:srgbClr val="00B050"/>
                </a:solidFill>
              </a:rPr>
              <a:t>+ </a:t>
            </a:r>
            <a:r>
              <a:rPr lang="cs-CZ" sz="2400" b="1" dirty="0" smtClean="0">
                <a:solidFill>
                  <a:srgbClr val="00B050"/>
                </a:solidFill>
              </a:rPr>
              <a:t>1</a:t>
            </a:r>
            <a:endParaRPr lang="cs-CZ" sz="2400" b="1" dirty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cs-CZ" sz="2400" b="1" dirty="0">
                <a:solidFill>
                  <a:srgbClr val="00B050"/>
                </a:solidFill>
              </a:rPr>
              <a:t>y = </a:t>
            </a:r>
            <a:r>
              <a:rPr lang="cs-CZ" sz="2400" b="1" dirty="0" smtClean="0">
                <a:solidFill>
                  <a:srgbClr val="00B050"/>
                </a:solidFill>
              </a:rPr>
              <a:t>0,5x – 2</a:t>
            </a:r>
            <a:endParaRPr lang="cs-CZ" sz="2400" b="1" dirty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cs-CZ" sz="2400" b="1" dirty="0">
                <a:solidFill>
                  <a:srgbClr val="00B050"/>
                </a:solidFill>
              </a:rPr>
              <a:t>y = </a:t>
            </a:r>
            <a:r>
              <a:rPr lang="cs-CZ" sz="2400" b="1" dirty="0" smtClean="0">
                <a:solidFill>
                  <a:srgbClr val="00B050"/>
                </a:solidFill>
              </a:rPr>
              <a:t>4x</a:t>
            </a:r>
            <a:endParaRPr lang="cs-CZ" sz="2400" b="1" dirty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cs-CZ" sz="2400" b="1" dirty="0">
                <a:solidFill>
                  <a:srgbClr val="00B050"/>
                </a:solidFill>
              </a:rPr>
              <a:t>y = </a:t>
            </a:r>
            <a:r>
              <a:rPr lang="cs-CZ" sz="2400" b="1" dirty="0" smtClean="0">
                <a:solidFill>
                  <a:srgbClr val="00B050"/>
                </a:solidFill>
              </a:rPr>
              <a:t>-0,25x</a:t>
            </a:r>
            <a:endParaRPr lang="cs-CZ" sz="2400" b="1" dirty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cs-CZ" sz="2400" b="1" dirty="0">
                <a:solidFill>
                  <a:srgbClr val="00B050"/>
                </a:solidFill>
              </a:rPr>
              <a:t>y = </a:t>
            </a:r>
            <a:r>
              <a:rPr lang="cs-CZ" sz="2400" b="1" dirty="0" smtClean="0">
                <a:solidFill>
                  <a:srgbClr val="00B050"/>
                </a:solidFill>
              </a:rPr>
              <a:t>3</a:t>
            </a:r>
            <a:endParaRPr lang="cs-CZ" sz="2400" b="1" dirty="0">
              <a:solidFill>
                <a:srgbClr val="00B05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endParaRPr lang="cs-CZ" sz="2400" b="1" dirty="0">
              <a:solidFill>
                <a:srgbClr val="00B050"/>
              </a:solidFill>
            </a:endParaRPr>
          </a:p>
          <a:p>
            <a:endParaRPr lang="cs-CZ" sz="2400" b="1" dirty="0" smtClean="0"/>
          </a:p>
          <a:p>
            <a:endParaRPr lang="cs-CZ" sz="2400" b="1" dirty="0" smtClean="0"/>
          </a:p>
          <a:p>
            <a:pPr marL="0" indent="0">
              <a:buNone/>
            </a:pPr>
            <a:endParaRPr lang="cs-CZ" sz="24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334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47500" lnSpcReduction="20000"/>
          </a:bodyPr>
          <a:lstStyle/>
          <a:p>
            <a:r>
              <a:rPr lang="cs-CZ" b="1" dirty="0"/>
              <a:t>POLÁK, Josef. </a:t>
            </a:r>
            <a:r>
              <a:rPr lang="cs-CZ" b="1" i="1" dirty="0"/>
              <a:t>Středoškolská matematika v úlohách I</a:t>
            </a:r>
            <a:r>
              <a:rPr lang="cs-CZ" b="1" dirty="0"/>
              <a:t>. 1. vyd. Praha: Prometheus, 1996, 344 s. ISBN 80-7196-021-7. </a:t>
            </a:r>
          </a:p>
          <a:p>
            <a:r>
              <a:rPr lang="cs-CZ" b="1" dirty="0"/>
              <a:t>PETÁKOVÁ, Jindra. </a:t>
            </a:r>
            <a:r>
              <a:rPr lang="cs-CZ" b="1" i="1" dirty="0"/>
              <a:t>Matematika: příprava k maturitě a k přijímacím zkouškám na vysoké školy</a:t>
            </a:r>
            <a:r>
              <a:rPr lang="cs-CZ" b="1" dirty="0"/>
              <a:t>. 1. vyd. Praha: Prometheus, 1998, 303 s. Učebnice pro střední školy (Prometheus). ISBN 80-7196-099-3. </a:t>
            </a:r>
          </a:p>
          <a:p>
            <a:r>
              <a:rPr lang="cs-CZ" b="1" dirty="0"/>
              <a:t>ODVÁRKO, Oldřich. </a:t>
            </a:r>
            <a:r>
              <a:rPr lang="cs-CZ" b="1" i="1" dirty="0"/>
              <a:t>Matematika pro gymnázia: funkce</a:t>
            </a:r>
            <a:r>
              <a:rPr lang="cs-CZ" b="1" dirty="0"/>
              <a:t>. 3. </a:t>
            </a:r>
            <a:r>
              <a:rPr lang="cs-CZ" b="1" dirty="0" err="1"/>
              <a:t>upr</a:t>
            </a:r>
            <a:r>
              <a:rPr lang="cs-CZ" b="1" dirty="0"/>
              <a:t>. vyd. Praha: Prometheus, 2001, 168 s. Učebnice pro střední školy (Prometheus). ISBN 80-7196-164-7. </a:t>
            </a:r>
          </a:p>
          <a:p>
            <a:r>
              <a:rPr lang="cs-CZ" b="1" dirty="0"/>
              <a:t>ODVÁRKO, Oldřich. </a:t>
            </a:r>
            <a:r>
              <a:rPr lang="cs-CZ" b="1" i="1" dirty="0"/>
              <a:t>Sbírka úloh z matematiky pro gymnázia: funkce</a:t>
            </a:r>
            <a:r>
              <a:rPr lang="cs-CZ" b="1" dirty="0"/>
              <a:t>. 1. vyd. Praha: Prometheus, c1997, 112 s. Učebnice pro střední školy (Prometheus). ISBN 80-7196-050-0. </a:t>
            </a:r>
          </a:p>
          <a:p>
            <a:r>
              <a:rPr lang="cs-CZ" b="1" dirty="0"/>
              <a:t>http://commons.wikimedia.org/wiki/File:F_of_x.svg</a:t>
            </a:r>
          </a:p>
          <a:p>
            <a:r>
              <a:rPr lang="cs-CZ" b="1" dirty="0"/>
              <a:t>Funkce (matematika). In: </a:t>
            </a:r>
            <a:r>
              <a:rPr lang="cs-CZ" b="1" i="1" dirty="0" err="1"/>
              <a:t>Wikipedia</a:t>
            </a:r>
            <a:r>
              <a:rPr lang="cs-CZ" b="1" i="1" dirty="0"/>
              <a:t>: </a:t>
            </a:r>
            <a:r>
              <a:rPr lang="cs-CZ" b="1" i="1" dirty="0" err="1"/>
              <a:t>the</a:t>
            </a:r>
            <a:r>
              <a:rPr lang="cs-CZ" b="1" i="1" dirty="0"/>
              <a:t> free </a:t>
            </a:r>
            <a:r>
              <a:rPr lang="cs-CZ" b="1" i="1" dirty="0" err="1"/>
              <a:t>encyclopedia</a:t>
            </a:r>
            <a:r>
              <a:rPr lang="cs-CZ" b="1" dirty="0"/>
              <a:t> [online]. San Francisco (CA): </a:t>
            </a:r>
            <a:r>
              <a:rPr lang="cs-CZ" b="1" dirty="0" err="1"/>
              <a:t>Wikimedia</a:t>
            </a:r>
            <a:r>
              <a:rPr lang="cs-CZ" b="1" dirty="0"/>
              <a:t> </a:t>
            </a:r>
            <a:r>
              <a:rPr lang="cs-CZ" b="1" dirty="0" err="1"/>
              <a:t>Foundation</a:t>
            </a:r>
            <a:r>
              <a:rPr lang="cs-CZ" b="1" dirty="0"/>
              <a:t>, 2001- [cit. 2013-02-01]. Dostupné z: http://cs.wikipedia.org/wiki/Funkce_(matematika) </a:t>
            </a:r>
          </a:p>
          <a:p>
            <a:r>
              <a:rPr lang="cs-CZ" b="1" dirty="0"/>
              <a:t>Lineární funkce. In: </a:t>
            </a:r>
            <a:r>
              <a:rPr lang="cs-CZ" b="1" i="1" dirty="0" err="1"/>
              <a:t>Wikipedia</a:t>
            </a:r>
            <a:r>
              <a:rPr lang="cs-CZ" b="1" i="1" dirty="0"/>
              <a:t>: </a:t>
            </a:r>
            <a:r>
              <a:rPr lang="cs-CZ" b="1" i="1" dirty="0" err="1"/>
              <a:t>the</a:t>
            </a:r>
            <a:r>
              <a:rPr lang="cs-CZ" b="1" i="1" dirty="0"/>
              <a:t> free </a:t>
            </a:r>
            <a:r>
              <a:rPr lang="cs-CZ" b="1" i="1" dirty="0" err="1"/>
              <a:t>encyclopedia</a:t>
            </a:r>
            <a:r>
              <a:rPr lang="cs-CZ" b="1" dirty="0"/>
              <a:t> [online]. San Francisco (CA): </a:t>
            </a:r>
            <a:r>
              <a:rPr lang="cs-CZ" b="1" dirty="0" err="1"/>
              <a:t>Wikimedia</a:t>
            </a:r>
            <a:r>
              <a:rPr lang="cs-CZ" b="1" dirty="0"/>
              <a:t> </a:t>
            </a:r>
            <a:r>
              <a:rPr lang="cs-CZ" b="1" dirty="0" err="1"/>
              <a:t>Foundation</a:t>
            </a:r>
            <a:r>
              <a:rPr lang="cs-CZ" b="1" dirty="0"/>
              <a:t>, 2001- [cit. 2013-02-09]. Dostupné z: http://cs.wikipedia.org/wiki/Line%C3%A1rn%C3%AD_funkce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elements/1.1/"/>
    <ds:schemaRef ds:uri="d19d6491-b662-4d98-996c-1e38fe9d0183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</TotalTime>
  <Words>455</Words>
  <Application>Microsoft Office PowerPoint</Application>
  <PresentationFormat>Předvádění na obrazovce (16:9)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Prezentace aplikace PowerPoint</vt:lpstr>
      <vt:lpstr>Lineární funkce je ...</vt:lpstr>
      <vt:lpstr>f : y = ax + b</vt:lpstr>
      <vt:lpstr>Jaké další vlastnosti má lineární funkce?</vt:lpstr>
      <vt:lpstr>Lineární funkce – úkoly vyřešte pomocí tabletů</vt:lpstr>
      <vt:lpstr>Lineární funkce – úkoly vyřešte pomocí tabletů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Petráček Aleš</cp:lastModifiedBy>
  <cp:revision>18</cp:revision>
  <dcterms:created xsi:type="dcterms:W3CDTF">2014-10-07T08:27:59Z</dcterms:created>
  <dcterms:modified xsi:type="dcterms:W3CDTF">2015-05-15T11:31:38Z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