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8" r:id="rId7"/>
    <p:sldId id="327" r:id="rId8"/>
    <p:sldId id="329" r:id="rId9"/>
    <p:sldId id="330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21.5.2015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21.5.2015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63348" y="4767263"/>
            <a:ext cx="2085975" cy="273844"/>
          </a:xfrm>
          <a:prstGeom prst="rect">
            <a:avLst/>
          </a:prstGeom>
        </p:spPr>
        <p:txBody>
          <a:bodyPr/>
          <a:lstStyle/>
          <a:p>
            <a:fld id="{95EC1D4A-A796-47C3-A63E-CE236FB377E2}" type="datetimeFigureOut">
              <a:rPr lang="cs-CZ" smtClean="0"/>
              <a:t>21.5.2015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59166" y="4767263"/>
            <a:ext cx="2847975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200150"/>
            <a:ext cx="4041648" cy="339471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674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dirty="0" err="1"/>
              <a:t>Lope</a:t>
            </a:r>
            <a:r>
              <a:rPr lang="cs-CZ" sz="3600" dirty="0"/>
              <a:t> </a:t>
            </a:r>
            <a:r>
              <a:rPr lang="cs-CZ" sz="3600" dirty="0" smtClean="0"/>
              <a:t>de Vega</a:t>
            </a:r>
          </a:p>
          <a:p>
            <a:r>
              <a:rPr lang="cs-CZ" sz="3600" b="1" dirty="0" smtClean="0"/>
              <a:t>Práce s </a:t>
            </a:r>
            <a:r>
              <a:rPr lang="cs-CZ" sz="3600" b="1" dirty="0" err="1" smtClean="0"/>
              <a:t>tabletem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Gymnázium AD </a:t>
            </a:r>
            <a:r>
              <a:rPr lang="cs-CZ" dirty="0" err="1" smtClean="0"/>
              <a:t>Fontes</a:t>
            </a:r>
            <a:r>
              <a:rPr lang="cs-CZ" dirty="0" smtClean="0"/>
              <a:t> o.p.s.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Eva </a:t>
            </a:r>
            <a:r>
              <a:rPr lang="cs-CZ" dirty="0" err="1" smtClean="0"/>
              <a:t>Milichovská</a:t>
            </a:r>
            <a:endParaRPr lang="cs-CZ" dirty="0" smtClean="0"/>
          </a:p>
          <a:p>
            <a:pPr algn="l"/>
            <a:r>
              <a:rPr lang="cs-CZ" dirty="0" smtClean="0"/>
              <a:t>Předmět: Český </a:t>
            </a:r>
            <a:r>
              <a:rPr lang="cs-CZ" dirty="0" smtClean="0"/>
              <a:t>jazyk</a:t>
            </a:r>
          </a:p>
          <a:p>
            <a:pPr algn="l"/>
            <a:r>
              <a:rPr lang="cs-CZ" dirty="0" smtClean="0"/>
              <a:t>Anotace: </a:t>
            </a:r>
            <a:r>
              <a:rPr lang="cs-CZ" smtClean="0"/>
              <a:t>Materiál pro </a:t>
            </a:r>
            <a:r>
              <a:rPr lang="cs-CZ" dirty="0" smtClean="0"/>
              <a:t>kvintu víceletého gymnázia je určený pro práci s </a:t>
            </a:r>
            <a:r>
              <a:rPr lang="cs-CZ" dirty="0" err="1" smtClean="0"/>
              <a:t>tabletem</a:t>
            </a:r>
            <a:r>
              <a:rPr lang="cs-CZ" dirty="0" smtClean="0"/>
              <a:t>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2332"/>
            <a:ext cx="8229600" cy="1049274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/>
              <a:t>Ž</a:t>
            </a:r>
            <a:r>
              <a:rPr lang="cs-CZ" dirty="0" smtClean="0"/>
              <a:t>ivot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španělský dramatik, básník a prozaik</a:t>
            </a:r>
            <a:endParaRPr lang="cs-CZ" sz="2000" dirty="0"/>
          </a:p>
          <a:p>
            <a:r>
              <a:rPr lang="cs-CZ" sz="2000" dirty="0" smtClean="0"/>
              <a:t>studoval </a:t>
            </a:r>
            <a:r>
              <a:rPr lang="cs-CZ" sz="2000" dirty="0"/>
              <a:t>teologii a </a:t>
            </a:r>
            <a:r>
              <a:rPr lang="cs-CZ" sz="2000" dirty="0" smtClean="0"/>
              <a:t>filozofii</a:t>
            </a:r>
          </a:p>
          <a:p>
            <a:r>
              <a:rPr lang="cs-CZ" sz="2000" dirty="0" smtClean="0"/>
              <a:t>je </a:t>
            </a:r>
            <a:r>
              <a:rPr lang="cs-CZ" sz="2000" dirty="0"/>
              <a:t>mu připisováno přibližně 2000 </a:t>
            </a:r>
            <a:r>
              <a:rPr lang="cs-CZ" sz="2000" dirty="0" smtClean="0"/>
              <a:t>her</a:t>
            </a:r>
          </a:p>
          <a:p>
            <a:r>
              <a:rPr lang="cs-CZ" sz="2000" dirty="0" smtClean="0"/>
              <a:t>dochovalo se 425</a:t>
            </a:r>
          </a:p>
          <a:p>
            <a:r>
              <a:rPr lang="cs-CZ" sz="2000" dirty="0" smtClean="0"/>
              <a:t>vytvářel </a:t>
            </a:r>
            <a:r>
              <a:rPr lang="cs-CZ" sz="2000" dirty="0"/>
              <a:t>dramata </a:t>
            </a:r>
            <a:r>
              <a:rPr lang="cs-CZ" sz="2000" i="1" dirty="0"/>
              <a:t>„pláště a </a:t>
            </a:r>
            <a:r>
              <a:rPr lang="cs-CZ" sz="2000" i="1" dirty="0" smtClean="0"/>
              <a:t>kordu“</a:t>
            </a:r>
            <a:endParaRPr lang="cs-CZ" sz="2000" b="1" dirty="0"/>
          </a:p>
          <a:p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9729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Ovčí pramen</a:t>
            </a:r>
          </a:p>
          <a:p>
            <a:r>
              <a:rPr lang="cs-CZ" dirty="0"/>
              <a:t>Zahradníkův pes </a:t>
            </a:r>
          </a:p>
          <a:p>
            <a:r>
              <a:rPr lang="cs-CZ" dirty="0"/>
              <a:t>Král je nejlepší soudce</a:t>
            </a:r>
          </a:p>
          <a:p>
            <a:r>
              <a:rPr lang="cs-CZ" dirty="0"/>
              <a:t>Otrokyně svého milence</a:t>
            </a:r>
          </a:p>
          <a:p>
            <a:r>
              <a:rPr lang="cs-CZ" dirty="0"/>
              <a:t>Král Pedro v Madridě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624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9582"/>
            <a:ext cx="7772400" cy="1102519"/>
          </a:xfrm>
        </p:spPr>
        <p:txBody>
          <a:bodyPr/>
          <a:lstStyle/>
          <a:p>
            <a:r>
              <a:rPr lang="cs-CZ" dirty="0" smtClean="0"/>
              <a:t>Otázky – </a:t>
            </a:r>
            <a:r>
              <a:rPr lang="cs-CZ" dirty="0" smtClean="0"/>
              <a:t>najděte pomocí tabletu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83718"/>
            <a:ext cx="6480720" cy="1890514"/>
          </a:xfrm>
        </p:spPr>
        <p:txBody>
          <a:bodyPr>
            <a:normAutofit fontScale="40000" lnSpcReduction="20000"/>
          </a:bodyPr>
          <a:lstStyle/>
          <a:p>
            <a:pPr marL="406908" algn="l">
              <a:buFontTx/>
              <a:buChar char="-"/>
            </a:pPr>
            <a:r>
              <a:rPr lang="cs-CZ" sz="5600" dirty="0"/>
              <a:t>Kolik her je tomuto autorovi připisováno?</a:t>
            </a:r>
          </a:p>
          <a:p>
            <a:pPr marL="406908" algn="l">
              <a:buFontTx/>
              <a:buChar char="-"/>
            </a:pPr>
            <a:r>
              <a:rPr lang="cs-CZ" sz="5600" dirty="0" smtClean="0"/>
              <a:t>Kolik </a:t>
            </a:r>
            <a:r>
              <a:rPr lang="cs-CZ" sz="5600" dirty="0"/>
              <a:t>děl se dochovalo?</a:t>
            </a:r>
          </a:p>
          <a:p>
            <a:pPr marL="406908" algn="l">
              <a:buFontTx/>
              <a:buChar char="-"/>
            </a:pPr>
            <a:r>
              <a:rPr lang="cs-CZ" sz="5600" dirty="0" smtClean="0"/>
              <a:t>Jak </a:t>
            </a:r>
            <a:r>
              <a:rPr lang="cs-CZ" sz="5600" dirty="0"/>
              <a:t>se jmenuje jeho nejznámější hra?</a:t>
            </a:r>
          </a:p>
          <a:p>
            <a:pPr marL="406908" algn="l">
              <a:buFontTx/>
              <a:buChar char="-"/>
            </a:pPr>
            <a:r>
              <a:rPr lang="cs-CZ" sz="5600" dirty="0" smtClean="0"/>
              <a:t>Jak </a:t>
            </a:r>
            <a:r>
              <a:rPr lang="cs-CZ" sz="5600" dirty="0"/>
              <a:t>odpovídají vesničané na otázku, kdo je vrahem?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388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9582"/>
            <a:ext cx="7772400" cy="1102519"/>
          </a:xfrm>
        </p:spPr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83718"/>
            <a:ext cx="6480720" cy="1890514"/>
          </a:xfrm>
        </p:spPr>
        <p:txBody>
          <a:bodyPr>
            <a:normAutofit fontScale="25000" lnSpcReduction="20000"/>
          </a:bodyPr>
          <a:lstStyle/>
          <a:p>
            <a:pPr marL="406908" algn="l">
              <a:buFontTx/>
              <a:buChar char="-"/>
            </a:pPr>
            <a:r>
              <a:rPr lang="cs-CZ" sz="5600" dirty="0"/>
              <a:t>Kolik her je tomuto autorovi připisováno?</a:t>
            </a:r>
          </a:p>
          <a:p>
            <a:pPr marL="406908" algn="l">
              <a:buFontTx/>
              <a:buChar char="-"/>
            </a:pPr>
            <a:r>
              <a:rPr lang="cs-CZ" sz="5600" b="1" dirty="0"/>
              <a:t>2000</a:t>
            </a:r>
          </a:p>
          <a:p>
            <a:pPr marL="406908" algn="l">
              <a:buFontTx/>
              <a:buChar char="-"/>
            </a:pPr>
            <a:r>
              <a:rPr lang="cs-CZ" sz="5600" dirty="0"/>
              <a:t>Kolik děl se dochovalo?</a:t>
            </a:r>
          </a:p>
          <a:p>
            <a:pPr marL="406908" algn="l">
              <a:buFontTx/>
              <a:buChar char="-"/>
            </a:pPr>
            <a:r>
              <a:rPr lang="cs-CZ" sz="5600" b="1" dirty="0"/>
              <a:t>425</a:t>
            </a:r>
          </a:p>
          <a:p>
            <a:pPr marL="406908" algn="l">
              <a:buFontTx/>
              <a:buChar char="-"/>
            </a:pPr>
            <a:r>
              <a:rPr lang="cs-CZ" sz="5600" dirty="0"/>
              <a:t>Jak se jmenuje jeho nejznámější hra?</a:t>
            </a:r>
          </a:p>
          <a:p>
            <a:pPr marL="406908" algn="l">
              <a:buFontTx/>
              <a:buChar char="-"/>
            </a:pPr>
            <a:r>
              <a:rPr lang="cs-CZ" sz="5600" b="1" dirty="0"/>
              <a:t>Ovčí pramen</a:t>
            </a:r>
          </a:p>
          <a:p>
            <a:pPr marL="406908" algn="l">
              <a:buFontTx/>
              <a:buChar char="-"/>
            </a:pPr>
            <a:r>
              <a:rPr lang="cs-CZ" sz="5600" dirty="0"/>
              <a:t>Jak odpovídají vesničané na otázku, kdo je vrahem?</a:t>
            </a:r>
          </a:p>
          <a:p>
            <a:pPr marL="406908" algn="l">
              <a:buFontTx/>
              <a:buChar char="-"/>
            </a:pPr>
            <a:r>
              <a:rPr lang="cs-CZ" sz="5600" b="1" dirty="0"/>
              <a:t>My, </a:t>
            </a:r>
            <a:r>
              <a:rPr lang="cs-CZ" sz="5600" b="1" dirty="0" err="1"/>
              <a:t>Fuente</a:t>
            </a:r>
            <a:r>
              <a:rPr lang="cs-CZ" sz="5600" b="1" dirty="0"/>
              <a:t> </a:t>
            </a:r>
            <a:r>
              <a:rPr lang="cs-CZ" sz="5600" b="1" dirty="0" err="1"/>
              <a:t>Ovejuna</a:t>
            </a:r>
            <a:endParaRPr lang="cs-CZ" sz="5600" b="1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19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d19d6491-b662-4d98-996c-1e38fe9d0183"/>
    <ds:schemaRef ds:uri="http://purl.org/dc/elements/1.1/"/>
    <ds:schemaRef ds:uri="http://purl.org/dc/dcmitype/"/>
    <ds:schemaRef ds:uri="http://purl.org/dc/term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</TotalTime>
  <Words>166</Words>
  <Application>Microsoft Office PowerPoint</Application>
  <PresentationFormat>Předvádění na obrazovce (16:9)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 Život</vt:lpstr>
      <vt:lpstr>Dílo</vt:lpstr>
      <vt:lpstr>Otázky – najděte pomocí tabletu</vt:lpstr>
      <vt:lpstr>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Papoušková Milada</cp:lastModifiedBy>
  <cp:revision>20</cp:revision>
  <dcterms:created xsi:type="dcterms:W3CDTF">2014-10-07T08:27:59Z</dcterms:created>
  <dcterms:modified xsi:type="dcterms:W3CDTF">2015-05-21T07:15:26Z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