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8" r:id="rId7"/>
    <p:sldId id="329" r:id="rId8"/>
    <p:sldId id="330" r:id="rId9"/>
    <p:sldId id="331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13.5.2015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KRUŽNICE</a:t>
            </a:r>
          </a:p>
          <a:p>
            <a:r>
              <a:rPr lang="cs-CZ" sz="1400" b="1" dirty="0" smtClean="0"/>
              <a:t>Práce s </a:t>
            </a:r>
            <a:r>
              <a:rPr lang="cs-CZ" sz="1400" b="1" smtClean="0"/>
              <a:t>tabletem</a:t>
            </a: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Soukromé gymnázium AD FONTES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o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. p. s.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RNDr. Milena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</a:rPr>
              <a:t>Pravlovská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Předmět: 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Učivo </a:t>
            </a:r>
            <a:r>
              <a:rPr lang="cs-CZ" dirty="0"/>
              <a:t>je zpracováno formou prezentace a obsahuje:</a:t>
            </a:r>
          </a:p>
          <a:p>
            <a:pPr algn="l"/>
            <a:r>
              <a:rPr lang="cs-CZ" dirty="0" smtClean="0"/>
              <a:t>Kružnice a její rovnice</a:t>
            </a:r>
            <a:endParaRPr lang="cs-CZ" dirty="0"/>
          </a:p>
          <a:p>
            <a:pPr algn="l"/>
            <a:r>
              <a:rPr lang="cs-CZ" dirty="0" smtClean="0"/>
              <a:t>Řešená úloha </a:t>
            </a:r>
            <a:endParaRPr lang="cs-CZ" dirty="0"/>
          </a:p>
          <a:p>
            <a:pPr algn="l"/>
            <a:r>
              <a:rPr lang="cs-CZ" dirty="0"/>
              <a:t>Grafické znázornění</a:t>
            </a:r>
          </a:p>
          <a:p>
            <a:pPr algn="l"/>
            <a:r>
              <a:rPr lang="cs-CZ" dirty="0"/>
              <a:t>Učivo je určeno pro septimu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Kuželosečky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Svět geometrie nejsou jen přímky, úsečky, vektory atd. </a:t>
            </a:r>
          </a:p>
          <a:p>
            <a:pPr marL="0" indent="0">
              <a:buNone/>
            </a:pPr>
            <a:r>
              <a:rPr lang="cs-CZ" dirty="0"/>
              <a:t>V rovině kromě přímek existují i další křivky a v prostoru jsou i jiné plochy než jen roviny. </a:t>
            </a:r>
          </a:p>
          <a:p>
            <a:pPr marL="0" indent="0">
              <a:buNone/>
            </a:pPr>
            <a:r>
              <a:rPr lang="cs-CZ" dirty="0"/>
              <a:t>Budeme se zabývat křivkami, které se souhrnně nazývají </a:t>
            </a:r>
            <a:r>
              <a:rPr lang="cs-CZ" b="1" dirty="0"/>
              <a:t>kuželosečky</a:t>
            </a:r>
            <a:r>
              <a:rPr lang="cs-CZ" dirty="0"/>
              <a:t>. Jsou to kružnice, elipsa, parabola a hyperbola. Ukážeme si, jak je lze matematicky vyjádřit a naučíme se řešit další úlohy.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87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3507854"/>
            <a:ext cx="8064896" cy="100811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Kružnice je z kuželoseček nejjednodušší a asi i nejznámější, pokud neuvažujeme ty singulární. Vznikne řezem rotační kuželové plochy rovinou kolmou na osu rotace, která neprochází vrcholem. Jinak se dá kružnice zavést jako množina všech bodů dané vlastnosti</a:t>
            </a:r>
            <a:r>
              <a:rPr lang="cs-CZ" dirty="0" smtClean="0"/>
              <a:t>:</a:t>
            </a:r>
          </a:p>
          <a:p>
            <a:r>
              <a:rPr lang="cs-CZ" b="1" dirty="0"/>
              <a:t>Definice</a:t>
            </a:r>
          </a:p>
          <a:p>
            <a:r>
              <a:rPr lang="cs-CZ" b="1" dirty="0"/>
              <a:t>Kružnice</a:t>
            </a:r>
            <a:r>
              <a:rPr lang="cs-CZ" dirty="0"/>
              <a:t> je množina všech bodů roviny, které mají od daného bodu, </a:t>
            </a:r>
            <a:r>
              <a:rPr lang="cs-CZ" b="1" dirty="0"/>
              <a:t>středu</a:t>
            </a:r>
            <a:r>
              <a:rPr lang="cs-CZ" dirty="0"/>
              <a:t> kružnice, danou vzdálenost, </a:t>
            </a:r>
            <a:r>
              <a:rPr lang="cs-CZ" b="1" dirty="0"/>
              <a:t>poloměr</a:t>
            </a:r>
            <a:r>
              <a:rPr lang="cs-CZ" dirty="0"/>
              <a:t> kružnice.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8" name="Picture 2" descr="C:\Documents and Settings\milena.pravlovska\Plocha\kruznice_rez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894" b="1894"/>
          <a:stretch>
            <a:fillRect/>
          </a:stretch>
        </p:blipFill>
        <p:spPr bwMode="auto">
          <a:xfrm>
            <a:off x="541605" y="843558"/>
            <a:ext cx="8423008" cy="2701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5702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7574"/>
            <a:ext cx="8003232" cy="360704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pt-BR" b="1" dirty="0"/>
              <a:t>Definice</a:t>
            </a:r>
            <a:endParaRPr lang="cs-CZ" b="1" dirty="0"/>
          </a:p>
          <a:p>
            <a:endParaRPr lang="pt-BR" dirty="0"/>
          </a:p>
          <a:p>
            <a:pPr marL="0" indent="0">
              <a:buNone/>
            </a:pPr>
            <a:r>
              <a:rPr lang="pt-BR" dirty="0"/>
              <a:t>Rovnice </a:t>
            </a:r>
            <a:endParaRPr lang="cs-CZ" dirty="0"/>
          </a:p>
          <a:p>
            <a:pPr marL="0" indent="0">
              <a:buNone/>
            </a:pPr>
            <a:r>
              <a:rPr lang="pt-BR" dirty="0"/>
              <a:t>(</a:t>
            </a:r>
            <a:r>
              <a:rPr lang="pt-BR" i="1" dirty="0"/>
              <a:t>x</a:t>
            </a:r>
            <a:r>
              <a:rPr lang="pt-BR" dirty="0"/>
              <a:t> - </a:t>
            </a:r>
            <a:r>
              <a:rPr lang="pt-BR" i="1" dirty="0"/>
              <a:t>m</a:t>
            </a:r>
            <a:r>
              <a:rPr lang="pt-BR" dirty="0"/>
              <a:t>)² + (</a:t>
            </a:r>
            <a:r>
              <a:rPr lang="pt-BR" i="1" dirty="0"/>
              <a:t>y</a:t>
            </a:r>
            <a:r>
              <a:rPr lang="pt-BR" dirty="0"/>
              <a:t> - </a:t>
            </a:r>
            <a:r>
              <a:rPr lang="pt-BR" i="1" dirty="0"/>
              <a:t>n</a:t>
            </a:r>
            <a:r>
              <a:rPr lang="pt-BR" dirty="0"/>
              <a:t>)² = </a:t>
            </a:r>
            <a:r>
              <a:rPr lang="pt-BR" i="1" dirty="0"/>
              <a:t>r</a:t>
            </a:r>
            <a:r>
              <a:rPr lang="pt-BR" dirty="0"/>
              <a:t>² </a:t>
            </a:r>
            <a:endParaRPr lang="cs-CZ" dirty="0"/>
          </a:p>
          <a:p>
            <a:pPr marL="0" indent="0">
              <a:buNone/>
            </a:pPr>
            <a:r>
              <a:rPr lang="pt-BR" dirty="0"/>
              <a:t>se nazývá </a:t>
            </a:r>
            <a:r>
              <a:rPr lang="pt-BR" b="1" dirty="0"/>
              <a:t>středovou rovnicí</a:t>
            </a:r>
            <a:r>
              <a:rPr lang="pt-BR" dirty="0"/>
              <a:t> kružnice se středem </a:t>
            </a:r>
            <a:r>
              <a:rPr lang="pt-BR" i="1" dirty="0"/>
              <a:t>S</a:t>
            </a:r>
            <a:r>
              <a:rPr lang="pt-BR" dirty="0"/>
              <a:t>[</a:t>
            </a:r>
            <a:r>
              <a:rPr lang="pt-BR" i="1" dirty="0"/>
              <a:t>m</a:t>
            </a:r>
            <a:r>
              <a:rPr lang="pt-BR" dirty="0"/>
              <a:t>; </a:t>
            </a:r>
            <a:r>
              <a:rPr lang="pt-BR" i="1" dirty="0"/>
              <a:t>n</a:t>
            </a:r>
            <a:r>
              <a:rPr lang="pt-BR" dirty="0"/>
              <a:t>] a poloměrem </a:t>
            </a:r>
            <a:r>
              <a:rPr lang="pt-BR" i="1" dirty="0"/>
              <a:t>r</a:t>
            </a:r>
            <a:r>
              <a:rPr lang="pt-BR" dirty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Rovnice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i="1" dirty="0"/>
              <a:t>x</a:t>
            </a:r>
            <a:r>
              <a:rPr lang="pt-BR" dirty="0"/>
              <a:t>²</a:t>
            </a:r>
            <a:r>
              <a:rPr lang="cs-CZ" dirty="0"/>
              <a:t> + </a:t>
            </a:r>
            <a:r>
              <a:rPr lang="cs-CZ" i="1" dirty="0"/>
              <a:t>y</a:t>
            </a:r>
            <a:r>
              <a:rPr lang="pt-BR" dirty="0"/>
              <a:t>²</a:t>
            </a:r>
            <a:r>
              <a:rPr lang="cs-CZ" dirty="0"/>
              <a:t> - 2</a:t>
            </a:r>
            <a:r>
              <a:rPr lang="cs-CZ" i="1" dirty="0"/>
              <a:t>mx</a:t>
            </a:r>
            <a:r>
              <a:rPr lang="cs-CZ" dirty="0"/>
              <a:t> - 2</a:t>
            </a:r>
            <a:r>
              <a:rPr lang="cs-CZ" i="1" dirty="0"/>
              <a:t>ny</a:t>
            </a:r>
            <a:r>
              <a:rPr lang="cs-CZ" dirty="0"/>
              <a:t> + </a:t>
            </a:r>
            <a:r>
              <a:rPr lang="cs-CZ" i="1" dirty="0"/>
              <a:t>p</a:t>
            </a:r>
            <a:r>
              <a:rPr lang="cs-CZ" dirty="0"/>
              <a:t> = 0, </a:t>
            </a:r>
          </a:p>
          <a:p>
            <a:pPr marL="0" indent="0">
              <a:buNone/>
            </a:pPr>
            <a:r>
              <a:rPr lang="cs-CZ" dirty="0"/>
              <a:t>kde </a:t>
            </a:r>
            <a:r>
              <a:rPr lang="cs-CZ" i="1" dirty="0"/>
              <a:t>p</a:t>
            </a:r>
            <a:r>
              <a:rPr lang="cs-CZ" dirty="0"/>
              <a:t> = </a:t>
            </a:r>
            <a:r>
              <a:rPr lang="cs-CZ" i="1" dirty="0"/>
              <a:t>m</a:t>
            </a:r>
            <a:r>
              <a:rPr lang="pt-BR" dirty="0"/>
              <a:t>²</a:t>
            </a:r>
            <a:r>
              <a:rPr lang="cs-CZ" dirty="0"/>
              <a:t> + </a:t>
            </a:r>
            <a:r>
              <a:rPr lang="cs-CZ" i="1" dirty="0"/>
              <a:t>n</a:t>
            </a:r>
            <a:r>
              <a:rPr lang="pt-BR" dirty="0"/>
              <a:t>²</a:t>
            </a:r>
            <a:r>
              <a:rPr lang="cs-CZ" dirty="0"/>
              <a:t> - </a:t>
            </a:r>
            <a:r>
              <a:rPr lang="cs-CZ" i="1" dirty="0"/>
              <a:t>r</a:t>
            </a:r>
            <a:r>
              <a:rPr lang="pt-BR" dirty="0"/>
              <a:t>²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se nazývá </a:t>
            </a:r>
            <a:r>
              <a:rPr lang="cs-CZ" b="1" dirty="0"/>
              <a:t>obecná rovnice</a:t>
            </a:r>
            <a:r>
              <a:rPr lang="cs-CZ" dirty="0"/>
              <a:t> kružnice.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03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43558"/>
            <a:ext cx="8661648" cy="720080"/>
          </a:xfrm>
        </p:spPr>
        <p:txBody>
          <a:bodyPr/>
          <a:lstStyle/>
          <a:p>
            <a:pPr algn="l"/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800" dirty="0"/>
              <a:t>Najděte středovou a obecnou rovnici kružnice se středem </a:t>
            </a:r>
            <a:br>
              <a:rPr lang="cs-CZ" sz="1800" dirty="0"/>
            </a:br>
            <a:r>
              <a:rPr lang="cs-CZ" sz="1800" i="1" dirty="0"/>
              <a:t>S</a:t>
            </a:r>
            <a:r>
              <a:rPr lang="cs-CZ" sz="1800" dirty="0"/>
              <a:t>[3; 5] a poloměrem </a:t>
            </a:r>
            <a:r>
              <a:rPr lang="cs-CZ" sz="1800" i="1" dirty="0"/>
              <a:t>r</a:t>
            </a:r>
            <a:r>
              <a:rPr lang="cs-CZ" sz="1800" dirty="0"/>
              <a:t> = 2.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23679"/>
            <a:ext cx="8003232" cy="26709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/>
              <a:t>Řešení</a:t>
            </a:r>
          </a:p>
          <a:p>
            <a:endParaRPr lang="cs-CZ" sz="1400" dirty="0"/>
          </a:p>
          <a:p>
            <a:pPr marL="0" indent="0">
              <a:buNone/>
            </a:pPr>
            <a:r>
              <a:rPr lang="cs-CZ" sz="1400" dirty="0"/>
              <a:t>Středovou rovnici můžeme zapsat přímo podle definice:</a:t>
            </a:r>
            <a:br>
              <a:rPr lang="cs-CZ" sz="1400" dirty="0"/>
            </a:br>
            <a:r>
              <a:rPr lang="cs-CZ" sz="1400" dirty="0"/>
              <a:t>(</a:t>
            </a:r>
            <a:r>
              <a:rPr lang="cs-CZ" sz="1400" i="1" dirty="0"/>
              <a:t>x</a:t>
            </a:r>
            <a:r>
              <a:rPr lang="cs-CZ" sz="1400" dirty="0"/>
              <a:t> - 3)</a:t>
            </a:r>
            <a:r>
              <a:rPr lang="pt-BR" sz="1400" dirty="0"/>
              <a:t>²</a:t>
            </a:r>
            <a:r>
              <a:rPr lang="cs-CZ" sz="1400" dirty="0"/>
              <a:t> + (</a:t>
            </a:r>
            <a:r>
              <a:rPr lang="cs-CZ" sz="1400" i="1" dirty="0"/>
              <a:t>y</a:t>
            </a:r>
            <a:r>
              <a:rPr lang="cs-CZ" sz="1400" dirty="0"/>
              <a:t> - 5)</a:t>
            </a:r>
            <a:r>
              <a:rPr lang="pt-BR" sz="1400" dirty="0"/>
              <a:t>²</a:t>
            </a:r>
            <a:r>
              <a:rPr lang="cs-CZ" sz="1400" dirty="0"/>
              <a:t> = 22.</a:t>
            </a:r>
          </a:p>
          <a:p>
            <a:pPr marL="0" indent="0">
              <a:buNone/>
            </a:pPr>
            <a:r>
              <a:rPr lang="cs-CZ" sz="1400" dirty="0"/>
              <a:t>Obecnou rovnici získáme rozepsáním mocnin:</a:t>
            </a:r>
            <a:br>
              <a:rPr lang="cs-CZ" sz="1400" dirty="0"/>
            </a:br>
            <a:r>
              <a:rPr lang="cs-CZ" sz="1400" i="1" dirty="0"/>
              <a:t>x</a:t>
            </a:r>
            <a:r>
              <a:rPr lang="pt-BR" sz="1400" dirty="0"/>
              <a:t>²</a:t>
            </a:r>
            <a:r>
              <a:rPr lang="cs-CZ" sz="1400" dirty="0"/>
              <a:t> - 6</a:t>
            </a:r>
            <a:r>
              <a:rPr lang="cs-CZ" sz="1400" i="1" dirty="0"/>
              <a:t>x</a:t>
            </a:r>
            <a:r>
              <a:rPr lang="cs-CZ" sz="1400" dirty="0"/>
              <a:t> + 9 + </a:t>
            </a:r>
            <a:r>
              <a:rPr lang="cs-CZ" sz="1400" i="1" dirty="0"/>
              <a:t>y</a:t>
            </a:r>
            <a:r>
              <a:rPr lang="pt-BR" sz="1400" dirty="0"/>
              <a:t>²</a:t>
            </a:r>
            <a:r>
              <a:rPr lang="cs-CZ" sz="1400" dirty="0"/>
              <a:t> - 10</a:t>
            </a:r>
            <a:r>
              <a:rPr lang="cs-CZ" sz="1400" i="1" dirty="0"/>
              <a:t>y</a:t>
            </a:r>
            <a:r>
              <a:rPr lang="cs-CZ" sz="1400" dirty="0"/>
              <a:t> + 25 = 4,</a:t>
            </a:r>
            <a:br>
              <a:rPr lang="cs-CZ" sz="1400" dirty="0"/>
            </a:br>
            <a:r>
              <a:rPr lang="cs-CZ" sz="1400" i="1" dirty="0"/>
              <a:t>x</a:t>
            </a:r>
            <a:r>
              <a:rPr lang="pt-BR" sz="1400" dirty="0"/>
              <a:t>²</a:t>
            </a:r>
            <a:r>
              <a:rPr lang="cs-CZ" sz="1400" dirty="0"/>
              <a:t> - 6</a:t>
            </a:r>
            <a:r>
              <a:rPr lang="cs-CZ" sz="1400" i="1" dirty="0"/>
              <a:t>x</a:t>
            </a:r>
            <a:r>
              <a:rPr lang="cs-CZ" sz="1400" dirty="0"/>
              <a:t> + </a:t>
            </a:r>
            <a:r>
              <a:rPr lang="cs-CZ" sz="1400" i="1" dirty="0"/>
              <a:t>y</a:t>
            </a:r>
            <a:r>
              <a:rPr lang="pt-BR" sz="1400" dirty="0"/>
              <a:t>²</a:t>
            </a:r>
            <a:r>
              <a:rPr lang="cs-CZ" sz="1400" dirty="0"/>
              <a:t> - 10</a:t>
            </a:r>
            <a:r>
              <a:rPr lang="cs-CZ" sz="1400" i="1" dirty="0"/>
              <a:t>y</a:t>
            </a:r>
            <a:r>
              <a:rPr lang="cs-CZ" sz="1400" dirty="0"/>
              <a:t> + 30 = 0.</a:t>
            </a:r>
          </a:p>
          <a:p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70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http://www.karlin.mff.cuni.cz/katedry/kdm/diplomky/jan_koncel/kuzelosecky.php?kapitola=kruznice</a:t>
            </a:r>
          </a:p>
          <a:p>
            <a:pPr marL="0" indent="0">
              <a:buNone/>
            </a:pPr>
            <a:r>
              <a:rPr lang="cs-CZ" sz="1800" dirty="0"/>
              <a:t>http://www.karlin.mff.cuni.cz/katedry/kdm/diplomky/jan_koncel/kuzelosecky.php?kapitola=kuzelosecky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272</Words>
  <Application>Microsoft Office PowerPoint</Application>
  <PresentationFormat>Předvádění na obrazovce (16:9)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Kuželosečky</vt:lpstr>
      <vt:lpstr>Prezentace aplikace PowerPoint</vt:lpstr>
      <vt:lpstr>Prezentace aplikace PowerPoint</vt:lpstr>
      <vt:lpstr>  Najděte středovou a obecnou rovnici kružnice se středem  S[3; 5] a poloměrem r = 2. 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Pravlovská Milena</cp:lastModifiedBy>
  <cp:revision>21</cp:revision>
  <dcterms:created xsi:type="dcterms:W3CDTF">2014-10-07T08:27:59Z</dcterms:created>
  <dcterms:modified xsi:type="dcterms:W3CDTF">2015-05-13T08:34:57Z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