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1" r:id="rId2"/>
    <p:sldId id="273" r:id="rId3"/>
    <p:sldId id="274" r:id="rId4"/>
    <p:sldId id="275" r:id="rId5"/>
    <p:sldId id="276" r:id="rId6"/>
    <p:sldId id="290" r:id="rId7"/>
    <p:sldId id="267" r:id="rId8"/>
    <p:sldId id="289" r:id="rId9"/>
    <p:sldId id="282" r:id="rId10"/>
    <p:sldId id="263" r:id="rId11"/>
    <p:sldId id="285" r:id="rId12"/>
    <p:sldId id="286" r:id="rId13"/>
    <p:sldId id="258" r:id="rId14"/>
    <p:sldId id="280" r:id="rId15"/>
    <p:sldId id="259" r:id="rId16"/>
    <p:sldId id="288" r:id="rId17"/>
    <p:sldId id="281" r:id="rId18"/>
    <p:sldId id="278" r:id="rId19"/>
    <p:sldId id="29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75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15B2B-4242-49B7-8719-7D2C68C6EA2E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N39YIBOJ\MP900448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819091"/>
            <a:ext cx="4608512" cy="8993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819091"/>
            <a:ext cx="2157815" cy="1008112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27669819"/>
              </p:ext>
            </p:extLst>
          </p:nvPr>
        </p:nvGraphicFramePr>
        <p:xfrm>
          <a:off x="1187624" y="1827203"/>
          <a:ext cx="6406287" cy="37355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5795"/>
                <a:gridCol w="4100492"/>
              </a:tblGrid>
              <a:tr h="10073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Ovoce</a:t>
                      </a:r>
                      <a:r>
                        <a:rPr lang="cs-CZ" sz="1600" kern="1200" baseline="0" dirty="0" smtClean="0">
                          <a:effectLst/>
                        </a:rPr>
                        <a:t> a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Jahoda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93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Popis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Zpracování</a:t>
                      </a:r>
                      <a:r>
                        <a:rPr lang="cs-CZ" sz="1600" kern="1200" baseline="0" dirty="0" smtClean="0">
                          <a:effectLst/>
                        </a:rPr>
                        <a:t> tématu ve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Snoezelen</a:t>
                      </a:r>
                      <a:r>
                        <a:rPr lang="cs-CZ" sz="1600" kern="1200" baseline="0" dirty="0" smtClean="0">
                          <a:effectLst/>
                        </a:rPr>
                        <a:t> konceptu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1.-</a:t>
                      </a:r>
                      <a:r>
                        <a:rPr lang="cs-CZ" sz="1600" kern="1200" dirty="0">
                          <a:effectLst/>
                        </a:rPr>
                        <a:t>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Linda</a:t>
                      </a:r>
                      <a:r>
                        <a:rPr lang="cs-CZ" sz="1600" kern="1200" baseline="0" dirty="0" smtClean="0">
                          <a:effectLst/>
                        </a:rPr>
                        <a:t> Grguričová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solidFill>
                            <a:schemeClr val="bg1"/>
                          </a:solidFill>
                          <a:effectLst/>
                        </a:rPr>
                        <a:t>CZ.1.07/1.4.00/21.3826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7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VY_32_INOVACE_CJS9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jeho</a:t>
                      </a:r>
                      <a:r>
                        <a:rPr lang="cs-CZ" sz="1600" kern="12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42969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DOPORUČENÉ </a:t>
            </a:r>
            <a:r>
              <a:rPr lang="cs-CZ" sz="4000" dirty="0">
                <a:latin typeface="+mn-lt"/>
              </a:rPr>
              <a:t>VYBAVENÍ </a:t>
            </a:r>
            <a:r>
              <a:rPr lang="cs-CZ" sz="4000" dirty="0" smtClean="0">
                <a:latin typeface="+mn-lt"/>
              </a:rPr>
              <a:t/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MÍSTNOSTI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564904"/>
            <a:ext cx="7606608" cy="367240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Aroma lampa na vodní bázi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Audiopřehrávač </a:t>
            </a:r>
            <a:endParaRPr lang="cs-CZ" sz="2800" i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 smtClean="0"/>
              <a:t>Možnost </a:t>
            </a:r>
            <a:r>
              <a:rPr lang="cs-CZ" sz="2800" i="0" dirty="0"/>
              <a:t>nasvětlení (tónového ladění) místnosti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Polohovací pomůcky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 smtClean="0"/>
              <a:t>Projektor</a:t>
            </a:r>
            <a:endParaRPr lang="cs-CZ" sz="28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/>
              <a:t>Projekční plátno (interaktivní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Zatemnění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70809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latin typeface="+mn-lt"/>
              </a:rPr>
              <a:t>POMŮCKY DO HODINY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060848"/>
            <a:ext cx="7606608" cy="4176464"/>
          </a:xfrm>
        </p:spPr>
        <p:txBody>
          <a:bodyPr>
            <a:normAutofit fontScale="925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Podle počtu žáků si připravte </a:t>
            </a:r>
            <a:r>
              <a:rPr lang="cs-CZ" sz="2400" i="0" dirty="0" smtClean="0"/>
              <a:t>jahody </a:t>
            </a:r>
            <a:r>
              <a:rPr lang="cs-CZ" sz="2400" i="0" dirty="0"/>
              <a:t>v celém </a:t>
            </a:r>
            <a:r>
              <a:rPr lang="cs-CZ" sz="2400" i="0" dirty="0" smtClean="0"/>
              <a:t>stavu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Pokud máte možnost, připravte si i ukázku rostliny</a:t>
            </a:r>
            <a:endParaRPr lang="cs-CZ" sz="2400" i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Máte-li pocit, že </a:t>
            </a:r>
            <a:r>
              <a:rPr lang="cs-CZ" sz="2400" i="0" dirty="0" smtClean="0"/>
              <a:t>jahody nemají </a:t>
            </a:r>
            <a:r>
              <a:rPr lang="cs-CZ" sz="2400" i="0" dirty="0"/>
              <a:t>výrazné aroma, můžete si připravit </a:t>
            </a:r>
            <a:r>
              <a:rPr lang="cs-CZ" sz="2400" i="0" dirty="0" err="1"/>
              <a:t>aromaváčky</a:t>
            </a:r>
            <a:r>
              <a:rPr lang="cs-CZ" sz="2400" i="0" dirty="0"/>
              <a:t> s koncentrovanější vůní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Pro </a:t>
            </a:r>
            <a:r>
              <a:rPr lang="cs-CZ" sz="2400" i="0" dirty="0" smtClean="0"/>
              <a:t>žáky, kteří potřebují jídlo ve speciální </a:t>
            </a:r>
            <a:r>
              <a:rPr lang="cs-CZ" sz="2400" i="0" dirty="0" smtClean="0"/>
              <a:t>konzistenci, </a:t>
            </a:r>
            <a:r>
              <a:rPr lang="cs-CZ" sz="2400" i="0" dirty="0" smtClean="0"/>
              <a:t>si jej připravíme dopředu. 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Mějte po ruce vše, co žáci obvykle potřebují při stravování (dle individuálních potřeb - pleny, </a:t>
            </a:r>
            <a:r>
              <a:rPr lang="cs-CZ" sz="2400" i="0" dirty="0" smtClean="0"/>
              <a:t>bryndáky</a:t>
            </a:r>
            <a:r>
              <a:rPr lang="cs-CZ" sz="2400" i="0" dirty="0"/>
              <a:t>, lžičky</a:t>
            </a:r>
            <a:r>
              <a:rPr lang="cs-CZ" sz="2400" i="0" dirty="0" smtClean="0"/>
              <a:t>,…) a co vy potřebujete pro krájení či rozmačkání jahody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Vyberte vhodnou hudbu (použijte jen u žáků, u kterých nepůsobí rušivě)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29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PŘÍPRAVA </a:t>
            </a:r>
            <a:r>
              <a:rPr lang="cs-CZ" sz="4000" dirty="0">
                <a:latin typeface="+mn-lt"/>
              </a:rPr>
              <a:t>MÍSTNOSTI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7606608" cy="4032448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Místnost zatemněte, pokud </a:t>
            </a:r>
            <a:r>
              <a:rPr lang="cs-CZ" sz="2400" i="0" dirty="0" smtClean="0"/>
              <a:t>chcete, </a:t>
            </a:r>
            <a:r>
              <a:rPr lang="cs-CZ" sz="2400" i="0" dirty="0"/>
              <a:t>vylaďte osvětlení do </a:t>
            </a:r>
            <a:r>
              <a:rPr lang="cs-CZ" sz="2400" i="0" dirty="0" smtClean="0"/>
              <a:t>světle </a:t>
            </a:r>
            <a:r>
              <a:rPr lang="cs-CZ" sz="2400" i="0" dirty="0"/>
              <a:t>červené barvy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</a:t>
            </a:r>
            <a:r>
              <a:rPr lang="cs-CZ" sz="2400" i="0" dirty="0"/>
              <a:t> aromalampě použijte </a:t>
            </a:r>
            <a:r>
              <a:rPr lang="cs-CZ" sz="2400" i="0" dirty="0" smtClean="0"/>
              <a:t>jahodovou vůni (</a:t>
            </a:r>
            <a:r>
              <a:rPr lang="cs-CZ" sz="2400" i="0" dirty="0"/>
              <a:t>cca 10 minut dopředu, aby provoněla místnost)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Pro jednotlivé žáky připravte místa k pohodlnému </a:t>
            </a:r>
            <a:r>
              <a:rPr lang="cs-CZ" sz="2400" i="0" dirty="0" err="1"/>
              <a:t>zapolohování</a:t>
            </a:r>
            <a:r>
              <a:rPr lang="cs-CZ" sz="2400" i="0" dirty="0"/>
              <a:t>, nejlépe v sedě či polosedě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Nastavte tuto projekci na první obrázek (prezentace trvá 25 minut, což odpovídá plánu postupu výuky)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Připravte si hudbu (pokud ji budete používat)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298798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POSTUP </a:t>
            </a:r>
            <a:r>
              <a:rPr lang="cs-CZ" sz="4000" dirty="0">
                <a:latin typeface="+mn-lt"/>
              </a:rPr>
              <a:t>VÝUKY</a:t>
            </a:r>
            <a:br>
              <a:rPr lang="cs-CZ" sz="4000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606608" cy="4608512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začněte obvyklým rituálem spojeným s prací ve </a:t>
            </a:r>
            <a:r>
              <a:rPr lang="cs-CZ" sz="2600" i="0" dirty="0" err="1"/>
              <a:t>snoezelenu</a:t>
            </a:r>
            <a:r>
              <a:rPr lang="cs-CZ" sz="2600" i="0" dirty="0"/>
              <a:t> (pokud jej máte zavedený).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Zapněte prezentaci (časově je koncipována na individuální práci s jedním, maximálně dvěma žáky na jednoho zaměstnance).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Během práce u žáků podporujete vnímání všemi smysly a samostatnost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Časování :	- 5 min. si s komentářem prohlížíme </a:t>
            </a:r>
            <a:r>
              <a:rPr lang="cs-CZ" sz="2600" i="0" dirty="0" smtClean="0"/>
              <a:t>celou jahodu,</a:t>
            </a:r>
            <a:endParaRPr lang="cs-CZ" sz="2600" i="0" dirty="0"/>
          </a:p>
          <a:p>
            <a:pPr lvl="0"/>
            <a:r>
              <a:rPr lang="cs-CZ" sz="2600" i="0" dirty="0"/>
              <a:t>			</a:t>
            </a:r>
            <a:r>
              <a:rPr lang="cs-CZ" sz="2600" i="0" dirty="0" smtClean="0"/>
              <a:t>její jednotlivé </a:t>
            </a:r>
            <a:r>
              <a:rPr lang="cs-CZ" sz="2600" i="0" dirty="0"/>
              <a:t>části, povrch, vůni…</a:t>
            </a:r>
          </a:p>
          <a:p>
            <a:r>
              <a:rPr lang="cs-CZ" sz="2600" i="0" dirty="0"/>
              <a:t>		- 5 min. je vyhrazeno na </a:t>
            </a:r>
            <a:r>
              <a:rPr lang="cs-CZ" sz="2600" i="0" dirty="0" smtClean="0"/>
              <a:t>ukázku, </a:t>
            </a:r>
            <a:r>
              <a:rPr lang="cs-CZ" sz="2600" i="0" dirty="0"/>
              <a:t>jak se </a:t>
            </a:r>
            <a:r>
              <a:rPr lang="cs-CZ" sz="2600" i="0" dirty="0" smtClean="0"/>
              <a:t>jahoda myje, 			</a:t>
            </a:r>
            <a:r>
              <a:rPr lang="cs-CZ" sz="2600" i="0" dirty="0" smtClean="0"/>
              <a:t>jak </a:t>
            </a:r>
            <a:r>
              <a:rPr lang="cs-CZ" sz="2600" i="0" dirty="0"/>
              <a:t>vypadá </a:t>
            </a:r>
            <a:r>
              <a:rPr lang="cs-CZ" sz="2600" i="0" dirty="0" smtClean="0"/>
              <a:t>rozkrájená, </a:t>
            </a:r>
            <a:r>
              <a:rPr lang="cs-CZ" sz="2600" i="0" dirty="0"/>
              <a:t>jak se </a:t>
            </a:r>
            <a:r>
              <a:rPr lang="cs-CZ" sz="2600" i="0" dirty="0" smtClean="0"/>
              <a:t>připravuje ke 				snězení </a:t>
            </a:r>
            <a:r>
              <a:rPr lang="cs-CZ" sz="2600" i="0" dirty="0"/>
              <a:t>apod. </a:t>
            </a:r>
          </a:p>
          <a:p>
            <a:r>
              <a:rPr lang="cs-CZ" sz="2600" i="0" dirty="0"/>
              <a:t>		- 15 min. věnujte samotnému ochutnávání 					(postup dle individuálních schopností žáka)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ukončete dle vlastního uvážení </a:t>
            </a:r>
            <a:r>
              <a:rPr lang="cs-CZ" sz="2600" i="0" dirty="0" smtClean="0"/>
              <a:t> (</a:t>
            </a:r>
            <a:r>
              <a:rPr lang="cs-CZ" sz="2600" i="0" dirty="0"/>
              <a:t>rituálem, návaznou činností,…)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72718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E:\dumy\obr1\jahoda\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" y="226"/>
            <a:ext cx="9143697" cy="6857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69981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\obr1\jahoda\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857" y="3428"/>
            <a:ext cx="9139766" cy="6854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2819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dumy\obr1\jahoda\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0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9911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dumy\obr1\jahoda\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75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92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dumy\obr1\jahoda\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4975" y="404664"/>
            <a:ext cx="9150591" cy="609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6588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:\dumy\obr1\jahoda\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76672"/>
            <a:ext cx="9144001" cy="5804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3610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dumy\obr1\jahoda\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344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dumy\obr1\jahoda\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680"/>
            <a:ext cx="9143092" cy="6857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490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:\dumy\obr1\jahoda\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1034"/>
            <a:ext cx="9217844" cy="6826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527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40000"/>
    </mc:Choice>
    <mc:Fallback>
      <p:transition spd="slow" advTm="24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E:\dumy\obr1\jahoda\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8250" y="332656"/>
            <a:ext cx="9145411" cy="6087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7919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E:\dumy\obr1\jahoda\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023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50000"/>
    </mc:Choice>
    <mc:Fallback>
      <p:transition spd="slow" advTm="15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E:\dumy\obr1\jahoda\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1365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50000"/>
    </mc:Choice>
    <mc:Fallback>
      <p:transition spd="slow" advTm="15000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3419872" y="4581128"/>
            <a:ext cx="6172200" cy="914400"/>
          </a:xfrm>
        </p:spPr>
        <p:txBody>
          <a:bodyPr>
            <a:noAutofit/>
          </a:bodyPr>
          <a:lstStyle/>
          <a:p>
            <a:pPr algn="ctr"/>
            <a:r>
              <a:rPr lang="cs-CZ" sz="6600" i="0" dirty="0" smtClean="0"/>
              <a:t>KONEC</a:t>
            </a:r>
          </a:p>
        </p:txBody>
      </p:sp>
      <p:pic>
        <p:nvPicPr>
          <p:cNvPr id="13314" name="Picture 2" descr="E:\dumy\obr1\jahoda\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5464175" cy="3637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87456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13571"/>
            <a:ext cx="8352928" cy="13681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ZDROJE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179512" y="1381723"/>
            <a:ext cx="8784976" cy="5215629"/>
          </a:xfrm>
        </p:spPr>
        <p:txBody>
          <a:bodyPr>
            <a:normAutofit fontScale="92500"/>
          </a:bodyPr>
          <a:lstStyle/>
          <a:p>
            <a:r>
              <a:rPr lang="cs-CZ" sz="2000" dirty="0"/>
              <a:t>http://pixabay.com/static/uploads/photo/2014/04/28/09/55/strawberry-flower-333747_640.jpg</a:t>
            </a:r>
          </a:p>
          <a:p>
            <a:r>
              <a:rPr lang="cs-CZ" sz="2000" dirty="0"/>
              <a:t>http://pixabay.com/static/uploads/photo/2013/06/30/09/43/strawberry-142353_640.jpg</a:t>
            </a:r>
          </a:p>
          <a:p>
            <a:r>
              <a:rPr lang="cs-CZ" sz="2000" dirty="0"/>
              <a:t>http://pixabay.com/static/uploads/photo/2014/04/05/11/39/young-316562_640.jpg</a:t>
            </a:r>
          </a:p>
          <a:p>
            <a:r>
              <a:rPr lang="cs-CZ" sz="2000" dirty="0"/>
              <a:t>http://pixabay.com/static/uploads/photo/2015/01/17/20/22/strawberries-602500_640.jpg</a:t>
            </a:r>
          </a:p>
          <a:p>
            <a:r>
              <a:rPr lang="cs-CZ" sz="2000" dirty="0"/>
              <a:t>http://pixabay.com/static/uploads/photo/2013/07/18/20/27/strawberry-165075_640.jpg</a:t>
            </a:r>
          </a:p>
          <a:p>
            <a:r>
              <a:rPr lang="cs-CZ" sz="2000" dirty="0"/>
              <a:t>http://pixabay.com/static/uploads/photo/2013/03/15/18/33/strawberries-94090_640.jpg</a:t>
            </a:r>
          </a:p>
          <a:p>
            <a:r>
              <a:rPr lang="cs-CZ" sz="2000" dirty="0"/>
              <a:t>http://pixabay.com/static/uploads/photo/2015/01/01/23/59/strawberry-586267_640.jpg</a:t>
            </a:r>
          </a:p>
          <a:p>
            <a:r>
              <a:rPr lang="cs-CZ" sz="2000" dirty="0"/>
              <a:t>http://pixabay.com/static/uploads/photo/2013/10/17/17/15/berry-197078_640.jpg</a:t>
            </a:r>
          </a:p>
          <a:p>
            <a:r>
              <a:rPr lang="cs-CZ" sz="2000" dirty="0"/>
              <a:t>http://pixabay.com/static/uploads/photo/2014/02/22/19/37/strawberries-272254_640.jpg</a:t>
            </a:r>
          </a:p>
          <a:p>
            <a:r>
              <a:rPr lang="cs-CZ" sz="2000" dirty="0"/>
              <a:t>http://upload.wikimedia.org/wikipedia/commons/0/04/M%C4%9Bs%C3%AD%C4%8Dn%C3%AD_jahody.jpg</a:t>
            </a:r>
          </a:p>
          <a:p>
            <a:r>
              <a:rPr lang="cs-CZ" sz="2000" dirty="0"/>
              <a:t>http://pixabay.com/static/uploads/photo/2014/10/25/14/35/strawberries-502641_640.jpg</a:t>
            </a:r>
          </a:p>
          <a:p>
            <a:r>
              <a:rPr lang="cs-CZ" sz="2000" dirty="0"/>
              <a:t>http://pixabay.com/static/uploads/photo/2015/02/01/12/31/strawberry-619397_640.jpg</a:t>
            </a:r>
          </a:p>
          <a:p>
            <a:r>
              <a:rPr lang="cs-CZ" sz="2000"/>
              <a:t>http://pixabay.com/static/uploads/photo/2011/05/25/11/53/strawberry-7508_640.jpg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27707716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972</TotalTime>
  <Words>124</Words>
  <Application>Microsoft Office PowerPoint</Application>
  <PresentationFormat>Předvádění na obrazovce (4:3)</PresentationFormat>
  <Paragraphs>64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Tradeshow</vt:lpstr>
      <vt:lpstr>Snímek 1</vt:lpstr>
      <vt:lpstr> DOPORUČENÉ VYBAVENÍ  MÍSTNOSTI </vt:lpstr>
      <vt:lpstr> POMŮCKY DO HODINY  </vt:lpstr>
      <vt:lpstr> PŘÍPRAVA MÍSTNOSTI </vt:lpstr>
      <vt:lpstr> POSTUP VÝUKY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46</cp:revision>
  <dcterms:created xsi:type="dcterms:W3CDTF">2013-11-26T07:16:22Z</dcterms:created>
  <dcterms:modified xsi:type="dcterms:W3CDTF">2015-05-26T10:30:41Z</dcterms:modified>
</cp:coreProperties>
</file>