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65" r:id="rId3"/>
    <p:sldId id="256" r:id="rId4"/>
    <p:sldId id="257" r:id="rId5"/>
    <p:sldId id="258" r:id="rId6"/>
    <p:sldId id="259" r:id="rId7"/>
    <p:sldId id="260" r:id="rId8"/>
    <p:sldId id="261" r:id="rId9"/>
    <p:sldId id="262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86" d="100"/>
          <a:sy n="86" d="100"/>
        </p:scale>
        <p:origin x="-1092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E7440-F2E1-4FCA-8CE1-5DDBF3AD339B}" type="datetimeFigureOut">
              <a:rPr lang="cs-CZ" smtClean="0"/>
              <a:pPr/>
              <a:t>26. 5. 2015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458E36C-C4FA-4D80-BB50-D63B19BD56F4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="" xmlns:wpc="http://schemas.microsoft.com/office/word/2010/wordprocessingCanvas" xmlns:mc="http://schemas.openxmlformats.org/markup-compatibility/2006" xmlns:o="urn:schemas-microsoft-com:office:office" xmlns:m="http://schemas.openxmlformats.org/officeDocument/2006/math" xmlns:v="urn:schemas-microsoft-com:vml" xmlns:wp14="http://schemas.microsoft.com/office/word/2010/wordprocessingDrawing" xmlns:wp="http://schemas.openxmlformats.org/drawingml/2006/wordprocessingDrawing" xmlns:w10="urn:schemas-microsoft-com:office:word" xmlns:w="http://schemas.openxmlformats.org/wordprocessingml/2006/main" xmlns:w14="http://schemas.microsoft.com/office/word/2010/wordml" xmlns:wpg="http://schemas.microsoft.com/office/word/2010/wordprocessingGroup" xmlns:wpi="http://schemas.microsoft.com/office/word/2010/wordprocessingInk" xmlns:wne="http://schemas.microsoft.com/office/word/2006/wordml" xmlns:wps="http://schemas.microsoft.com/office/word/2010/wordprocessingShape" xmlns:a14="http://schemas.microsoft.com/office/drawing/2010/main" xmlns:pic="http://schemas.openxmlformats.org/drawingml/2006/picture" xmlns:lc="http://schemas.openxmlformats.org/drawingml/2006/lockedCanvas" val="0"/>
              </a:ext>
            </a:extLst>
          </a:blip>
          <a:srcRect/>
          <a:stretch>
            <a:fillRect/>
          </a:stretch>
        </p:blipFill>
        <p:spPr bwMode="auto">
          <a:xfrm>
            <a:off x="1907704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2051720" y="1772817"/>
          <a:ext cx="5184576" cy="3795032"/>
        </p:xfrm>
        <a:graphic>
          <a:graphicData uri="http://schemas.openxmlformats.org/drawingml/2006/table">
            <a:tbl>
              <a:tblPr/>
              <a:tblGrid>
                <a:gridCol w="2592288"/>
                <a:gridCol w="2592288"/>
              </a:tblGrid>
              <a:tr h="51681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Název školy: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>
                          <a:latin typeface="Calibri"/>
                          <a:ea typeface="Calibri"/>
                          <a:cs typeface="Times New Roman"/>
                        </a:rPr>
                        <a:t>Základní škola a Mateřská škola </a:t>
                      </a:r>
                      <a:r>
                        <a:rPr lang="cs-CZ" sz="1000" dirty="0" err="1">
                          <a:latin typeface="Calibri"/>
                          <a:ea typeface="Calibri"/>
                          <a:cs typeface="Times New Roman"/>
                        </a:rPr>
                        <a:t>Sepekov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</a:t>
                      </a:r>
                      <a:r>
                        <a:rPr lang="cs-CZ" sz="1000" baseline="0" smtClean="0">
                          <a:latin typeface="Calibri"/>
                          <a:ea typeface="Calibri"/>
                          <a:cs typeface="Times New Roman"/>
                        </a:rPr>
                        <a:t>Mgr. Hana 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Červená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VY_32_INOVACE_63   _angličtina-gramatika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Vzdělávací oblast: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Jazyk a jazyková</a:t>
                      </a:r>
                      <a:r>
                        <a:rPr lang="cs-CZ" sz="1000" baseline="0" dirty="0" smtClean="0">
                          <a:latin typeface="Calibri"/>
                          <a:ea typeface="Calibri"/>
                          <a:cs typeface="Times New Roman"/>
                        </a:rPr>
                        <a:t> komunikace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CZ.1.07/1.4.00/21.2046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4335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Číslo a název klíčové aktivity: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III/2 </a:t>
                      </a: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Inovace a zkvalitnění výuky prostřednictvím ICT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06973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>
                          <a:latin typeface="Calibri"/>
                          <a:ea typeface="Calibri"/>
                          <a:cs typeface="Times New Roman"/>
                        </a:rPr>
                        <a:t>Období vytvoření DUM:</a:t>
                      </a: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0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000" dirty="0" smtClean="0">
                          <a:latin typeface="Calibri"/>
                          <a:ea typeface="Calibri"/>
                          <a:cs typeface="Times New Roman"/>
                        </a:rPr>
                        <a:t>Září 2012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0117" marR="60117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Logolink_horizontal_zaklad_RGB"/>
          <p:cNvPicPr/>
          <p:nvPr/>
        </p:nvPicPr>
        <p:blipFill>
          <a:blip r:embed="rId2" cstate="print">
            <a:extLst>
              <a:ext uri="{28A0092B-C50C-407E-A947-70E740481C1C}">
                <a14:useLocalDpi xmlns:lc="http://schemas.openxmlformats.org/drawingml/2006/lockedCanvas" xmlns:pic="http://schemas.openxmlformats.org/drawingml/2006/picture" xmlns:a14="http://schemas.microsoft.com/office/drawing/2010/main" xmlns:wps="http://schemas.microsoft.com/office/word/2010/wordprocessingShape" xmlns:wne="http://schemas.microsoft.com/office/word/2006/wordml" xmlns:wpi="http://schemas.microsoft.com/office/word/2010/wordprocessingInk" xmlns:wpg="http://schemas.microsoft.com/office/word/2010/wordprocessingGroup" xmlns:w14="http://schemas.microsoft.com/office/word/2010/wordml" xmlns:w="http://schemas.openxmlformats.org/wordprocessingml/2006/main" xmlns:w10="urn:schemas-microsoft-com:office:word" xmlns:wp="http://schemas.openxmlformats.org/drawingml/2006/wordprocessingDrawing" xmlns:wp14="http://schemas.microsoft.com/office/word/2010/wordprocessingDrawing" xmlns:v="urn:schemas-microsoft-com:vml" xmlns:m="http://schemas.openxmlformats.org/officeDocument/2006/math" xmlns:o="urn:schemas-microsoft-com:office:office" xmlns:mc="http://schemas.openxmlformats.org/markup-compatibility/2006" xmlns:wpc="http://schemas.microsoft.com/office/word/2010/wordprocessingCanvas" xmlns="" val="0"/>
              </a:ext>
            </a:extLst>
          </a:blip>
          <a:srcRect/>
          <a:stretch>
            <a:fillRect/>
          </a:stretch>
        </p:blipFill>
        <p:spPr bwMode="auto">
          <a:xfrm>
            <a:off x="1619672" y="404664"/>
            <a:ext cx="5752465" cy="141414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3" name="Tabulka 2"/>
          <p:cNvGraphicFramePr>
            <a:graphicFrameLocks noGrp="1"/>
          </p:cNvGraphicFramePr>
          <p:nvPr/>
        </p:nvGraphicFramePr>
        <p:xfrm>
          <a:off x="1619672" y="1988840"/>
          <a:ext cx="5849620" cy="3584575"/>
        </p:xfrm>
        <a:graphic>
          <a:graphicData uri="http://schemas.openxmlformats.org/drawingml/2006/table">
            <a:tbl>
              <a:tblPr/>
              <a:tblGrid>
                <a:gridCol w="2924810"/>
                <a:gridCol w="2924810"/>
              </a:tblGrid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Přehledný výklad stupňování přídavných jmen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Jazyk: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Anglický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Očekávaný výstup: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Pochopení pravidel vytváření 2. a 3. stupně přídavných</a:t>
                      </a:r>
                      <a:r>
                        <a:rPr lang="cs-CZ" sz="1100" baseline="0" dirty="0" smtClean="0">
                          <a:latin typeface="Calibri"/>
                          <a:ea typeface="Calibri"/>
                          <a:cs typeface="Times New Roman"/>
                        </a:rPr>
                        <a:t> jmen v angličtině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latin typeface="Calibri"/>
                          <a:ea typeface="Calibri"/>
                          <a:cs typeface="Times New Roman"/>
                        </a:rPr>
                        <a:t>7.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71691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>
                          <a:latin typeface="Calibri"/>
                          <a:ea typeface="Calibri"/>
                          <a:cs typeface="Times New Roman"/>
                        </a:rPr>
                        <a:t>Druh učebního materiálu: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smtClean="0"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smtClean="0">
                          <a:latin typeface="Calibri"/>
                          <a:ea typeface="Calibri"/>
                          <a:cs typeface="Times New Roman"/>
                        </a:rPr>
                        <a:t>Prezentace</a:t>
                      </a:r>
                      <a:endParaRPr lang="cs-CZ" sz="11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b="1" dirty="0" smtClean="0"/>
              <a:t>Stupňování přídavných jmen</a:t>
            </a:r>
            <a:br>
              <a:rPr lang="cs-CZ" b="1" dirty="0" smtClean="0"/>
            </a:br>
            <a:r>
              <a:rPr lang="cs-CZ" b="1" dirty="0" smtClean="0"/>
              <a:t>(</a:t>
            </a:r>
            <a:r>
              <a:rPr lang="cs-CZ" b="1" dirty="0" err="1" smtClean="0"/>
              <a:t>Comparison</a:t>
            </a:r>
            <a:r>
              <a:rPr lang="cs-CZ" b="1" dirty="0" smtClean="0"/>
              <a:t> </a:t>
            </a:r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 smtClean="0"/>
              <a:t>adjectives</a:t>
            </a:r>
            <a:r>
              <a:rPr lang="cs-CZ" b="1" dirty="0" smtClean="0"/>
              <a:t>)</a:t>
            </a:r>
            <a:endParaRPr lang="cs-CZ" b="1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b="1" dirty="0" smtClean="0"/>
              <a:t>Pravidelné a nepravidelné stupňování, porovnávání</a:t>
            </a:r>
            <a:endParaRPr lang="cs-CZ" b="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dirty="0" smtClean="0"/>
              <a:t/>
            </a:r>
            <a:br>
              <a:rPr lang="cs-CZ" dirty="0" smtClean="0"/>
            </a:br>
            <a:r>
              <a:rPr lang="cs-CZ" b="1" dirty="0" smtClean="0"/>
              <a:t>Pravidelné stupňování</a:t>
            </a:r>
            <a:br>
              <a:rPr lang="cs-CZ" b="1" dirty="0" smtClean="0"/>
            </a:b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fontScale="92500" lnSpcReduction="20000"/>
          </a:bodyPr>
          <a:lstStyle/>
          <a:p>
            <a:r>
              <a:rPr lang="cs-CZ" dirty="0" smtClean="0"/>
              <a:t>Jednoslabičná přídavná jména a dvouslabičná končící na </a:t>
            </a:r>
            <a:r>
              <a:rPr lang="cs-CZ" b="1" dirty="0" smtClean="0"/>
              <a:t>-y 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dirty="0" smtClean="0"/>
              <a:t>2. stupeň pomocí přípony </a:t>
            </a:r>
            <a:r>
              <a:rPr lang="cs-CZ" b="1" i="1" dirty="0" smtClean="0"/>
              <a:t>-</a:t>
            </a:r>
            <a:r>
              <a:rPr lang="cs-CZ" b="1" i="1" dirty="0" err="1" smtClean="0"/>
              <a:t>er</a:t>
            </a:r>
            <a:endParaRPr lang="cs-CZ" b="1" i="1" dirty="0" smtClean="0"/>
          </a:p>
          <a:p>
            <a:pPr>
              <a:buNone/>
            </a:pPr>
            <a:r>
              <a:rPr lang="cs-CZ" b="1" i="1" dirty="0"/>
              <a:t>	</a:t>
            </a:r>
            <a:r>
              <a:rPr lang="cs-CZ" i="1" dirty="0" smtClean="0"/>
              <a:t>3. stupeň pomocí přípony </a:t>
            </a:r>
            <a:r>
              <a:rPr lang="cs-CZ" b="1" i="1" dirty="0" smtClean="0"/>
              <a:t>–</a:t>
            </a:r>
            <a:r>
              <a:rPr lang="cs-CZ" b="1" i="1" dirty="0" err="1" smtClean="0"/>
              <a:t>est</a:t>
            </a:r>
            <a:endParaRPr lang="cs-CZ" b="1" i="1" dirty="0" smtClean="0"/>
          </a:p>
          <a:p>
            <a:pPr>
              <a:buNone/>
            </a:pPr>
            <a:endParaRPr lang="cs-CZ" b="1" i="1" dirty="0" smtClean="0"/>
          </a:p>
          <a:p>
            <a:pPr>
              <a:buNone/>
            </a:pPr>
            <a:r>
              <a:rPr lang="cs-CZ" b="1" i="1" dirty="0"/>
              <a:t>	</a:t>
            </a:r>
            <a:r>
              <a:rPr lang="cs-CZ" i="1" dirty="0" err="1" smtClean="0"/>
              <a:t>long</a:t>
            </a:r>
            <a:r>
              <a:rPr lang="cs-CZ" i="1" dirty="0" smtClean="0"/>
              <a:t> - </a:t>
            </a:r>
            <a:r>
              <a:rPr lang="cs-CZ" i="1" dirty="0" err="1" smtClean="0"/>
              <a:t>long</a:t>
            </a:r>
            <a:r>
              <a:rPr lang="cs-CZ" b="1" i="1" dirty="0" err="1" smtClean="0"/>
              <a:t>er</a:t>
            </a:r>
            <a:r>
              <a:rPr lang="cs-CZ" b="1" i="1" dirty="0" smtClean="0"/>
              <a:t> </a:t>
            </a:r>
            <a:r>
              <a:rPr lang="cs-CZ" i="1" dirty="0" smtClean="0"/>
              <a:t>-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long</a:t>
            </a:r>
            <a:r>
              <a:rPr lang="cs-CZ" b="1" i="1" dirty="0" err="1" smtClean="0"/>
              <a:t>est</a:t>
            </a:r>
            <a:r>
              <a:rPr lang="cs-CZ" i="1" dirty="0" smtClean="0"/>
              <a:t>		</a:t>
            </a:r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short</a:t>
            </a:r>
            <a:r>
              <a:rPr lang="cs-CZ" i="1" dirty="0" smtClean="0"/>
              <a:t> - </a:t>
            </a:r>
            <a:r>
              <a:rPr lang="cs-CZ" i="1" dirty="0" err="1" smtClean="0"/>
              <a:t>short</a:t>
            </a:r>
            <a:r>
              <a:rPr lang="cs-CZ" b="1" i="1" dirty="0" err="1" smtClean="0"/>
              <a:t>er</a:t>
            </a:r>
            <a:r>
              <a:rPr lang="cs-CZ" b="1" i="1" dirty="0" smtClean="0"/>
              <a:t> </a:t>
            </a:r>
            <a:r>
              <a:rPr lang="cs-CZ" i="1" dirty="0" smtClean="0"/>
              <a:t>-</a:t>
            </a:r>
            <a:r>
              <a:rPr lang="cs-CZ" b="1" i="1" dirty="0" smtClean="0"/>
              <a:t> </a:t>
            </a:r>
            <a:r>
              <a:rPr lang="cs-CZ" i="1" dirty="0" err="1" smtClean="0"/>
              <a:t>the</a:t>
            </a:r>
            <a:r>
              <a:rPr lang="cs-CZ" b="1" i="1" dirty="0" smtClean="0"/>
              <a:t> </a:t>
            </a:r>
            <a:r>
              <a:rPr lang="cs-CZ" i="1" dirty="0" err="1" smtClean="0"/>
              <a:t>short</a:t>
            </a:r>
            <a:r>
              <a:rPr lang="cs-CZ" b="1" i="1" dirty="0" err="1" smtClean="0"/>
              <a:t>est</a:t>
            </a:r>
            <a:endParaRPr lang="cs-CZ" b="1" i="1" dirty="0" smtClean="0"/>
          </a:p>
          <a:p>
            <a:pPr>
              <a:buNone/>
            </a:pPr>
            <a:r>
              <a:rPr lang="cs-CZ" b="1" i="1" dirty="0"/>
              <a:t>	</a:t>
            </a:r>
            <a:r>
              <a:rPr lang="cs-CZ" i="1" dirty="0" smtClean="0"/>
              <a:t>happy - </a:t>
            </a:r>
            <a:r>
              <a:rPr lang="cs-CZ" i="1" dirty="0" err="1" smtClean="0"/>
              <a:t>happi</a:t>
            </a:r>
            <a:r>
              <a:rPr lang="cs-CZ" b="1" i="1" dirty="0" err="1" smtClean="0"/>
              <a:t>er</a:t>
            </a:r>
            <a:r>
              <a:rPr lang="cs-CZ" i="1" dirty="0"/>
              <a:t> </a:t>
            </a:r>
            <a:r>
              <a:rPr lang="cs-CZ" i="1" dirty="0" smtClean="0"/>
              <a:t>-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happi</a:t>
            </a:r>
            <a:r>
              <a:rPr lang="cs-CZ" b="1" i="1" dirty="0" err="1" smtClean="0"/>
              <a:t>est</a:t>
            </a:r>
            <a:endParaRPr lang="cs-CZ" b="1" i="1" dirty="0" smtClean="0"/>
          </a:p>
          <a:p>
            <a:pPr>
              <a:buNone/>
            </a:pPr>
            <a:r>
              <a:rPr lang="cs-CZ" i="1" dirty="0"/>
              <a:t>	</a:t>
            </a:r>
            <a:r>
              <a:rPr lang="cs-CZ" i="1" dirty="0" err="1" smtClean="0"/>
              <a:t>pretty</a:t>
            </a:r>
            <a:r>
              <a:rPr lang="cs-CZ" i="1" dirty="0" smtClean="0"/>
              <a:t> -</a:t>
            </a:r>
            <a:r>
              <a:rPr lang="cs-CZ" i="1" dirty="0" err="1" smtClean="0"/>
              <a:t>pretti</a:t>
            </a:r>
            <a:r>
              <a:rPr lang="cs-CZ" b="1" i="1" dirty="0" err="1" smtClean="0"/>
              <a:t>er</a:t>
            </a:r>
            <a:r>
              <a:rPr lang="cs-CZ" b="1" i="1" dirty="0" smtClean="0"/>
              <a:t> -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pretti</a:t>
            </a:r>
            <a:r>
              <a:rPr lang="cs-CZ" b="1" i="1" dirty="0" err="1" smtClean="0"/>
              <a:t>est</a:t>
            </a:r>
            <a:endParaRPr lang="cs-CZ" b="1" i="1" dirty="0" smtClean="0"/>
          </a:p>
          <a:p>
            <a:pPr>
              <a:buNone/>
            </a:pPr>
            <a:r>
              <a:rPr lang="cs-CZ" i="1" dirty="0" smtClean="0"/>
              <a:t>	</a:t>
            </a:r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b="1" dirty="0" smtClean="0"/>
              <a:t>Pravopisné změny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Končí-li přídavné jméno na </a:t>
            </a:r>
            <a:r>
              <a:rPr lang="cs-CZ" b="1" i="1" dirty="0" smtClean="0"/>
              <a:t>-e, </a:t>
            </a:r>
            <a:r>
              <a:rPr lang="cs-CZ" dirty="0" smtClean="0"/>
              <a:t>přidáváme pouze</a:t>
            </a:r>
            <a:r>
              <a:rPr lang="cs-CZ" b="1" i="1" dirty="0" smtClean="0"/>
              <a:t> -r, -</a:t>
            </a:r>
            <a:r>
              <a:rPr lang="cs-CZ" b="1" i="1" dirty="0" err="1" smtClean="0"/>
              <a:t>st</a:t>
            </a:r>
            <a:endParaRPr lang="cs-CZ" b="1" i="1" dirty="0"/>
          </a:p>
          <a:p>
            <a:pPr>
              <a:buNone/>
            </a:pPr>
            <a:r>
              <a:rPr lang="cs-CZ" b="1" i="1" dirty="0" smtClean="0"/>
              <a:t>	</a:t>
            </a:r>
            <a:r>
              <a:rPr lang="cs-CZ" i="1" dirty="0" err="1" smtClean="0"/>
              <a:t>larg</a:t>
            </a:r>
            <a:r>
              <a:rPr lang="cs-CZ" b="1" i="1" dirty="0" err="1" smtClean="0"/>
              <a:t>e</a:t>
            </a:r>
            <a:r>
              <a:rPr lang="cs-CZ" i="1" dirty="0" smtClean="0"/>
              <a:t> - </a:t>
            </a:r>
            <a:r>
              <a:rPr lang="cs-CZ" b="1" i="1" dirty="0" err="1" smtClean="0"/>
              <a:t>larger</a:t>
            </a:r>
            <a:r>
              <a:rPr lang="cs-CZ" b="1" i="1" dirty="0" smtClean="0"/>
              <a:t> </a:t>
            </a:r>
            <a:r>
              <a:rPr lang="cs-CZ" i="1" dirty="0" smtClean="0"/>
              <a:t>- </a:t>
            </a:r>
            <a:r>
              <a:rPr lang="cs-CZ" i="1" dirty="0" err="1" smtClean="0"/>
              <a:t>larg</a:t>
            </a:r>
            <a:r>
              <a:rPr lang="cs-CZ" b="1" i="1" dirty="0" err="1" smtClean="0"/>
              <a:t>est</a:t>
            </a:r>
            <a:r>
              <a:rPr lang="cs-CZ" b="1" i="1" dirty="0" smtClean="0"/>
              <a:t> </a:t>
            </a:r>
            <a:r>
              <a:rPr lang="cs-CZ" i="1" dirty="0" smtClean="0"/>
              <a:t>nic</a:t>
            </a:r>
            <a:r>
              <a:rPr lang="cs-CZ" b="1" i="1" dirty="0" smtClean="0"/>
              <a:t>e - </a:t>
            </a:r>
            <a:r>
              <a:rPr lang="cs-CZ" i="1" dirty="0" err="1" smtClean="0"/>
              <a:t>nic</a:t>
            </a:r>
            <a:r>
              <a:rPr lang="cs-CZ" b="1" i="1" dirty="0" err="1" smtClean="0"/>
              <a:t>er</a:t>
            </a:r>
            <a:r>
              <a:rPr lang="cs-CZ" b="1" i="1" dirty="0" smtClean="0"/>
              <a:t> - </a:t>
            </a:r>
            <a:r>
              <a:rPr lang="cs-CZ" i="1" dirty="0" err="1" smtClean="0"/>
              <a:t>the</a:t>
            </a:r>
            <a:r>
              <a:rPr lang="cs-CZ" i="1" dirty="0" smtClean="0"/>
              <a:t> </a:t>
            </a:r>
            <a:r>
              <a:rPr lang="cs-CZ" i="1" dirty="0" err="1" smtClean="0"/>
              <a:t>nic</a:t>
            </a:r>
            <a:r>
              <a:rPr lang="cs-CZ" b="1" i="1" dirty="0" err="1" smtClean="0"/>
              <a:t>est</a:t>
            </a:r>
            <a:endParaRPr lang="cs-CZ" b="1" i="1" dirty="0" smtClean="0"/>
          </a:p>
          <a:p>
            <a:pPr>
              <a:buNone/>
            </a:pPr>
            <a:r>
              <a:rPr lang="cs-CZ" b="1" i="1" dirty="0" smtClean="0"/>
              <a:t>	</a:t>
            </a:r>
            <a:r>
              <a:rPr lang="cs-CZ" dirty="0" smtClean="0"/>
              <a:t>Předchází-li před koncovým </a:t>
            </a:r>
            <a:r>
              <a:rPr lang="cs-CZ" b="1" i="1" dirty="0" smtClean="0"/>
              <a:t>-y</a:t>
            </a:r>
            <a:r>
              <a:rPr lang="cs-CZ" dirty="0" smtClean="0"/>
              <a:t> souhláska, mění se </a:t>
            </a:r>
            <a:r>
              <a:rPr lang="cs-CZ" b="1" i="1" dirty="0" smtClean="0"/>
              <a:t>-y </a:t>
            </a:r>
            <a:r>
              <a:rPr lang="cs-CZ" dirty="0" smtClean="0"/>
              <a:t>v </a:t>
            </a:r>
            <a:r>
              <a:rPr lang="cs-CZ" b="1" i="1" dirty="0" smtClean="0"/>
              <a:t>–i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happ</a:t>
            </a:r>
            <a:r>
              <a:rPr lang="cs-CZ" b="1" i="1" dirty="0" smtClean="0"/>
              <a:t>y</a:t>
            </a:r>
            <a:r>
              <a:rPr lang="cs-CZ" dirty="0" smtClean="0"/>
              <a:t> - </a:t>
            </a:r>
            <a:r>
              <a:rPr lang="cs-CZ" dirty="0" err="1" smtClean="0"/>
              <a:t>happ</a:t>
            </a:r>
            <a:r>
              <a:rPr lang="cs-CZ" b="1" i="1" dirty="0" err="1" smtClean="0"/>
              <a:t>i</a:t>
            </a:r>
            <a:r>
              <a:rPr lang="cs-CZ" dirty="0" err="1" smtClean="0"/>
              <a:t>er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happ</a:t>
            </a:r>
            <a:r>
              <a:rPr lang="cs-CZ" b="1" i="1" dirty="0" err="1" smtClean="0"/>
              <a:t>i</a:t>
            </a:r>
            <a:r>
              <a:rPr lang="cs-CZ" dirty="0" err="1" smtClean="0"/>
              <a:t>est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Pravopisné změny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>
              <a:buNone/>
            </a:pPr>
            <a:r>
              <a:rPr lang="cs-CZ" dirty="0" smtClean="0"/>
              <a:t>	U některých přídavných jmen dochází ke </a:t>
            </a:r>
            <a:r>
              <a:rPr lang="cs-CZ" b="1" dirty="0" smtClean="0"/>
              <a:t>zdvojení souhlásky </a:t>
            </a:r>
            <a:r>
              <a:rPr lang="cs-CZ" dirty="0" smtClean="0"/>
              <a:t>po přízvučné samohlásce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ho</a:t>
            </a:r>
            <a:r>
              <a:rPr lang="cs-CZ" b="1" dirty="0" err="1" smtClean="0"/>
              <a:t>t</a:t>
            </a:r>
            <a:r>
              <a:rPr lang="cs-CZ" dirty="0" smtClean="0"/>
              <a:t> – </a:t>
            </a:r>
            <a:r>
              <a:rPr lang="cs-CZ" dirty="0" err="1" smtClean="0"/>
              <a:t>ho</a:t>
            </a:r>
            <a:r>
              <a:rPr lang="cs-CZ" b="1" dirty="0" err="1" smtClean="0"/>
              <a:t>tt</a:t>
            </a:r>
            <a:r>
              <a:rPr lang="cs-CZ" dirty="0" err="1" smtClean="0"/>
              <a:t>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ho</a:t>
            </a:r>
            <a:r>
              <a:rPr lang="cs-CZ" b="1" dirty="0" err="1" smtClean="0"/>
              <a:t>tt</a:t>
            </a:r>
            <a:r>
              <a:rPr lang="cs-CZ" dirty="0" err="1" smtClean="0"/>
              <a:t>est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sa</a:t>
            </a:r>
            <a:r>
              <a:rPr lang="cs-CZ" b="1" dirty="0" smtClean="0"/>
              <a:t>d</a:t>
            </a:r>
            <a:r>
              <a:rPr lang="cs-CZ" dirty="0" smtClean="0"/>
              <a:t> – </a:t>
            </a:r>
            <a:r>
              <a:rPr lang="cs-CZ" dirty="0" err="1" smtClean="0"/>
              <a:t>sa</a:t>
            </a:r>
            <a:r>
              <a:rPr lang="cs-CZ" b="1" dirty="0" err="1" smtClean="0"/>
              <a:t>dd</a:t>
            </a:r>
            <a:r>
              <a:rPr lang="cs-CZ" dirty="0" err="1" smtClean="0"/>
              <a:t>er</a:t>
            </a:r>
            <a:r>
              <a:rPr lang="cs-CZ" dirty="0" smtClean="0"/>
              <a:t> –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sa</a:t>
            </a:r>
            <a:r>
              <a:rPr lang="cs-CZ" b="1" dirty="0" err="1" smtClean="0"/>
              <a:t>dd</a:t>
            </a:r>
            <a:r>
              <a:rPr lang="cs-CZ" dirty="0" err="1" smtClean="0"/>
              <a:t>est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bi</a:t>
            </a:r>
            <a:r>
              <a:rPr lang="cs-CZ" b="1" dirty="0" err="1" smtClean="0"/>
              <a:t>g</a:t>
            </a:r>
            <a:r>
              <a:rPr lang="cs-CZ" dirty="0" smtClean="0"/>
              <a:t> – </a:t>
            </a:r>
            <a:r>
              <a:rPr lang="cs-CZ" dirty="0" err="1" smtClean="0"/>
              <a:t>bi</a:t>
            </a:r>
            <a:r>
              <a:rPr lang="cs-CZ" b="1" dirty="0" err="1" smtClean="0"/>
              <a:t>gg</a:t>
            </a:r>
            <a:r>
              <a:rPr lang="cs-CZ" dirty="0" err="1" smtClean="0"/>
              <a:t>er</a:t>
            </a:r>
            <a:r>
              <a:rPr lang="cs-CZ" dirty="0" smtClean="0"/>
              <a:t> –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bi</a:t>
            </a:r>
            <a:r>
              <a:rPr lang="cs-CZ" b="1" dirty="0" err="1" smtClean="0"/>
              <a:t>gg</a:t>
            </a:r>
            <a:r>
              <a:rPr lang="cs-CZ" dirty="0" err="1" smtClean="0"/>
              <a:t>est</a:t>
            </a:r>
            <a:endParaRPr lang="cs-CZ" dirty="0" smtClean="0"/>
          </a:p>
          <a:p>
            <a:pPr>
              <a:buNone/>
            </a:pPr>
            <a:r>
              <a:rPr lang="cs-CZ" dirty="0"/>
              <a:t>	</a:t>
            </a:r>
            <a:endParaRPr lang="cs-CZ" dirty="0" smtClean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Nepravidelné stupňování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/>
          <a:lstStyle/>
          <a:p>
            <a:pPr lvl="1">
              <a:buNone/>
            </a:pPr>
            <a:r>
              <a:rPr lang="cs-CZ" dirty="0" smtClean="0"/>
              <a:t>Některá přídavná jména se stupňují nepravidelně</a:t>
            </a:r>
          </a:p>
          <a:p>
            <a:pPr lvl="1">
              <a:buNone/>
            </a:pPr>
            <a:endParaRPr lang="cs-CZ" dirty="0" smtClean="0"/>
          </a:p>
          <a:p>
            <a:pPr lvl="1">
              <a:buNone/>
            </a:pPr>
            <a:r>
              <a:rPr lang="cs-CZ" dirty="0" err="1"/>
              <a:t>g</a:t>
            </a:r>
            <a:r>
              <a:rPr lang="cs-CZ" dirty="0" err="1" smtClean="0"/>
              <a:t>ood</a:t>
            </a:r>
            <a:r>
              <a:rPr lang="cs-CZ" dirty="0" smtClean="0"/>
              <a:t> - </a:t>
            </a:r>
            <a:r>
              <a:rPr lang="cs-CZ" dirty="0" err="1" smtClean="0"/>
              <a:t>better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endParaRPr lang="cs-CZ" dirty="0" smtClean="0"/>
          </a:p>
          <a:p>
            <a:pPr lvl="1">
              <a:buNone/>
            </a:pPr>
            <a:r>
              <a:rPr lang="cs-CZ" dirty="0" err="1"/>
              <a:t>l</a:t>
            </a:r>
            <a:r>
              <a:rPr lang="cs-CZ" dirty="0" err="1" smtClean="0"/>
              <a:t>ittle</a:t>
            </a:r>
            <a:r>
              <a:rPr lang="cs-CZ" dirty="0" smtClean="0"/>
              <a:t> - </a:t>
            </a:r>
            <a:r>
              <a:rPr lang="cs-CZ" dirty="0" err="1" smtClean="0"/>
              <a:t>less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least</a:t>
            </a:r>
            <a:endParaRPr lang="cs-CZ" dirty="0" smtClean="0"/>
          </a:p>
          <a:p>
            <a:pPr lvl="1">
              <a:buNone/>
            </a:pPr>
            <a:r>
              <a:rPr lang="cs-CZ" dirty="0"/>
              <a:t>f</a:t>
            </a:r>
            <a:r>
              <a:rPr lang="cs-CZ" dirty="0" smtClean="0"/>
              <a:t>ar - </a:t>
            </a:r>
            <a:r>
              <a:rPr lang="cs-CZ" dirty="0" err="1" smtClean="0"/>
              <a:t>farther</a:t>
            </a:r>
            <a:r>
              <a:rPr lang="cs-CZ" dirty="0" smtClean="0"/>
              <a:t>/</a:t>
            </a:r>
            <a:r>
              <a:rPr lang="cs-CZ" dirty="0" err="1" smtClean="0"/>
              <a:t>further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farhest</a:t>
            </a:r>
            <a:r>
              <a:rPr lang="cs-CZ" dirty="0" smtClean="0"/>
              <a:t>/</a:t>
            </a:r>
            <a:r>
              <a:rPr lang="cs-CZ" dirty="0" err="1" smtClean="0"/>
              <a:t>furhest</a:t>
            </a:r>
            <a:endParaRPr lang="cs-CZ" dirty="0" smtClean="0"/>
          </a:p>
          <a:p>
            <a:pPr lvl="1">
              <a:buNone/>
            </a:pPr>
            <a:r>
              <a:rPr lang="cs-CZ" dirty="0" err="1"/>
              <a:t>b</a:t>
            </a:r>
            <a:r>
              <a:rPr lang="cs-CZ" dirty="0" err="1" smtClean="0"/>
              <a:t>ad</a:t>
            </a:r>
            <a:r>
              <a:rPr lang="cs-CZ" dirty="0" smtClean="0"/>
              <a:t> - </a:t>
            </a:r>
            <a:r>
              <a:rPr lang="cs-CZ" dirty="0" err="1" smtClean="0"/>
              <a:t>worse</a:t>
            </a:r>
            <a:r>
              <a:rPr lang="cs-CZ" dirty="0" smtClean="0"/>
              <a:t> -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/>
          <a:lstStyle/>
          <a:p>
            <a:r>
              <a:rPr lang="cs-CZ" b="1" dirty="0" smtClean="0"/>
              <a:t>Srovnávání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	Pomocí 1. stupně a předložky </a:t>
            </a:r>
            <a:r>
              <a:rPr lang="cs-CZ" b="1" i="1" dirty="0" smtClean="0"/>
              <a:t>as …. as</a:t>
            </a:r>
          </a:p>
          <a:p>
            <a:pPr>
              <a:buNone/>
            </a:pPr>
            <a:r>
              <a:rPr lang="cs-CZ" b="1" i="1" dirty="0"/>
              <a:t>	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i="1" dirty="0" smtClean="0"/>
              <a:t>as </a:t>
            </a:r>
            <a:r>
              <a:rPr lang="cs-CZ" dirty="0" smtClean="0"/>
              <a:t>nice </a:t>
            </a:r>
            <a:r>
              <a:rPr lang="cs-CZ" b="1" i="1" dirty="0" smtClean="0"/>
              <a:t>as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Tim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b="1" i="1" dirty="0" smtClean="0"/>
              <a:t>as</a:t>
            </a:r>
            <a:r>
              <a:rPr lang="cs-CZ" dirty="0" smtClean="0"/>
              <a:t> </a:t>
            </a:r>
            <a:r>
              <a:rPr lang="cs-CZ" dirty="0" err="1" smtClean="0"/>
              <a:t>clever</a:t>
            </a:r>
            <a:r>
              <a:rPr lang="cs-CZ" dirty="0" smtClean="0"/>
              <a:t> </a:t>
            </a:r>
            <a:r>
              <a:rPr lang="cs-CZ" b="1" i="1" dirty="0" smtClean="0"/>
              <a:t>as</a:t>
            </a:r>
            <a:r>
              <a:rPr lang="cs-CZ" dirty="0" smtClean="0"/>
              <a:t> Tom.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Pomocí 2. stupně a předložky </a:t>
            </a:r>
            <a:r>
              <a:rPr lang="cs-CZ" b="1" i="1" dirty="0" err="1" smtClean="0"/>
              <a:t>than</a:t>
            </a:r>
            <a:endParaRPr lang="cs-CZ" b="1" i="1" dirty="0" smtClean="0"/>
          </a:p>
          <a:p>
            <a:pPr>
              <a:buNone/>
            </a:pPr>
            <a:r>
              <a:rPr lang="cs-CZ" b="1" i="1" dirty="0"/>
              <a:t>	</a:t>
            </a:r>
            <a:r>
              <a:rPr lang="cs-CZ" dirty="0" err="1" smtClean="0"/>
              <a:t>She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nicer</a:t>
            </a:r>
            <a:r>
              <a:rPr lang="cs-CZ" dirty="0" smtClean="0"/>
              <a:t> </a:t>
            </a:r>
            <a:r>
              <a:rPr lang="cs-CZ" b="1" i="1" dirty="0" err="1" smtClean="0"/>
              <a:t>than</a:t>
            </a:r>
            <a:r>
              <a:rPr lang="cs-CZ" b="1" i="1" dirty="0" smtClean="0"/>
              <a:t> </a:t>
            </a:r>
            <a:r>
              <a:rPr lang="cs-CZ" dirty="0" err="1" smtClean="0"/>
              <a:t>me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err="1" smtClean="0"/>
              <a:t>Tim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clever</a:t>
            </a:r>
            <a:r>
              <a:rPr lang="cs-CZ" dirty="0" smtClean="0"/>
              <a:t> </a:t>
            </a:r>
            <a:r>
              <a:rPr lang="cs-CZ" b="1" i="1" dirty="0" err="1" smtClean="0"/>
              <a:t>than</a:t>
            </a:r>
            <a:r>
              <a:rPr lang="cs-CZ" b="1" i="1" dirty="0" smtClean="0"/>
              <a:t> </a:t>
            </a:r>
            <a:r>
              <a:rPr lang="cs-CZ" dirty="0" smtClean="0"/>
              <a:t>Tom.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3. stupeň vyjadřuje nejvyšší míru vlastnosti</a:t>
            </a:r>
          </a:p>
          <a:p>
            <a:pPr>
              <a:buNone/>
            </a:pPr>
            <a:r>
              <a:rPr lang="cs-CZ" dirty="0"/>
              <a:t>	</a:t>
            </a:r>
            <a:r>
              <a:rPr lang="cs-CZ" dirty="0" smtClean="0"/>
              <a:t>He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b="1" i="1" dirty="0" err="1" smtClean="0"/>
              <a:t>the</a:t>
            </a:r>
            <a:r>
              <a:rPr lang="cs-CZ" b="1" i="1" dirty="0" smtClean="0"/>
              <a:t> </a:t>
            </a:r>
            <a:r>
              <a:rPr lang="cs-CZ" b="1" i="1" dirty="0" err="1" smtClean="0"/>
              <a:t>highest</a:t>
            </a:r>
            <a:r>
              <a:rPr lang="cs-CZ" b="1" i="1" dirty="0" smtClean="0"/>
              <a:t> </a:t>
            </a:r>
            <a:r>
              <a:rPr lang="cs-CZ" dirty="0" smtClean="0"/>
              <a:t>boy in </a:t>
            </a:r>
            <a:r>
              <a:rPr lang="cs-CZ" dirty="0" err="1" smtClean="0"/>
              <a:t>our</a:t>
            </a:r>
            <a:r>
              <a:rPr lang="cs-CZ" dirty="0" smtClean="0"/>
              <a:t> country.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4"/>
          </a:lnRef>
          <a:fillRef idx="1">
            <a:schemeClr val="lt1"/>
          </a:fillRef>
          <a:effectRef idx="0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r>
              <a:rPr lang="cs-CZ" b="1" dirty="0" smtClean="0"/>
              <a:t>Doplň správný tvar přídavného jména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4"/>
          </a:lnRef>
          <a:fillRef idx="3">
            <a:schemeClr val="accent4"/>
          </a:fillRef>
          <a:effectRef idx="2">
            <a:schemeClr val="accent4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  <a:r>
              <a:rPr lang="cs-CZ" dirty="0" err="1" smtClean="0"/>
              <a:t>Jenny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(</a:t>
            </a:r>
            <a:r>
              <a:rPr lang="cs-CZ" dirty="0" err="1" smtClean="0"/>
              <a:t>beautiful</a:t>
            </a:r>
            <a:r>
              <a:rPr lang="cs-CZ" dirty="0" smtClean="0"/>
              <a:t>) ……………………. girl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 smtClean="0"/>
              <a:t>school.I</a:t>
            </a:r>
            <a:r>
              <a:rPr lang="cs-CZ" dirty="0" smtClean="0"/>
              <a:t> </a:t>
            </a:r>
            <a:r>
              <a:rPr lang="cs-CZ" dirty="0" err="1" smtClean="0"/>
              <a:t>think</a:t>
            </a:r>
            <a:r>
              <a:rPr lang="cs-CZ" dirty="0" smtClean="0"/>
              <a:t> </a:t>
            </a:r>
            <a:r>
              <a:rPr lang="cs-CZ" dirty="0" err="1" smtClean="0"/>
              <a:t>bananas</a:t>
            </a:r>
            <a:r>
              <a:rPr lang="cs-CZ" dirty="0" smtClean="0"/>
              <a:t> are (</a:t>
            </a:r>
            <a:r>
              <a:rPr lang="cs-CZ" dirty="0" err="1" smtClean="0"/>
              <a:t>good</a:t>
            </a:r>
            <a:r>
              <a:rPr lang="cs-CZ" dirty="0" smtClean="0"/>
              <a:t>) ……………..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oranges</a:t>
            </a:r>
            <a:r>
              <a:rPr lang="cs-CZ" dirty="0" smtClean="0"/>
              <a:t>. </a:t>
            </a:r>
            <a:r>
              <a:rPr lang="cs-CZ" dirty="0" err="1" smtClean="0"/>
              <a:t>Our</a:t>
            </a:r>
            <a:r>
              <a:rPr lang="cs-CZ" dirty="0" smtClean="0"/>
              <a:t> </a:t>
            </a:r>
            <a:r>
              <a:rPr lang="cs-CZ" dirty="0" err="1"/>
              <a:t>m</a:t>
            </a:r>
            <a:r>
              <a:rPr lang="cs-CZ" dirty="0" err="1" smtClean="0"/>
              <a:t>aths</a:t>
            </a:r>
            <a:r>
              <a:rPr lang="cs-CZ" dirty="0" smtClean="0"/>
              <a:t> </a:t>
            </a:r>
            <a:r>
              <a:rPr lang="cs-CZ" dirty="0" err="1" smtClean="0"/>
              <a:t>teacher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(</a:t>
            </a:r>
            <a:r>
              <a:rPr lang="cs-CZ" dirty="0" err="1" smtClean="0"/>
              <a:t>clever</a:t>
            </a:r>
            <a:r>
              <a:rPr lang="cs-CZ" dirty="0" smtClean="0"/>
              <a:t>) ………………. </a:t>
            </a:r>
            <a:r>
              <a:rPr lang="cs-CZ" dirty="0" err="1"/>
              <a:t>t</a:t>
            </a:r>
            <a:r>
              <a:rPr lang="cs-CZ" dirty="0" err="1" smtClean="0"/>
              <a:t>eacher</a:t>
            </a:r>
            <a:r>
              <a:rPr lang="cs-CZ" dirty="0" smtClean="0"/>
              <a:t> in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world</a:t>
            </a:r>
            <a:r>
              <a:rPr lang="cs-CZ" dirty="0" smtClean="0"/>
              <a:t>. I </a:t>
            </a:r>
            <a:r>
              <a:rPr lang="cs-CZ" dirty="0" err="1" smtClean="0"/>
              <a:t>was</a:t>
            </a:r>
            <a:r>
              <a:rPr lang="cs-CZ" dirty="0" smtClean="0"/>
              <a:t> happy </a:t>
            </a:r>
            <a:r>
              <a:rPr lang="cs-CZ" dirty="0" err="1" smtClean="0"/>
              <a:t>yesterday</a:t>
            </a:r>
            <a:r>
              <a:rPr lang="cs-CZ" dirty="0"/>
              <a:t> </a:t>
            </a:r>
            <a:r>
              <a:rPr lang="cs-CZ" dirty="0" err="1" smtClean="0"/>
              <a:t>today</a:t>
            </a:r>
            <a:r>
              <a:rPr lang="cs-CZ" dirty="0" smtClean="0"/>
              <a:t> I </a:t>
            </a:r>
            <a:r>
              <a:rPr lang="cs-CZ" dirty="0" err="1" smtClean="0"/>
              <a:t>am</a:t>
            </a:r>
            <a:r>
              <a:rPr lang="cs-CZ" dirty="0" smtClean="0"/>
              <a:t> (happy) ……………………… Great </a:t>
            </a:r>
            <a:r>
              <a:rPr lang="cs-CZ" dirty="0" err="1" smtClean="0"/>
              <a:t>Britain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(</a:t>
            </a:r>
            <a:r>
              <a:rPr lang="cs-CZ" dirty="0" err="1" smtClean="0"/>
              <a:t>large</a:t>
            </a:r>
            <a:r>
              <a:rPr lang="cs-CZ" dirty="0" smtClean="0"/>
              <a:t>) …………………… </a:t>
            </a:r>
            <a:r>
              <a:rPr lang="cs-CZ" dirty="0" err="1" smtClean="0"/>
              <a:t>than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Czech</a:t>
            </a:r>
            <a:r>
              <a:rPr lang="cs-CZ" dirty="0" smtClean="0"/>
              <a:t> </a:t>
            </a:r>
            <a:r>
              <a:rPr lang="cs-CZ" dirty="0" err="1" smtClean="0"/>
              <a:t>Republic</a:t>
            </a:r>
            <a:r>
              <a:rPr lang="cs-CZ" dirty="0" smtClean="0"/>
              <a:t>.</a:t>
            </a:r>
          </a:p>
          <a:p>
            <a:pPr>
              <a:buNone/>
            </a:pPr>
            <a:r>
              <a:rPr lang="cs-CZ" dirty="0"/>
              <a:t>	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Použité 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	HOVORKOVÁ, Martina. </a:t>
            </a:r>
            <a:r>
              <a:rPr lang="cs-CZ" i="1" dirty="0" smtClean="0"/>
              <a:t>FRAUS Přehledná anglická gramatika</a:t>
            </a:r>
            <a:r>
              <a:rPr lang="cs-CZ" dirty="0" smtClean="0"/>
              <a:t>. Plzeň</a:t>
            </a:r>
            <a:r>
              <a:rPr lang="cs-CZ" smtClean="0"/>
              <a:t>: Nakladatelství Fraus</a:t>
            </a:r>
            <a:r>
              <a:rPr lang="cs-CZ" dirty="0" smtClean="0"/>
              <a:t>, 2004, ISBN 80-7238-310-8. </a:t>
            </a:r>
          </a:p>
          <a:p>
            <a:pPr>
              <a:buNone/>
            </a:pPr>
            <a:r>
              <a:rPr lang="cs-CZ" dirty="0" smtClean="0"/>
              <a:t>	BETÁKOVÁ, Lucie; DVOŘÁKOVÁ, Kateřina. </a:t>
            </a:r>
            <a:r>
              <a:rPr lang="cs-CZ" i="1" dirty="0" smtClean="0"/>
              <a:t>Angličtina 7 Učebnice pro základní školy a víceletá gymnázia</a:t>
            </a:r>
            <a:r>
              <a:rPr lang="cs-CZ" dirty="0" smtClean="0"/>
              <a:t>. Plzeň: Nakladatelství </a:t>
            </a:r>
            <a:r>
              <a:rPr lang="cs-CZ" dirty="0" err="1" smtClean="0"/>
              <a:t>Fraus</a:t>
            </a:r>
            <a:r>
              <a:rPr lang="cs-CZ" dirty="0" smtClean="0"/>
              <a:t>, 2006, ISBN 80-7238-389-2.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127</TotalTime>
  <Words>148</Words>
  <Application>Microsoft Office PowerPoint</Application>
  <PresentationFormat>Předvádění na obrazovce (4:3)</PresentationFormat>
  <Paragraphs>96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Motiv sady Office</vt:lpstr>
      <vt:lpstr>Snímek 1</vt:lpstr>
      <vt:lpstr>Snímek 2</vt:lpstr>
      <vt:lpstr>Stupňování přídavných jmen (Comparison of adjectives)</vt:lpstr>
      <vt:lpstr> Pravidelné stupňování </vt:lpstr>
      <vt:lpstr>Pravopisné změny</vt:lpstr>
      <vt:lpstr>Pravopisné změny</vt:lpstr>
      <vt:lpstr>Nepravidelné stupňování</vt:lpstr>
      <vt:lpstr>Srovnávání</vt:lpstr>
      <vt:lpstr>Doplň správný tvar přídavného jména</vt:lpstr>
      <vt:lpstr>Použité zdroje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</dc:title>
  <dc:creator>Černený</dc:creator>
  <cp:lastModifiedBy>ZŠ a MŠ Sepekov</cp:lastModifiedBy>
  <cp:revision>33</cp:revision>
  <dcterms:created xsi:type="dcterms:W3CDTF">2013-09-23T13:26:58Z</dcterms:created>
  <dcterms:modified xsi:type="dcterms:W3CDTF">2015-05-26T07:37:24Z</dcterms:modified>
</cp:coreProperties>
</file>