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9ACAB-D752-4476-972F-1215FF50F4C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9EAF59-7C44-426C-B4B4-0EA4D50CB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772817"/>
          <a:ext cx="5184576" cy="3795032"/>
        </p:xfrm>
        <a:graphic>
          <a:graphicData uri="http://schemas.openxmlformats.org/drawingml/2006/table">
            <a:tbl>
              <a:tblPr/>
              <a:tblGrid>
                <a:gridCol w="2592288"/>
                <a:gridCol w="2592288"/>
              </a:tblGrid>
              <a:tr h="516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VY_32_INOVACE_64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33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Leden 2013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Přehledný výklad tvoření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podmínkových vět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Pochopení tvoření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a používání podmínkových vět v angličtině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/>
              <a:t>Conditional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clauses</a:t>
            </a:r>
            <a:r>
              <a:rPr lang="cs-CZ" sz="6000" b="1" dirty="0" smtClean="0"/>
              <a:t> 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Podmínkové věty I</a:t>
            </a:r>
            <a:endParaRPr lang="cs-CZ" sz="4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Type 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B050"/>
                </a:solidFill>
              </a:rPr>
              <a:t>Podmínkovou 1. typu větou vyjadřujeme, co se stane za určité podmínky.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Type I:   </a:t>
            </a:r>
            <a:r>
              <a:rPr lang="cs-CZ" b="1" dirty="0" smtClean="0">
                <a:solidFill>
                  <a:srgbClr val="00B050"/>
                </a:solidFill>
              </a:rPr>
              <a:t>a) </a:t>
            </a:r>
            <a:r>
              <a:rPr lang="cs-CZ" b="1" dirty="0" err="1" smtClean="0">
                <a:solidFill>
                  <a:srgbClr val="00B050"/>
                </a:solidFill>
              </a:rPr>
              <a:t>if</a:t>
            </a:r>
            <a:r>
              <a:rPr lang="cs-CZ" b="1" dirty="0" smtClean="0">
                <a:solidFill>
                  <a:srgbClr val="00B050"/>
                </a:solidFill>
              </a:rPr>
              <a:t> + budoucí čas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i="1" dirty="0" err="1" smtClean="0"/>
              <a:t>If</a:t>
            </a:r>
            <a:r>
              <a:rPr lang="cs-CZ" i="1" dirty="0" smtClean="0"/>
              <a:t> he </a:t>
            </a:r>
            <a:r>
              <a:rPr lang="cs-CZ" i="1" dirty="0" err="1" smtClean="0"/>
              <a:t>comes</a:t>
            </a:r>
            <a:r>
              <a:rPr lang="cs-CZ" i="1" dirty="0" smtClean="0"/>
              <a:t> </a:t>
            </a:r>
            <a:r>
              <a:rPr lang="cs-CZ" i="1" dirty="0" err="1" smtClean="0"/>
              <a:t>late</a:t>
            </a:r>
            <a:r>
              <a:rPr lang="cs-CZ" i="1" dirty="0" smtClean="0"/>
              <a:t>, </a:t>
            </a:r>
            <a:r>
              <a:rPr lang="cs-CZ" i="1" dirty="0" err="1" smtClean="0"/>
              <a:t>we</a:t>
            </a:r>
            <a:r>
              <a:rPr lang="cs-CZ" i="1" dirty="0" smtClean="0"/>
              <a:t>´</a:t>
            </a:r>
            <a:r>
              <a:rPr lang="cs-CZ" i="1" dirty="0" err="1" smtClean="0"/>
              <a:t>ll</a:t>
            </a:r>
            <a:r>
              <a:rPr lang="cs-CZ" i="1" dirty="0" smtClean="0"/>
              <a:t> miss </a:t>
            </a:r>
            <a:r>
              <a:rPr lang="cs-CZ" i="1" dirty="0" err="1" smtClean="0"/>
              <a:t>the</a:t>
            </a:r>
            <a:r>
              <a:rPr lang="cs-CZ" i="1" dirty="0" smtClean="0"/>
              <a:t> bus.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	</a:t>
            </a:r>
            <a:r>
              <a:rPr lang="cs-CZ" b="1" dirty="0" smtClean="0">
                <a:solidFill>
                  <a:srgbClr val="00B050"/>
                </a:solidFill>
              </a:rPr>
              <a:t>b) </a:t>
            </a:r>
            <a:r>
              <a:rPr lang="cs-CZ" b="1" dirty="0" err="1" smtClean="0">
                <a:solidFill>
                  <a:srgbClr val="00B050"/>
                </a:solidFill>
              </a:rPr>
              <a:t>if</a:t>
            </a:r>
            <a:r>
              <a:rPr lang="cs-CZ" b="1" dirty="0" smtClean="0">
                <a:solidFill>
                  <a:srgbClr val="00B050"/>
                </a:solidFill>
              </a:rPr>
              <a:t> + způsobové sloveso + infinitiv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i="1" dirty="0" err="1" smtClean="0"/>
              <a:t>If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come</a:t>
            </a:r>
            <a:r>
              <a:rPr lang="cs-CZ" i="1" dirty="0" smtClean="0"/>
              <a:t> to </a:t>
            </a:r>
            <a:r>
              <a:rPr lang="cs-CZ" i="1" dirty="0" err="1" smtClean="0"/>
              <a:t>see</a:t>
            </a:r>
            <a:r>
              <a:rPr lang="cs-CZ" i="1" dirty="0" smtClean="0"/>
              <a:t> her,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should</a:t>
            </a:r>
            <a:r>
              <a:rPr lang="cs-CZ" i="1" dirty="0"/>
              <a:t> </a:t>
            </a:r>
            <a:r>
              <a:rPr lang="cs-CZ" i="1" dirty="0" err="1" smtClean="0"/>
              <a:t>be</a:t>
            </a:r>
            <a:r>
              <a:rPr lang="cs-CZ" i="1" dirty="0" smtClean="0"/>
              <a:t> nice.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rgbClr val="00B050"/>
                </a:solidFill>
              </a:rPr>
              <a:t>c)</a:t>
            </a:r>
            <a:r>
              <a:rPr lang="cs-CZ" b="1" dirty="0" err="1" smtClean="0">
                <a:solidFill>
                  <a:srgbClr val="00B050"/>
                </a:solidFill>
              </a:rPr>
              <a:t>if</a:t>
            </a:r>
            <a:r>
              <a:rPr lang="cs-CZ" b="1" dirty="0" smtClean="0">
                <a:solidFill>
                  <a:srgbClr val="00B050"/>
                </a:solidFill>
              </a:rPr>
              <a:t> + rozkazovací způsob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i="1" dirty="0" err="1" smtClean="0"/>
              <a:t>If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want</a:t>
            </a:r>
            <a:r>
              <a:rPr lang="cs-CZ" i="1" dirty="0" smtClean="0"/>
              <a:t> to </a:t>
            </a:r>
            <a:r>
              <a:rPr lang="cs-CZ" i="1" dirty="0" err="1" smtClean="0"/>
              <a:t>see</a:t>
            </a:r>
            <a:r>
              <a:rPr lang="cs-CZ" i="1" dirty="0" smtClean="0"/>
              <a:t> </a:t>
            </a:r>
            <a:r>
              <a:rPr lang="cs-CZ" i="1" dirty="0" err="1" smtClean="0"/>
              <a:t>animals</a:t>
            </a:r>
            <a:r>
              <a:rPr lang="cs-CZ" i="1" dirty="0" smtClean="0"/>
              <a:t>, go to </a:t>
            </a:r>
            <a:r>
              <a:rPr lang="cs-CZ" i="1" dirty="0" err="1" smtClean="0"/>
              <a:t>the</a:t>
            </a:r>
            <a:r>
              <a:rPr lang="cs-CZ" i="1" dirty="0" smtClean="0"/>
              <a:t> ZOO. </a:t>
            </a:r>
            <a:endParaRPr lang="cs-CZ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Match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the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following</a:t>
            </a:r>
            <a:r>
              <a:rPr lang="cs-CZ" b="1" dirty="0" smtClean="0">
                <a:solidFill>
                  <a:srgbClr val="00B050"/>
                </a:solidFill>
              </a:rPr>
              <a:t> part </a:t>
            </a:r>
            <a:r>
              <a:rPr lang="cs-CZ" b="1" dirty="0" err="1" smtClean="0">
                <a:solidFill>
                  <a:srgbClr val="00B050"/>
                </a:solidFill>
              </a:rPr>
              <a:t>of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sentences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snows</a:t>
            </a:r>
            <a:r>
              <a:rPr lang="cs-CZ" dirty="0" smtClean="0"/>
              <a:t>,	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00B050"/>
                </a:solidFill>
              </a:rPr>
              <a:t>we</a:t>
            </a:r>
            <a:r>
              <a:rPr lang="cs-CZ" dirty="0" smtClean="0">
                <a:solidFill>
                  <a:srgbClr val="00B050"/>
                </a:solidFill>
              </a:rPr>
              <a:t>´</a:t>
            </a:r>
            <a:r>
              <a:rPr lang="cs-CZ" dirty="0" err="1" smtClean="0">
                <a:solidFill>
                  <a:srgbClr val="00B050"/>
                </a:solidFill>
              </a:rPr>
              <a:t>ll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have</a:t>
            </a:r>
            <a:r>
              <a:rPr lang="cs-CZ" dirty="0" smtClean="0">
                <a:solidFill>
                  <a:srgbClr val="00B050"/>
                </a:solidFill>
              </a:rPr>
              <a:t> to </a:t>
            </a:r>
            <a:r>
              <a:rPr lang="cs-CZ" dirty="0" err="1" smtClean="0">
                <a:solidFill>
                  <a:srgbClr val="00B050"/>
                </a:solidFill>
              </a:rPr>
              <a:t>take</a:t>
            </a:r>
            <a:r>
              <a:rPr lang="cs-CZ" dirty="0" smtClean="0">
                <a:solidFill>
                  <a:srgbClr val="00B050"/>
                </a:solidFill>
              </a:rPr>
              <a:t> a taxi.</a:t>
            </a:r>
          </a:p>
          <a:p>
            <a:pPr>
              <a:buNone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´s sunny </a:t>
            </a:r>
            <a:r>
              <a:rPr lang="cs-CZ" dirty="0" err="1" smtClean="0"/>
              <a:t>tomorow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I´</a:t>
            </a:r>
            <a:r>
              <a:rPr lang="cs-CZ" dirty="0" err="1" smtClean="0">
                <a:solidFill>
                  <a:srgbClr val="00B050"/>
                </a:solidFill>
              </a:rPr>
              <a:t>ll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make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 a </a:t>
            </a:r>
            <a:r>
              <a:rPr lang="cs-CZ" dirty="0" err="1" smtClean="0">
                <a:solidFill>
                  <a:srgbClr val="00B050"/>
                </a:solidFill>
              </a:rPr>
              <a:t>sandwich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go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,	</a:t>
            </a:r>
            <a:r>
              <a:rPr lang="cs-CZ" dirty="0" err="1" smtClean="0">
                <a:solidFill>
                  <a:srgbClr val="00B050"/>
                </a:solidFill>
              </a:rPr>
              <a:t>phone</a:t>
            </a:r>
            <a:r>
              <a:rPr lang="cs-CZ" dirty="0" smtClean="0">
                <a:solidFill>
                  <a:srgbClr val="00B050"/>
                </a:solidFill>
              </a:rPr>
              <a:t> 158.</a:t>
            </a:r>
          </a:p>
          <a:p>
            <a:pPr>
              <a:buNone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police,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we</a:t>
            </a:r>
            <a:r>
              <a:rPr lang="cs-CZ" dirty="0" smtClean="0">
                <a:solidFill>
                  <a:srgbClr val="00B050"/>
                </a:solidFill>
              </a:rPr>
              <a:t>´</a:t>
            </a:r>
            <a:r>
              <a:rPr lang="cs-CZ" dirty="0" err="1" smtClean="0">
                <a:solidFill>
                  <a:srgbClr val="00B050"/>
                </a:solidFill>
              </a:rPr>
              <a:t>ll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see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sea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England</a:t>
            </a:r>
            <a:r>
              <a:rPr lang="cs-CZ" dirty="0" smtClean="0"/>
              <a:t>,	</a:t>
            </a:r>
            <a:r>
              <a:rPr lang="cs-CZ" dirty="0" err="1" smtClean="0">
                <a:solidFill>
                  <a:srgbClr val="00B050"/>
                </a:solidFill>
              </a:rPr>
              <a:t>we</a:t>
            </a:r>
            <a:r>
              <a:rPr lang="cs-CZ" dirty="0" smtClean="0">
                <a:solidFill>
                  <a:srgbClr val="00B050"/>
                </a:solidFill>
              </a:rPr>
              <a:t>´</a:t>
            </a:r>
            <a:r>
              <a:rPr lang="cs-CZ" dirty="0" err="1" smtClean="0">
                <a:solidFill>
                  <a:srgbClr val="00B050"/>
                </a:solidFill>
              </a:rPr>
              <a:t>ll</a:t>
            </a:r>
            <a:r>
              <a:rPr lang="cs-CZ" dirty="0" smtClean="0">
                <a:solidFill>
                  <a:srgbClr val="00B050"/>
                </a:solidFill>
              </a:rPr>
              <a:t> go </a:t>
            </a:r>
            <a:r>
              <a:rPr lang="cs-CZ" dirty="0" err="1" smtClean="0">
                <a:solidFill>
                  <a:srgbClr val="00B050"/>
                </a:solidFill>
              </a:rPr>
              <a:t>for</a:t>
            </a:r>
            <a:r>
              <a:rPr lang="cs-CZ" dirty="0" smtClean="0">
                <a:solidFill>
                  <a:srgbClr val="00B050"/>
                </a:solidFill>
              </a:rPr>
              <a:t> a </a:t>
            </a:r>
            <a:r>
              <a:rPr lang="cs-CZ" dirty="0" err="1" smtClean="0">
                <a:solidFill>
                  <a:srgbClr val="00B050"/>
                </a:solidFill>
              </a:rPr>
              <a:t>picnic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hungry</a:t>
            </a:r>
            <a:r>
              <a:rPr lang="cs-CZ" dirty="0" smtClean="0"/>
              <a:t>,	</a:t>
            </a:r>
            <a:r>
              <a:rPr lang="cs-CZ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should</a:t>
            </a:r>
            <a:r>
              <a:rPr lang="cs-CZ" dirty="0" smtClean="0">
                <a:solidFill>
                  <a:srgbClr val="00B050"/>
                </a:solidFill>
              </a:rPr>
              <a:t> visit </a:t>
            </a: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Tower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no </a:t>
            </a:r>
            <a:r>
              <a:rPr lang="cs-CZ" dirty="0" err="1" smtClean="0"/>
              <a:t>buses</a:t>
            </a:r>
            <a:r>
              <a:rPr lang="cs-CZ" dirty="0" smtClean="0"/>
              <a:t>,	</a:t>
            </a:r>
            <a:r>
              <a:rPr lang="cs-CZ" dirty="0" err="1" smtClean="0">
                <a:solidFill>
                  <a:srgbClr val="00B050"/>
                </a:solidFill>
              </a:rPr>
              <a:t>we</a:t>
            </a:r>
            <a:r>
              <a:rPr lang="cs-CZ" dirty="0" smtClean="0">
                <a:solidFill>
                  <a:srgbClr val="00B050"/>
                </a:solidFill>
              </a:rPr>
              <a:t>´</a:t>
            </a:r>
            <a:r>
              <a:rPr lang="cs-CZ" dirty="0" err="1" smtClean="0">
                <a:solidFill>
                  <a:srgbClr val="00B050"/>
                </a:solidFill>
              </a:rPr>
              <a:t>ll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make</a:t>
            </a:r>
            <a:r>
              <a:rPr lang="cs-CZ" dirty="0" smtClean="0">
                <a:solidFill>
                  <a:srgbClr val="00B050"/>
                </a:solidFill>
              </a:rPr>
              <a:t> a </a:t>
            </a:r>
            <a:r>
              <a:rPr lang="cs-CZ" dirty="0" err="1" smtClean="0">
                <a:solidFill>
                  <a:srgbClr val="00B050"/>
                </a:solidFill>
              </a:rPr>
              <a:t>snowman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r>
              <a:rPr lang="cs-CZ" dirty="0"/>
              <a:t>	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Type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b="1" dirty="0" smtClean="0">
                <a:solidFill>
                  <a:srgbClr val="00B050"/>
                </a:solidFill>
              </a:rPr>
              <a:t>Podmínkovou větou 2. typu vyjadřujeme, co by se stalo, kdyby byla splněna nějaká podmínka.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Type II: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     vedlejší věta	hlavní věta	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if</a:t>
            </a:r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dirty="0" smtClean="0"/>
              <a:t>	minulý čas		</a:t>
            </a:r>
            <a:r>
              <a:rPr lang="cs-CZ" dirty="0" err="1" smtClean="0">
                <a:solidFill>
                  <a:srgbClr val="00B050"/>
                </a:solidFill>
              </a:rPr>
              <a:t>would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could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+ infinitiv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i="1" dirty="0" err="1" smtClean="0"/>
              <a:t>If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wasn</a:t>
            </a:r>
            <a:r>
              <a:rPr lang="cs-CZ" i="1" dirty="0" smtClean="0"/>
              <a:t>´t </a:t>
            </a:r>
            <a:r>
              <a:rPr lang="cs-CZ" i="1" dirty="0" err="1" smtClean="0"/>
              <a:t>so</a:t>
            </a:r>
            <a:r>
              <a:rPr lang="cs-CZ" i="1" dirty="0" smtClean="0"/>
              <a:t> far, I </a:t>
            </a:r>
            <a:r>
              <a:rPr lang="cs-CZ" i="1" dirty="0" err="1" smtClean="0"/>
              <a:t>would</a:t>
            </a:r>
            <a:r>
              <a:rPr lang="cs-CZ" i="1" dirty="0" smtClean="0"/>
              <a:t> visit </a:t>
            </a:r>
            <a:r>
              <a:rPr lang="cs-CZ" i="1" dirty="0" err="1" smtClean="0"/>
              <a:t>the</a:t>
            </a:r>
            <a:r>
              <a:rPr lang="cs-CZ" i="1" dirty="0" smtClean="0"/>
              <a:t> USA </a:t>
            </a:r>
            <a:r>
              <a:rPr lang="cs-CZ" i="1" dirty="0" err="1" smtClean="0"/>
              <a:t>often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If</a:t>
            </a:r>
            <a:r>
              <a:rPr lang="cs-CZ" i="1" dirty="0" smtClean="0"/>
              <a:t> I had </a:t>
            </a:r>
            <a:r>
              <a:rPr lang="cs-CZ" i="1" dirty="0" err="1" smtClean="0"/>
              <a:t>the</a:t>
            </a:r>
            <a:r>
              <a:rPr lang="cs-CZ" i="1" dirty="0" smtClean="0"/>
              <a:t> money, I </a:t>
            </a:r>
            <a:r>
              <a:rPr lang="cs-CZ" i="1" dirty="0" err="1" smtClean="0"/>
              <a:t>could</a:t>
            </a:r>
            <a:r>
              <a:rPr lang="cs-CZ" i="1" dirty="0" smtClean="0"/>
              <a:t> </a:t>
            </a:r>
            <a:r>
              <a:rPr lang="cs-CZ" i="1" dirty="0" err="1" smtClean="0"/>
              <a:t>buy</a:t>
            </a:r>
            <a:r>
              <a:rPr lang="cs-CZ" i="1" dirty="0" smtClean="0"/>
              <a:t> a </a:t>
            </a:r>
            <a:r>
              <a:rPr lang="cs-CZ" i="1" dirty="0" err="1" smtClean="0"/>
              <a:t>big</a:t>
            </a:r>
            <a:r>
              <a:rPr lang="cs-CZ" i="1" dirty="0" smtClean="0"/>
              <a:t> house.	</a:t>
            </a:r>
            <a:endParaRPr lang="cs-CZ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B050"/>
                </a:solidFill>
              </a:rPr>
              <a:t>Complete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the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sentences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animal</a:t>
            </a:r>
            <a:r>
              <a:rPr lang="cs-CZ" dirty="0" smtClean="0"/>
              <a:t>, I´d </a:t>
            </a:r>
            <a:r>
              <a:rPr lang="cs-CZ" dirty="0" err="1" smtClean="0"/>
              <a:t>be</a:t>
            </a:r>
            <a:r>
              <a:rPr lang="cs-CZ" dirty="0" smtClean="0"/>
              <a:t> ………………………………..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flower</a:t>
            </a:r>
            <a:r>
              <a:rPr lang="cs-CZ" dirty="0" smtClean="0"/>
              <a:t>, I´d </a:t>
            </a:r>
            <a:r>
              <a:rPr lang="cs-CZ" dirty="0" err="1" smtClean="0"/>
              <a:t>be</a:t>
            </a:r>
            <a:r>
              <a:rPr lang="cs-CZ" dirty="0" smtClean="0"/>
              <a:t> …………………………………..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state</a:t>
            </a:r>
            <a:r>
              <a:rPr lang="cs-CZ" dirty="0" smtClean="0"/>
              <a:t>, I´d </a:t>
            </a:r>
            <a:r>
              <a:rPr lang="cs-CZ" dirty="0" err="1" smtClean="0"/>
              <a:t>be</a:t>
            </a:r>
            <a:r>
              <a:rPr lang="cs-CZ" dirty="0" smtClean="0"/>
              <a:t> …………………………………….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season</a:t>
            </a:r>
            <a:r>
              <a:rPr lang="cs-CZ" dirty="0" smtClean="0"/>
              <a:t>, ……………………………………………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fruit</a:t>
            </a:r>
            <a:r>
              <a:rPr lang="cs-CZ" dirty="0" smtClean="0"/>
              <a:t>, ……………………………………………….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vegetable</a:t>
            </a:r>
            <a:r>
              <a:rPr lang="cs-CZ" dirty="0" smtClean="0"/>
              <a:t>, ……………………………………….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famous</a:t>
            </a:r>
            <a:r>
              <a:rPr lang="cs-CZ" dirty="0" smtClean="0"/>
              <a:t> person, ……………………………….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BETÁKOVÁ, Lucie; DVOŘÁKOVÁ, Kateřina. </a:t>
            </a:r>
            <a:r>
              <a:rPr lang="cs-CZ" i="1" dirty="0" smtClean="0"/>
              <a:t>Angličtina 8 Učebnice pro základní školy a víceletá gymnázia</a:t>
            </a:r>
            <a:r>
              <a:rPr lang="cs-CZ" dirty="0" smtClean="0"/>
              <a:t>.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2007, ISBN 978-807238-399-3.</a:t>
            </a:r>
          </a:p>
          <a:p>
            <a:pPr>
              <a:buNone/>
            </a:pPr>
            <a:r>
              <a:rPr lang="cs-CZ" dirty="0" smtClean="0"/>
              <a:t> 	HOVORKOVÁ, Martina. </a:t>
            </a:r>
            <a:r>
              <a:rPr lang="cs-CZ" i="1" dirty="0" smtClean="0"/>
              <a:t>FRAUS Přehledná anglická gramatika</a:t>
            </a:r>
            <a:r>
              <a:rPr lang="cs-CZ" dirty="0" smtClean="0"/>
              <a:t>. Plzeň</a:t>
            </a:r>
            <a:r>
              <a:rPr lang="cs-CZ" smtClean="0"/>
              <a:t>: Nakladatelství Fraus</a:t>
            </a:r>
            <a:r>
              <a:rPr lang="cs-CZ" dirty="0" smtClean="0"/>
              <a:t>, 2004, ISBN 80-7238-310-8. 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107</Words>
  <Application>Microsoft Office PowerPoint</Application>
  <PresentationFormat>Předvádění na obrazovce (4:3)</PresentationFormat>
  <Paragraphs>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Conditional clauses </vt:lpstr>
      <vt:lpstr>Type I</vt:lpstr>
      <vt:lpstr>Match the following part of sentences.</vt:lpstr>
      <vt:lpstr>Type II</vt:lpstr>
      <vt:lpstr>Complete the sentences.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Podmínkové věty</dc:title>
  <dc:creator>Černený</dc:creator>
  <cp:lastModifiedBy>ZŠ a MŠ Sepekov</cp:lastModifiedBy>
  <cp:revision>34</cp:revision>
  <dcterms:created xsi:type="dcterms:W3CDTF">2012-10-21T13:22:07Z</dcterms:created>
  <dcterms:modified xsi:type="dcterms:W3CDTF">2015-05-26T07:37:41Z</dcterms:modified>
</cp:coreProperties>
</file>