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A6F2D-E1EF-4437-BDB2-6E9A688DE25C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C71D1-CCAC-4464-8759-B66A37A9DF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A6F2D-E1EF-4437-BDB2-6E9A688DE25C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C71D1-CCAC-4464-8759-B66A37A9DF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A6F2D-E1EF-4437-BDB2-6E9A688DE25C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C71D1-CCAC-4464-8759-B66A37A9DF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A6F2D-E1EF-4437-BDB2-6E9A688DE25C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C71D1-CCAC-4464-8759-B66A37A9DF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A6F2D-E1EF-4437-BDB2-6E9A688DE25C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C71D1-CCAC-4464-8759-B66A37A9DF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A6F2D-E1EF-4437-BDB2-6E9A688DE25C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C71D1-CCAC-4464-8759-B66A37A9DF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A6F2D-E1EF-4437-BDB2-6E9A688DE25C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C71D1-CCAC-4464-8759-B66A37A9DF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A6F2D-E1EF-4437-BDB2-6E9A688DE25C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C71D1-CCAC-4464-8759-B66A37A9DF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A6F2D-E1EF-4437-BDB2-6E9A688DE25C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C71D1-CCAC-4464-8759-B66A37A9DF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A6F2D-E1EF-4437-BDB2-6E9A688DE25C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C71D1-CCAC-4464-8759-B66A37A9DF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A6F2D-E1EF-4437-BDB2-6E9A688DE25C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C71D1-CCAC-4464-8759-B66A37A9DF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BA6F2D-E1EF-4437-BDB2-6E9A688DE25C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5C71D1-CCAC-4464-8759-B66A37A9DFD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ogolink_horizontal_zaklad_RGB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76672"/>
            <a:ext cx="5752465" cy="141414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051720" y="1844824"/>
          <a:ext cx="5112568" cy="3787232"/>
        </p:xfrm>
        <a:graphic>
          <a:graphicData uri="http://schemas.openxmlformats.org/drawingml/2006/table">
            <a:tbl>
              <a:tblPr/>
              <a:tblGrid>
                <a:gridCol w="2556284"/>
                <a:gridCol w="2556284"/>
              </a:tblGrid>
              <a:tr h="5275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Základní škola a Mateřská škola </a:t>
                      </a:r>
                      <a:r>
                        <a:rPr lang="cs-CZ" sz="1000" dirty="0" err="1">
                          <a:latin typeface="Calibri"/>
                          <a:ea typeface="Calibri"/>
                          <a:cs typeface="Times New Roman"/>
                        </a:rPr>
                        <a:t>Sepekov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baseline="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aseline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000" baseline="0" smtClean="0">
                          <a:latin typeface="Calibri"/>
                          <a:ea typeface="Calibri"/>
                          <a:cs typeface="Times New Roman"/>
                        </a:rPr>
                        <a:t>Mgr. Hana </a:t>
                      </a:r>
                      <a:r>
                        <a:rPr lang="cs-CZ" sz="1000" baseline="0" dirty="0" smtClean="0">
                          <a:latin typeface="Calibri"/>
                          <a:ea typeface="Calibri"/>
                          <a:cs typeface="Times New Roman"/>
                        </a:rPr>
                        <a:t>Červená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VY_32_INOVACE_69   _angličtina-gramatika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Jazyk a jazyková komunikace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23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ICT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Srpen</a:t>
                      </a:r>
                      <a:r>
                        <a:rPr lang="cs-CZ" sz="1000" baseline="0" dirty="0" smtClean="0">
                          <a:latin typeface="Calibri"/>
                          <a:ea typeface="Calibri"/>
                          <a:cs typeface="Times New Roman"/>
                        </a:rPr>
                        <a:t> 2012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ogolink_horizontal_zaklad_RGB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52465" cy="141414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672" y="1988840"/>
          <a:ext cx="5849620" cy="3584575"/>
        </p:xfrm>
        <a:graphic>
          <a:graphicData uri="http://schemas.openxmlformats.org/drawingml/2006/table">
            <a:tbl>
              <a:tblPr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Přehledný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výklad používání způsobových sloves v angličtině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Anglický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Pochopení používání 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způsobových 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sloves v angličtině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7.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b="1" dirty="0" err="1" smtClean="0"/>
              <a:t>Modal</a:t>
            </a:r>
            <a:r>
              <a:rPr lang="cs-CZ" sz="9600" b="1" dirty="0" smtClean="0"/>
              <a:t> </a:t>
            </a:r>
            <a:r>
              <a:rPr lang="cs-CZ" sz="9600" b="1" dirty="0" err="1" smtClean="0"/>
              <a:t>verbs</a:t>
            </a:r>
            <a:endParaRPr lang="cs-CZ" sz="9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47664" y="3861048"/>
            <a:ext cx="6400800" cy="1752600"/>
          </a:xfrm>
        </p:spPr>
        <p:txBody>
          <a:bodyPr>
            <a:normAutofit/>
          </a:bodyPr>
          <a:lstStyle/>
          <a:p>
            <a:r>
              <a:rPr lang="cs-CZ" sz="6000" b="1" dirty="0" err="1" smtClean="0">
                <a:solidFill>
                  <a:srgbClr val="0070C0"/>
                </a:solidFill>
              </a:rPr>
              <a:t>Can</a:t>
            </a:r>
            <a:r>
              <a:rPr lang="cs-CZ" sz="6000" b="1" dirty="0" smtClean="0">
                <a:solidFill>
                  <a:srgbClr val="0070C0"/>
                </a:solidFill>
              </a:rPr>
              <a:t>, </a:t>
            </a:r>
            <a:r>
              <a:rPr lang="cs-CZ" sz="6000" b="1" dirty="0" err="1" smtClean="0">
                <a:solidFill>
                  <a:srgbClr val="0070C0"/>
                </a:solidFill>
              </a:rPr>
              <a:t>must</a:t>
            </a:r>
            <a:endParaRPr lang="cs-CZ" sz="60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Sloveso </a:t>
            </a:r>
            <a:r>
              <a:rPr lang="cs-CZ" b="1" dirty="0" err="1" smtClean="0"/>
              <a:t>can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dirty="0"/>
              <a:t>	</a:t>
            </a:r>
            <a:r>
              <a:rPr lang="cs-CZ" sz="11200" b="1" dirty="0" smtClean="0">
                <a:solidFill>
                  <a:srgbClr val="0070C0"/>
                </a:solidFill>
              </a:rPr>
              <a:t>- pro vyjádření schopnosti</a:t>
            </a:r>
            <a:endParaRPr lang="cs-CZ" sz="11200" b="1" dirty="0" smtClean="0"/>
          </a:p>
          <a:p>
            <a:pPr>
              <a:buNone/>
            </a:pPr>
            <a:r>
              <a:rPr lang="cs-CZ" sz="11200" dirty="0"/>
              <a:t>	</a:t>
            </a:r>
            <a:r>
              <a:rPr lang="cs-CZ" sz="11200" i="1" dirty="0" smtClean="0"/>
              <a:t>I </a:t>
            </a:r>
            <a:r>
              <a:rPr lang="cs-CZ" sz="11200" i="1" dirty="0" err="1" smtClean="0"/>
              <a:t>can</a:t>
            </a:r>
            <a:r>
              <a:rPr lang="cs-CZ" sz="11200" i="1" dirty="0" smtClean="0"/>
              <a:t> play </a:t>
            </a:r>
            <a:r>
              <a:rPr lang="cs-CZ" sz="11200" i="1" dirty="0" err="1" smtClean="0"/>
              <a:t>the</a:t>
            </a:r>
            <a:r>
              <a:rPr lang="cs-CZ" sz="11200" i="1" dirty="0" smtClean="0"/>
              <a:t> piano.</a:t>
            </a:r>
          </a:p>
          <a:p>
            <a:pPr>
              <a:buNone/>
            </a:pPr>
            <a:r>
              <a:rPr lang="cs-CZ" sz="11200" i="1" dirty="0"/>
              <a:t>	</a:t>
            </a:r>
            <a:r>
              <a:rPr lang="cs-CZ" sz="11200" i="1" dirty="0" err="1" smtClean="0"/>
              <a:t>She</a:t>
            </a:r>
            <a:r>
              <a:rPr lang="cs-CZ" sz="11200" i="1" dirty="0" smtClean="0"/>
              <a:t> </a:t>
            </a:r>
            <a:r>
              <a:rPr lang="cs-CZ" sz="11200" i="1" dirty="0" err="1" smtClean="0"/>
              <a:t>can</a:t>
            </a:r>
            <a:r>
              <a:rPr lang="cs-CZ" sz="11200" i="1" dirty="0" smtClean="0"/>
              <a:t> </a:t>
            </a:r>
            <a:r>
              <a:rPr lang="cs-CZ" sz="11200" i="1" dirty="0" err="1" smtClean="0"/>
              <a:t>sing</a:t>
            </a:r>
            <a:r>
              <a:rPr lang="cs-CZ" sz="11200" i="1" dirty="0" smtClean="0"/>
              <a:t> </a:t>
            </a:r>
            <a:r>
              <a:rPr lang="cs-CZ" sz="11200" i="1" dirty="0" err="1" smtClean="0"/>
              <a:t>very</a:t>
            </a:r>
            <a:r>
              <a:rPr lang="cs-CZ" sz="11200" i="1" dirty="0" smtClean="0"/>
              <a:t> </a:t>
            </a:r>
            <a:r>
              <a:rPr lang="cs-CZ" sz="11200" i="1" dirty="0" err="1" smtClean="0"/>
              <a:t>well</a:t>
            </a:r>
            <a:r>
              <a:rPr lang="cs-CZ" sz="11200" i="1" dirty="0" smtClean="0"/>
              <a:t>.</a:t>
            </a:r>
          </a:p>
          <a:p>
            <a:pPr>
              <a:buNone/>
            </a:pPr>
            <a:r>
              <a:rPr lang="cs-CZ" sz="11200" i="1" dirty="0"/>
              <a:t>	</a:t>
            </a:r>
            <a:r>
              <a:rPr lang="cs-CZ" sz="11200" i="1" dirty="0" err="1" smtClean="0"/>
              <a:t>They</a:t>
            </a:r>
            <a:r>
              <a:rPr lang="cs-CZ" sz="11200" i="1" dirty="0" smtClean="0"/>
              <a:t> </a:t>
            </a:r>
            <a:r>
              <a:rPr lang="cs-CZ" sz="11200" i="1" dirty="0" err="1" smtClean="0"/>
              <a:t>can</a:t>
            </a:r>
            <a:r>
              <a:rPr lang="cs-CZ" sz="11200" i="1" dirty="0" smtClean="0"/>
              <a:t> </a:t>
            </a:r>
            <a:r>
              <a:rPr lang="cs-CZ" sz="11200" i="1" dirty="0" err="1" smtClean="0"/>
              <a:t>speak</a:t>
            </a:r>
            <a:r>
              <a:rPr lang="cs-CZ" sz="11200" i="1" dirty="0" smtClean="0"/>
              <a:t> </a:t>
            </a:r>
            <a:r>
              <a:rPr lang="cs-CZ" sz="11200" i="1" dirty="0" err="1" smtClean="0"/>
              <a:t>English</a:t>
            </a:r>
            <a:r>
              <a:rPr lang="cs-CZ" sz="11200" i="1" dirty="0" smtClean="0"/>
              <a:t>.</a:t>
            </a:r>
          </a:p>
          <a:p>
            <a:pPr>
              <a:buNone/>
            </a:pPr>
            <a:endParaRPr lang="cs-CZ" sz="112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11200" dirty="0">
                <a:solidFill>
                  <a:srgbClr val="FF0000"/>
                </a:solidFill>
              </a:rPr>
              <a:t>	</a:t>
            </a:r>
            <a:r>
              <a:rPr lang="cs-CZ" sz="11200" b="1" dirty="0" smtClean="0">
                <a:solidFill>
                  <a:srgbClr val="0070C0"/>
                </a:solidFill>
              </a:rPr>
              <a:t>- pro požádání o souhlas</a:t>
            </a:r>
          </a:p>
          <a:p>
            <a:pPr>
              <a:buNone/>
            </a:pPr>
            <a:r>
              <a:rPr lang="cs-CZ" sz="11200" dirty="0"/>
              <a:t>	</a:t>
            </a:r>
            <a:r>
              <a:rPr lang="cs-CZ" sz="11200" i="1" dirty="0" err="1" smtClean="0"/>
              <a:t>Can</a:t>
            </a:r>
            <a:r>
              <a:rPr lang="cs-CZ" sz="11200" i="1" dirty="0" smtClean="0"/>
              <a:t> I go to </a:t>
            </a:r>
            <a:r>
              <a:rPr lang="cs-CZ" sz="11200" i="1" dirty="0" err="1" smtClean="0"/>
              <a:t>the</a:t>
            </a:r>
            <a:r>
              <a:rPr lang="cs-CZ" sz="11200" i="1" dirty="0" smtClean="0"/>
              <a:t> </a:t>
            </a:r>
            <a:r>
              <a:rPr lang="cs-CZ" sz="11200" i="1" dirty="0" err="1" smtClean="0"/>
              <a:t>cinema</a:t>
            </a:r>
            <a:r>
              <a:rPr lang="cs-CZ" sz="11200" i="1" dirty="0" smtClean="0"/>
              <a:t>, </a:t>
            </a:r>
            <a:r>
              <a:rPr lang="cs-CZ" sz="11200" i="1" dirty="0" err="1" smtClean="0"/>
              <a:t>please</a:t>
            </a:r>
            <a:r>
              <a:rPr lang="cs-CZ" sz="11200" i="1" dirty="0" smtClean="0"/>
              <a:t>?</a:t>
            </a:r>
          </a:p>
          <a:p>
            <a:pPr>
              <a:buNone/>
            </a:pPr>
            <a:r>
              <a:rPr lang="cs-CZ" sz="11200" i="1" dirty="0"/>
              <a:t>	</a:t>
            </a:r>
            <a:r>
              <a:rPr lang="cs-CZ" sz="11200" i="1" dirty="0" err="1" smtClean="0"/>
              <a:t>Can</a:t>
            </a:r>
            <a:r>
              <a:rPr lang="cs-CZ" sz="11200" i="1" dirty="0" smtClean="0"/>
              <a:t> I </a:t>
            </a:r>
            <a:r>
              <a:rPr lang="cs-CZ" sz="11200" i="1" dirty="0" err="1" smtClean="0"/>
              <a:t>borrow</a:t>
            </a:r>
            <a:r>
              <a:rPr lang="cs-CZ" sz="11200" i="1" dirty="0" smtClean="0"/>
              <a:t> </a:t>
            </a:r>
            <a:r>
              <a:rPr lang="cs-CZ" sz="11200" i="1" dirty="0" err="1" smtClean="0"/>
              <a:t>your</a:t>
            </a:r>
            <a:r>
              <a:rPr lang="cs-CZ" sz="11200" i="1" dirty="0" smtClean="0"/>
              <a:t> </a:t>
            </a:r>
            <a:r>
              <a:rPr lang="cs-CZ" sz="11200" i="1" dirty="0" err="1" smtClean="0"/>
              <a:t>pen</a:t>
            </a:r>
            <a:r>
              <a:rPr lang="cs-CZ" sz="11200" i="1" dirty="0" smtClean="0"/>
              <a:t>, </a:t>
            </a:r>
            <a:r>
              <a:rPr lang="cs-CZ" sz="11200" i="1" dirty="0" err="1" smtClean="0"/>
              <a:t>please</a:t>
            </a:r>
            <a:r>
              <a:rPr lang="cs-CZ" sz="11200" i="1" dirty="0" smtClean="0"/>
              <a:t>?</a:t>
            </a:r>
          </a:p>
          <a:p>
            <a:pPr>
              <a:buNone/>
            </a:pPr>
            <a:r>
              <a:rPr lang="cs-CZ" sz="11200" i="1" dirty="0"/>
              <a:t>	</a:t>
            </a:r>
            <a:r>
              <a:rPr lang="cs-CZ" sz="11200" i="1" dirty="0" err="1" smtClean="0"/>
              <a:t>Can</a:t>
            </a:r>
            <a:r>
              <a:rPr lang="cs-CZ" sz="11200" i="1" dirty="0" smtClean="0"/>
              <a:t> </a:t>
            </a:r>
            <a:r>
              <a:rPr lang="cs-CZ" sz="11200" i="1" dirty="0" err="1" smtClean="0"/>
              <a:t>they</a:t>
            </a:r>
            <a:r>
              <a:rPr lang="cs-CZ" sz="11200" i="1" dirty="0" smtClean="0"/>
              <a:t> go </a:t>
            </a:r>
            <a:r>
              <a:rPr lang="cs-CZ" sz="11200" i="1" dirty="0" err="1" smtClean="0"/>
              <a:t>with</a:t>
            </a:r>
            <a:r>
              <a:rPr lang="cs-CZ" sz="11200" i="1" dirty="0" smtClean="0"/>
              <a:t> </a:t>
            </a:r>
            <a:r>
              <a:rPr lang="cs-CZ" sz="11200" i="1" dirty="0" err="1" smtClean="0"/>
              <a:t>us</a:t>
            </a:r>
            <a:r>
              <a:rPr lang="cs-CZ" sz="11200" i="1" dirty="0" smtClean="0"/>
              <a:t>, </a:t>
            </a:r>
            <a:r>
              <a:rPr lang="cs-CZ" sz="11200" i="1" dirty="0" err="1" smtClean="0"/>
              <a:t>please</a:t>
            </a:r>
            <a:r>
              <a:rPr lang="cs-CZ" sz="11200" i="1" dirty="0" smtClean="0"/>
              <a:t>?</a:t>
            </a:r>
          </a:p>
          <a:p>
            <a:pPr>
              <a:buNone/>
            </a:pPr>
            <a:endParaRPr lang="cs-CZ" sz="11200" dirty="0" smtClean="0"/>
          </a:p>
          <a:p>
            <a:pPr>
              <a:buNone/>
            </a:pPr>
            <a:r>
              <a:rPr lang="cs-CZ" sz="11200" dirty="0">
                <a:solidFill>
                  <a:srgbClr val="FF0000"/>
                </a:solidFill>
              </a:rPr>
              <a:t>	</a:t>
            </a:r>
            <a:endParaRPr lang="cs-CZ" sz="112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>
                <a:solidFill>
                  <a:srgbClr val="FF0000"/>
                </a:solidFill>
              </a:rPr>
              <a:t>	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Sloveso </a:t>
            </a:r>
            <a:r>
              <a:rPr lang="cs-CZ" b="1" dirty="0" err="1"/>
              <a:t>c</a:t>
            </a:r>
            <a:r>
              <a:rPr lang="cs-CZ" b="1" dirty="0" err="1" smtClean="0"/>
              <a:t>ould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	</a:t>
            </a:r>
            <a:r>
              <a:rPr lang="cs-CZ" b="1" dirty="0" smtClean="0">
                <a:solidFill>
                  <a:srgbClr val="0070C0"/>
                </a:solidFill>
              </a:rPr>
              <a:t>- pro vyjádření schopnosti v minulos</a:t>
            </a:r>
            <a:r>
              <a:rPr lang="cs-CZ" dirty="0" smtClean="0">
                <a:solidFill>
                  <a:srgbClr val="0070C0"/>
                </a:solidFill>
              </a:rPr>
              <a:t>ti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i="1" dirty="0" smtClean="0"/>
              <a:t>He </a:t>
            </a:r>
            <a:r>
              <a:rPr lang="cs-CZ" i="1" dirty="0" err="1" smtClean="0"/>
              <a:t>could</a:t>
            </a:r>
            <a:r>
              <a:rPr lang="cs-CZ" i="1" dirty="0" smtClean="0"/>
              <a:t> run </a:t>
            </a:r>
            <a:r>
              <a:rPr lang="cs-CZ" i="1" dirty="0" err="1" smtClean="0"/>
              <a:t>fast</a:t>
            </a:r>
            <a:r>
              <a:rPr lang="cs-CZ" i="1" dirty="0" smtClean="0"/>
              <a:t> </a:t>
            </a:r>
            <a:r>
              <a:rPr lang="cs-CZ" i="1" dirty="0" err="1" smtClean="0"/>
              <a:t>when</a:t>
            </a:r>
            <a:r>
              <a:rPr lang="cs-CZ" i="1" dirty="0" smtClean="0"/>
              <a:t> he </a:t>
            </a:r>
            <a:r>
              <a:rPr lang="cs-CZ" i="1" dirty="0" err="1" smtClean="0"/>
              <a:t>was</a:t>
            </a:r>
            <a:r>
              <a:rPr lang="cs-CZ" i="1" dirty="0" smtClean="0"/>
              <a:t> </a:t>
            </a:r>
            <a:r>
              <a:rPr lang="cs-CZ" i="1" dirty="0" err="1" smtClean="0"/>
              <a:t>younger</a:t>
            </a:r>
            <a:r>
              <a:rPr lang="cs-CZ" i="1" dirty="0" smtClean="0"/>
              <a:t>.</a:t>
            </a:r>
          </a:p>
          <a:p>
            <a:pPr>
              <a:buNone/>
            </a:pPr>
            <a:r>
              <a:rPr lang="cs-CZ" i="1" dirty="0"/>
              <a:t>	</a:t>
            </a:r>
            <a:r>
              <a:rPr lang="cs-CZ" i="1" dirty="0" err="1" smtClean="0"/>
              <a:t>They</a:t>
            </a:r>
            <a:r>
              <a:rPr lang="cs-CZ" i="1" dirty="0" smtClean="0"/>
              <a:t> </a:t>
            </a:r>
            <a:r>
              <a:rPr lang="cs-CZ" i="1" dirty="0" err="1" smtClean="0"/>
              <a:t>could</a:t>
            </a:r>
            <a:r>
              <a:rPr lang="cs-CZ" i="1" dirty="0" smtClean="0"/>
              <a:t> play tenis </a:t>
            </a:r>
            <a:r>
              <a:rPr lang="cs-CZ" i="1" dirty="0" err="1" smtClean="0"/>
              <a:t>well</a:t>
            </a:r>
            <a:r>
              <a:rPr lang="cs-CZ" i="1" dirty="0" smtClean="0"/>
              <a:t> last </a:t>
            </a:r>
            <a:r>
              <a:rPr lang="cs-CZ" i="1" dirty="0" err="1" smtClean="0"/>
              <a:t>year</a:t>
            </a:r>
            <a:r>
              <a:rPr lang="cs-CZ" i="1" dirty="0" smtClean="0"/>
              <a:t>.</a:t>
            </a:r>
          </a:p>
          <a:p>
            <a:pPr>
              <a:buNone/>
            </a:pPr>
            <a:r>
              <a:rPr lang="cs-CZ" i="1" dirty="0"/>
              <a:t>	</a:t>
            </a:r>
            <a:endParaRPr lang="cs-CZ" i="1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0070C0"/>
                </a:solidFill>
              </a:rPr>
              <a:t>- pro vyjádření souhlasu nebo zdvořilé žádosti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i="1" dirty="0" err="1" smtClean="0"/>
              <a:t>Could</a:t>
            </a:r>
            <a:r>
              <a:rPr lang="cs-CZ" i="1" dirty="0" smtClean="0"/>
              <a:t> I </a:t>
            </a:r>
            <a:r>
              <a:rPr lang="cs-CZ" i="1" dirty="0" err="1" smtClean="0"/>
              <a:t>have</a:t>
            </a:r>
            <a:r>
              <a:rPr lang="cs-CZ" i="1" dirty="0" smtClean="0"/>
              <a:t> </a:t>
            </a:r>
            <a:r>
              <a:rPr lang="cs-CZ" i="1" dirty="0" err="1" smtClean="0"/>
              <a:t>some</a:t>
            </a:r>
            <a:r>
              <a:rPr lang="cs-CZ" i="1" dirty="0" smtClean="0"/>
              <a:t> </a:t>
            </a:r>
            <a:r>
              <a:rPr lang="cs-CZ" i="1" dirty="0" err="1" smtClean="0"/>
              <a:t>tea</a:t>
            </a:r>
            <a:r>
              <a:rPr lang="cs-CZ" i="1" dirty="0" smtClean="0"/>
              <a:t>, </a:t>
            </a:r>
            <a:r>
              <a:rPr lang="cs-CZ" i="1" dirty="0" err="1" smtClean="0"/>
              <a:t>please</a:t>
            </a:r>
            <a:r>
              <a:rPr lang="cs-CZ" i="1" dirty="0" smtClean="0"/>
              <a:t>?</a:t>
            </a:r>
          </a:p>
          <a:p>
            <a:pPr>
              <a:buNone/>
            </a:pPr>
            <a:r>
              <a:rPr lang="cs-CZ" i="1" dirty="0"/>
              <a:t>	</a:t>
            </a:r>
            <a:r>
              <a:rPr lang="cs-CZ" i="1" dirty="0" err="1" smtClean="0"/>
              <a:t>Could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come</a:t>
            </a:r>
            <a:r>
              <a:rPr lang="cs-CZ" i="1" dirty="0" smtClean="0"/>
              <a:t> to </a:t>
            </a:r>
            <a:r>
              <a:rPr lang="cs-CZ" i="1" dirty="0" err="1" smtClean="0"/>
              <a:t>me</a:t>
            </a:r>
            <a:r>
              <a:rPr lang="cs-CZ" i="1" dirty="0" smtClean="0"/>
              <a:t> in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evening</a:t>
            </a:r>
            <a:r>
              <a:rPr lang="cs-CZ" i="1" dirty="0" smtClean="0"/>
              <a:t>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Sloveso </a:t>
            </a:r>
            <a:r>
              <a:rPr lang="cs-CZ" b="1" dirty="0" err="1" smtClean="0"/>
              <a:t>must</a:t>
            </a:r>
            <a:r>
              <a:rPr lang="cs-CZ" b="1" dirty="0" smtClean="0"/>
              <a:t> – </a:t>
            </a:r>
            <a:r>
              <a:rPr lang="cs-CZ" b="1" dirty="0" err="1" smtClean="0"/>
              <a:t>have</a:t>
            </a:r>
            <a:r>
              <a:rPr lang="cs-CZ" b="1" dirty="0" smtClean="0"/>
              <a:t> to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0070C0"/>
                </a:solidFill>
              </a:rPr>
              <a:t>- pro vyjádření potřebnosti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i="1" dirty="0" err="1" smtClean="0"/>
              <a:t>It</a:t>
            </a:r>
            <a:r>
              <a:rPr lang="cs-CZ" i="1" dirty="0" smtClean="0"/>
              <a:t>´s </a:t>
            </a:r>
            <a:r>
              <a:rPr lang="cs-CZ" i="1" dirty="0" err="1" smtClean="0"/>
              <a:t>raining</a:t>
            </a:r>
            <a:r>
              <a:rPr lang="cs-CZ" i="1" dirty="0" smtClean="0"/>
              <a:t>. I </a:t>
            </a:r>
            <a:r>
              <a:rPr lang="cs-CZ" i="1" dirty="0" err="1" smtClean="0"/>
              <a:t>must</a:t>
            </a:r>
            <a:r>
              <a:rPr lang="cs-CZ" i="1" dirty="0" smtClean="0"/>
              <a:t> </a:t>
            </a:r>
            <a:r>
              <a:rPr lang="cs-CZ" i="1" dirty="0" err="1" smtClean="0"/>
              <a:t>take</a:t>
            </a:r>
            <a:r>
              <a:rPr lang="cs-CZ" i="1" dirty="0" smtClean="0"/>
              <a:t> my </a:t>
            </a:r>
            <a:r>
              <a:rPr lang="cs-CZ" i="1" dirty="0" err="1" smtClean="0"/>
              <a:t>umbrella</a:t>
            </a:r>
            <a:r>
              <a:rPr lang="cs-CZ" i="1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0070C0"/>
                </a:solidFill>
              </a:rPr>
              <a:t>- pro vyjádření povinnosti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i="1" dirty="0" smtClean="0"/>
              <a:t>I </a:t>
            </a:r>
            <a:r>
              <a:rPr lang="cs-CZ" i="1" dirty="0" err="1" smtClean="0"/>
              <a:t>must</a:t>
            </a:r>
            <a:r>
              <a:rPr lang="cs-CZ" i="1" dirty="0" smtClean="0"/>
              <a:t> do my </a:t>
            </a:r>
            <a:r>
              <a:rPr lang="cs-CZ" i="1" dirty="0" err="1" smtClean="0"/>
              <a:t>homework</a:t>
            </a:r>
            <a:r>
              <a:rPr lang="cs-CZ" i="1" dirty="0" smtClean="0"/>
              <a:t>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0070C0"/>
                </a:solidFill>
              </a:rPr>
              <a:t>- pro vyjádření nutnosti</a:t>
            </a:r>
          </a:p>
          <a:p>
            <a:pPr>
              <a:buNone/>
            </a:pPr>
            <a:r>
              <a:rPr lang="cs-CZ" i="1" dirty="0" smtClean="0"/>
              <a:t>	</a:t>
            </a:r>
            <a:r>
              <a:rPr lang="cs-CZ" i="1" dirty="0" err="1" smtClean="0"/>
              <a:t>She</a:t>
            </a:r>
            <a:r>
              <a:rPr lang="cs-CZ" i="1" dirty="0" smtClean="0"/>
              <a:t> has to go to </a:t>
            </a:r>
            <a:r>
              <a:rPr lang="cs-CZ" i="1" dirty="0" err="1" smtClean="0"/>
              <a:t>hospital</a:t>
            </a:r>
            <a:r>
              <a:rPr lang="cs-CZ" i="1" dirty="0" smtClean="0"/>
              <a:t>.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Sloveso </a:t>
            </a:r>
            <a:r>
              <a:rPr lang="cs-CZ" b="1" dirty="0" err="1" smtClean="0"/>
              <a:t>must</a:t>
            </a:r>
            <a:r>
              <a:rPr lang="cs-CZ" b="1" dirty="0" smtClean="0"/>
              <a:t> – </a:t>
            </a:r>
            <a:r>
              <a:rPr lang="cs-CZ" b="1" dirty="0" err="1" smtClean="0"/>
              <a:t>have</a:t>
            </a:r>
            <a:r>
              <a:rPr lang="cs-CZ" b="1" dirty="0" smtClean="0"/>
              <a:t> to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0070C0"/>
                </a:solidFill>
              </a:rPr>
              <a:t>	</a:t>
            </a:r>
            <a:r>
              <a:rPr lang="cs-CZ" b="1" dirty="0" smtClean="0">
                <a:solidFill>
                  <a:srgbClr val="0070C0"/>
                </a:solidFill>
              </a:rPr>
              <a:t>- sloveso </a:t>
            </a:r>
            <a:r>
              <a:rPr lang="cs-CZ" b="1" i="1" dirty="0" err="1" smtClean="0">
                <a:solidFill>
                  <a:srgbClr val="0070C0"/>
                </a:solidFill>
              </a:rPr>
              <a:t>must</a:t>
            </a:r>
            <a:r>
              <a:rPr lang="cs-CZ" b="1" dirty="0" smtClean="0">
                <a:solidFill>
                  <a:srgbClr val="0070C0"/>
                </a:solidFill>
              </a:rPr>
              <a:t> se používá pouze v přítomném čase</a:t>
            </a:r>
          </a:p>
          <a:p>
            <a:pPr>
              <a:buNone/>
            </a:pPr>
            <a:r>
              <a:rPr lang="cs-CZ" b="1" dirty="0">
                <a:solidFill>
                  <a:srgbClr val="0070C0"/>
                </a:solidFill>
              </a:rPr>
              <a:t>	</a:t>
            </a:r>
            <a:r>
              <a:rPr lang="cs-CZ" b="1" dirty="0" smtClean="0">
                <a:solidFill>
                  <a:srgbClr val="0070C0"/>
                </a:solidFill>
              </a:rPr>
              <a:t>- sloveso </a:t>
            </a:r>
            <a:r>
              <a:rPr lang="cs-CZ" b="1" i="1" dirty="0" err="1" smtClean="0">
                <a:solidFill>
                  <a:srgbClr val="0070C0"/>
                </a:solidFill>
              </a:rPr>
              <a:t>have</a:t>
            </a:r>
            <a:r>
              <a:rPr lang="cs-CZ" b="1" i="1" dirty="0" smtClean="0">
                <a:solidFill>
                  <a:srgbClr val="0070C0"/>
                </a:solidFill>
              </a:rPr>
              <a:t> to </a:t>
            </a:r>
            <a:r>
              <a:rPr lang="cs-CZ" b="1" dirty="0" smtClean="0">
                <a:solidFill>
                  <a:srgbClr val="0070C0"/>
                </a:solidFill>
              </a:rPr>
              <a:t>se používá pro ostatní časy</a:t>
            </a:r>
          </a:p>
          <a:p>
            <a:pPr>
              <a:buNone/>
            </a:pPr>
            <a:r>
              <a:rPr lang="cs-CZ" i="1" dirty="0">
                <a:solidFill>
                  <a:srgbClr val="0070C0"/>
                </a:solidFill>
              </a:rPr>
              <a:t>	</a:t>
            </a:r>
            <a:r>
              <a:rPr lang="cs-CZ" sz="3600" i="1" dirty="0" smtClean="0"/>
              <a:t>I </a:t>
            </a:r>
            <a:r>
              <a:rPr lang="cs-CZ" sz="3600" i="1" dirty="0" err="1" smtClean="0"/>
              <a:t>must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work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hard</a:t>
            </a:r>
            <a:r>
              <a:rPr lang="cs-CZ" sz="3600" i="1" dirty="0" smtClean="0"/>
              <a:t>.</a:t>
            </a:r>
          </a:p>
          <a:p>
            <a:pPr>
              <a:buNone/>
            </a:pPr>
            <a:r>
              <a:rPr lang="cs-CZ" sz="3600" i="1" dirty="0">
                <a:solidFill>
                  <a:srgbClr val="0070C0"/>
                </a:solidFill>
              </a:rPr>
              <a:t>	</a:t>
            </a:r>
            <a:r>
              <a:rPr lang="cs-CZ" sz="3600" i="1" dirty="0" smtClean="0"/>
              <a:t>I had to </a:t>
            </a:r>
            <a:r>
              <a:rPr lang="cs-CZ" sz="3600" i="1" dirty="0" err="1" smtClean="0"/>
              <a:t>work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hard</a:t>
            </a:r>
            <a:r>
              <a:rPr lang="cs-CZ" sz="3600" i="1" dirty="0" smtClean="0"/>
              <a:t>.</a:t>
            </a:r>
          </a:p>
          <a:p>
            <a:pPr>
              <a:buNone/>
            </a:pPr>
            <a:r>
              <a:rPr lang="cs-CZ" sz="3600" i="1" dirty="0"/>
              <a:t>	</a:t>
            </a:r>
            <a:r>
              <a:rPr lang="cs-CZ" sz="3600" i="1" dirty="0" smtClean="0"/>
              <a:t>I </a:t>
            </a:r>
            <a:r>
              <a:rPr lang="cs-CZ" sz="3600" i="1" dirty="0" err="1" smtClean="0"/>
              <a:t>didn</a:t>
            </a:r>
            <a:r>
              <a:rPr lang="cs-CZ" sz="3600" i="1" dirty="0" smtClean="0"/>
              <a:t>´t </a:t>
            </a:r>
            <a:r>
              <a:rPr lang="cs-CZ" sz="3600" i="1" dirty="0" err="1" smtClean="0"/>
              <a:t>have</a:t>
            </a:r>
            <a:r>
              <a:rPr lang="cs-CZ" sz="3600" i="1" dirty="0" smtClean="0"/>
              <a:t> to </a:t>
            </a:r>
            <a:r>
              <a:rPr lang="cs-CZ" sz="3600" i="1" dirty="0" err="1" smtClean="0"/>
              <a:t>work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hard</a:t>
            </a:r>
            <a:r>
              <a:rPr lang="cs-CZ" sz="3600" i="1" dirty="0" smtClean="0"/>
              <a:t>.</a:t>
            </a:r>
          </a:p>
          <a:p>
            <a:pPr>
              <a:buNone/>
            </a:pPr>
            <a:r>
              <a:rPr lang="cs-CZ" sz="3600" i="1" dirty="0"/>
              <a:t>	</a:t>
            </a:r>
            <a:r>
              <a:rPr lang="cs-CZ" sz="3600" i="1" dirty="0" err="1" smtClean="0"/>
              <a:t>Did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you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have</a:t>
            </a:r>
            <a:r>
              <a:rPr lang="cs-CZ" sz="3600" i="1" dirty="0" smtClean="0"/>
              <a:t> to </a:t>
            </a:r>
            <a:r>
              <a:rPr lang="cs-CZ" sz="3600" i="1" dirty="0" err="1" smtClean="0"/>
              <a:t>work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hard</a:t>
            </a:r>
            <a:r>
              <a:rPr lang="cs-CZ" sz="3600" i="1" dirty="0" smtClean="0"/>
              <a:t>?</a:t>
            </a:r>
          </a:p>
          <a:p>
            <a:pPr>
              <a:buNone/>
            </a:pPr>
            <a:r>
              <a:rPr lang="cs-CZ" sz="3600" i="1" dirty="0" smtClean="0"/>
              <a:t>	I </a:t>
            </a:r>
            <a:r>
              <a:rPr lang="cs-CZ" sz="3600" i="1" dirty="0" err="1" smtClean="0"/>
              <a:t>will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have</a:t>
            </a:r>
            <a:r>
              <a:rPr lang="cs-CZ" sz="3600" i="1" dirty="0" smtClean="0"/>
              <a:t> to </a:t>
            </a:r>
            <a:r>
              <a:rPr lang="cs-CZ" sz="3600" i="1" dirty="0" err="1" smtClean="0"/>
              <a:t>work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hard</a:t>
            </a:r>
            <a:r>
              <a:rPr lang="cs-CZ" sz="3600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Sloveso </a:t>
            </a:r>
            <a:r>
              <a:rPr lang="cs-CZ" b="1" dirty="0" err="1" smtClean="0"/>
              <a:t>mustn</a:t>
            </a:r>
            <a:r>
              <a:rPr lang="cs-CZ" b="1" dirty="0" smtClean="0"/>
              <a:t>´t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0070C0"/>
                </a:solidFill>
              </a:rPr>
              <a:t>- používá se pro vyjádření zákazu</a:t>
            </a:r>
          </a:p>
          <a:p>
            <a:pPr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dirty="0">
                <a:solidFill>
                  <a:srgbClr val="0070C0"/>
                </a:solidFill>
              </a:rPr>
              <a:t>	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mustn</a:t>
            </a:r>
            <a:r>
              <a:rPr lang="cs-CZ" i="1" dirty="0" smtClean="0"/>
              <a:t>´t drive </a:t>
            </a:r>
            <a:r>
              <a:rPr lang="cs-CZ" i="1" dirty="0" err="1" smtClean="0"/>
              <a:t>fast</a:t>
            </a:r>
            <a:r>
              <a:rPr lang="cs-CZ" i="1" dirty="0" smtClean="0"/>
              <a:t>.</a:t>
            </a:r>
          </a:p>
          <a:p>
            <a:pPr>
              <a:buNone/>
            </a:pPr>
            <a:r>
              <a:rPr lang="cs-CZ" i="1" dirty="0"/>
              <a:t>	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mustn</a:t>
            </a:r>
            <a:r>
              <a:rPr lang="cs-CZ" i="1" dirty="0" smtClean="0"/>
              <a:t>´t let </a:t>
            </a:r>
            <a:r>
              <a:rPr lang="cs-CZ" i="1" dirty="0" err="1" smtClean="0"/>
              <a:t>sleep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dog in </a:t>
            </a:r>
            <a:r>
              <a:rPr lang="cs-CZ" i="1" dirty="0" err="1" smtClean="0"/>
              <a:t>your</a:t>
            </a:r>
            <a:r>
              <a:rPr lang="cs-CZ" i="1" dirty="0" smtClean="0"/>
              <a:t> </a:t>
            </a:r>
            <a:r>
              <a:rPr lang="cs-CZ" i="1" dirty="0" err="1" smtClean="0"/>
              <a:t>bed</a:t>
            </a:r>
            <a:r>
              <a:rPr lang="cs-CZ" i="1" dirty="0" smtClean="0"/>
              <a:t>.</a:t>
            </a:r>
          </a:p>
          <a:p>
            <a:pPr>
              <a:buNone/>
            </a:pPr>
            <a:r>
              <a:rPr lang="cs-CZ" i="1" dirty="0"/>
              <a:t>	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mustn</a:t>
            </a:r>
            <a:r>
              <a:rPr lang="cs-CZ" i="1" dirty="0" smtClean="0"/>
              <a:t>´t tell </a:t>
            </a:r>
            <a:r>
              <a:rPr lang="cs-CZ" i="1" dirty="0" err="1" smtClean="0"/>
              <a:t>anyone</a:t>
            </a:r>
            <a:r>
              <a:rPr lang="cs-CZ" i="1" dirty="0" smtClean="0"/>
              <a:t>, </a:t>
            </a:r>
            <a:r>
              <a:rPr lang="cs-CZ" i="1" dirty="0" err="1" smtClean="0"/>
              <a:t>it</a:t>
            </a:r>
            <a:r>
              <a:rPr lang="cs-CZ" i="1" dirty="0" smtClean="0"/>
              <a:t>´s a </a:t>
            </a:r>
            <a:r>
              <a:rPr lang="cs-CZ" i="1" dirty="0" err="1" smtClean="0"/>
              <a:t>secret</a:t>
            </a:r>
            <a:r>
              <a:rPr lang="cs-CZ" i="1" dirty="0" smtClean="0"/>
              <a:t>.</a:t>
            </a:r>
          </a:p>
          <a:p>
            <a:pPr>
              <a:buNone/>
            </a:pPr>
            <a:r>
              <a:rPr lang="cs-CZ" i="1" dirty="0"/>
              <a:t>	</a:t>
            </a:r>
            <a:r>
              <a:rPr lang="cs-CZ" i="1" dirty="0" err="1" smtClean="0"/>
              <a:t>They</a:t>
            </a:r>
            <a:r>
              <a:rPr lang="cs-CZ" i="1" dirty="0" smtClean="0"/>
              <a:t> </a:t>
            </a:r>
            <a:r>
              <a:rPr lang="cs-CZ" i="1" dirty="0" err="1" smtClean="0"/>
              <a:t>mustn</a:t>
            </a:r>
            <a:r>
              <a:rPr lang="cs-CZ" i="1" dirty="0" smtClean="0"/>
              <a:t>´t </a:t>
            </a:r>
            <a:r>
              <a:rPr lang="cs-CZ" i="1" dirty="0" err="1" smtClean="0"/>
              <a:t>smoke</a:t>
            </a:r>
            <a:r>
              <a:rPr lang="cs-CZ" i="1" dirty="0" smtClean="0"/>
              <a:t> </a:t>
            </a:r>
            <a:r>
              <a:rPr lang="cs-CZ" i="1" dirty="0" err="1" smtClean="0"/>
              <a:t>here</a:t>
            </a:r>
            <a:r>
              <a:rPr lang="cs-CZ" i="1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Sloveso </a:t>
            </a:r>
            <a:r>
              <a:rPr lang="cs-CZ" b="1" dirty="0" err="1" smtClean="0"/>
              <a:t>needn</a:t>
            </a:r>
            <a:r>
              <a:rPr lang="cs-CZ" b="1" dirty="0" smtClean="0"/>
              <a:t>´t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0070C0"/>
                </a:solidFill>
              </a:rPr>
              <a:t>- používá se pro vyjádření toho, co nemusíme dělat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needn</a:t>
            </a:r>
            <a:r>
              <a:rPr lang="cs-CZ" i="1" dirty="0" smtClean="0"/>
              <a:t>´t </a:t>
            </a:r>
            <a:r>
              <a:rPr lang="cs-CZ" i="1" dirty="0" err="1" smtClean="0"/>
              <a:t>wear</a:t>
            </a:r>
            <a:r>
              <a:rPr lang="cs-CZ" i="1" dirty="0" smtClean="0"/>
              <a:t> </a:t>
            </a:r>
            <a:r>
              <a:rPr lang="cs-CZ" i="1" dirty="0" err="1" smtClean="0"/>
              <a:t>uniforms</a:t>
            </a:r>
            <a:r>
              <a:rPr lang="cs-CZ" i="1" dirty="0" smtClean="0"/>
              <a:t> </a:t>
            </a:r>
            <a:r>
              <a:rPr lang="cs-CZ" i="1" dirty="0" err="1" smtClean="0"/>
              <a:t>at</a:t>
            </a:r>
            <a:r>
              <a:rPr lang="cs-CZ" i="1" dirty="0" smtClean="0"/>
              <a:t> </a:t>
            </a:r>
            <a:r>
              <a:rPr lang="cs-CZ" i="1" dirty="0" err="1" smtClean="0"/>
              <a:t>school</a:t>
            </a:r>
            <a:r>
              <a:rPr lang="cs-CZ" i="1" dirty="0" smtClean="0"/>
              <a:t>.</a:t>
            </a:r>
          </a:p>
          <a:p>
            <a:pPr>
              <a:buNone/>
            </a:pPr>
            <a:r>
              <a:rPr lang="cs-CZ" i="1" dirty="0"/>
              <a:t>	</a:t>
            </a:r>
            <a:r>
              <a:rPr lang="cs-CZ" i="1" dirty="0" err="1" smtClean="0"/>
              <a:t>We</a:t>
            </a:r>
            <a:r>
              <a:rPr lang="cs-CZ" i="1" dirty="0" smtClean="0"/>
              <a:t> </a:t>
            </a:r>
            <a:r>
              <a:rPr lang="cs-CZ" i="1" dirty="0" err="1" smtClean="0"/>
              <a:t>needn</a:t>
            </a:r>
            <a:r>
              <a:rPr lang="cs-CZ" i="1" dirty="0" smtClean="0"/>
              <a:t>´t </a:t>
            </a:r>
            <a:r>
              <a:rPr lang="cs-CZ" i="1" dirty="0" err="1" smtClean="0"/>
              <a:t>buy</a:t>
            </a:r>
            <a:r>
              <a:rPr lang="cs-CZ" i="1" dirty="0" smtClean="0"/>
              <a:t> </a:t>
            </a:r>
            <a:r>
              <a:rPr lang="cs-CZ" i="1" dirty="0" err="1" smtClean="0"/>
              <a:t>any</a:t>
            </a:r>
            <a:r>
              <a:rPr lang="cs-CZ" i="1" dirty="0" smtClean="0"/>
              <a:t> </a:t>
            </a:r>
            <a:r>
              <a:rPr lang="cs-CZ" i="1" dirty="0" err="1" smtClean="0"/>
              <a:t>bread</a:t>
            </a:r>
            <a:r>
              <a:rPr lang="cs-CZ" i="1" dirty="0" smtClean="0"/>
              <a:t>. </a:t>
            </a:r>
          </a:p>
          <a:p>
            <a:pPr>
              <a:buNone/>
            </a:pPr>
            <a:r>
              <a:rPr lang="cs-CZ" i="1" dirty="0"/>
              <a:t>	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needn</a:t>
            </a:r>
            <a:r>
              <a:rPr lang="cs-CZ" i="1" dirty="0" smtClean="0"/>
              <a:t>´t </a:t>
            </a:r>
            <a:r>
              <a:rPr lang="cs-CZ" i="1" dirty="0" err="1" smtClean="0"/>
              <a:t>get</a:t>
            </a:r>
            <a:r>
              <a:rPr lang="cs-CZ" i="1" dirty="0" smtClean="0"/>
              <a:t> </a:t>
            </a:r>
            <a:r>
              <a:rPr lang="cs-CZ" i="1" dirty="0" err="1" smtClean="0"/>
              <a:t>up</a:t>
            </a:r>
            <a:r>
              <a:rPr lang="cs-CZ" i="1" dirty="0" smtClean="0"/>
              <a:t> </a:t>
            </a:r>
            <a:r>
              <a:rPr lang="cs-CZ" i="1" dirty="0" err="1" smtClean="0"/>
              <a:t>early</a:t>
            </a:r>
            <a:r>
              <a:rPr lang="cs-CZ" i="1" dirty="0" smtClean="0"/>
              <a:t> </a:t>
            </a:r>
            <a:r>
              <a:rPr lang="cs-CZ" i="1" dirty="0" err="1" smtClean="0"/>
              <a:t>at</a:t>
            </a:r>
            <a:r>
              <a:rPr lang="cs-CZ" i="1" dirty="0" smtClean="0"/>
              <a:t> </a:t>
            </a:r>
            <a:r>
              <a:rPr lang="cs-CZ" i="1" dirty="0" err="1" smtClean="0"/>
              <a:t>weekends</a:t>
            </a:r>
            <a:r>
              <a:rPr lang="cs-CZ" i="1" dirty="0" smtClean="0"/>
              <a:t>.</a:t>
            </a:r>
          </a:p>
          <a:p>
            <a:pPr>
              <a:buNone/>
            </a:pPr>
            <a:r>
              <a:rPr lang="cs-CZ" i="1" dirty="0"/>
              <a:t>	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needn</a:t>
            </a:r>
            <a:r>
              <a:rPr lang="cs-CZ" i="1" smtClean="0"/>
              <a:t>´t go out</a:t>
            </a:r>
            <a:r>
              <a:rPr lang="cs-CZ" i="1" dirty="0" smtClean="0"/>
              <a:t> </a:t>
            </a:r>
            <a:r>
              <a:rPr lang="cs-CZ" i="1" dirty="0" err="1" smtClean="0"/>
              <a:t>if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don´t </a:t>
            </a:r>
            <a:r>
              <a:rPr lang="cs-CZ" i="1" dirty="0" err="1" smtClean="0"/>
              <a:t>want</a:t>
            </a:r>
            <a:r>
              <a:rPr lang="cs-CZ" i="1" dirty="0" smtClean="0"/>
              <a:t>.</a:t>
            </a:r>
          </a:p>
          <a:p>
            <a:pPr>
              <a:buNone/>
            </a:pP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Fill in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correct</a:t>
            </a:r>
            <a:r>
              <a:rPr lang="cs-CZ" b="1" dirty="0" smtClean="0"/>
              <a:t> </a:t>
            </a:r>
            <a:r>
              <a:rPr lang="cs-CZ" b="1" dirty="0" err="1" smtClean="0"/>
              <a:t>modal</a:t>
            </a:r>
            <a:r>
              <a:rPr lang="cs-CZ" b="1" dirty="0" smtClean="0"/>
              <a:t> verb.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1. ….... I help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homework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2. I ……. play </a:t>
            </a:r>
            <a:r>
              <a:rPr lang="cs-CZ" dirty="0" err="1" smtClean="0"/>
              <a:t>football</a:t>
            </a:r>
            <a:r>
              <a:rPr lang="cs-CZ" dirty="0" smtClean="0"/>
              <a:t> </a:t>
            </a:r>
            <a:r>
              <a:rPr lang="cs-CZ" dirty="0" err="1" smtClean="0"/>
              <a:t>well</a:t>
            </a:r>
            <a:r>
              <a:rPr lang="cs-CZ" dirty="0" smtClean="0"/>
              <a:t>, I´m </a:t>
            </a:r>
            <a:r>
              <a:rPr lang="cs-CZ" dirty="0" err="1" smtClean="0"/>
              <a:t>better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tennis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3. </a:t>
            </a:r>
            <a:r>
              <a:rPr lang="cs-CZ" dirty="0" err="1" smtClean="0"/>
              <a:t>You</a:t>
            </a:r>
            <a:r>
              <a:rPr lang="cs-CZ" dirty="0" smtClean="0"/>
              <a:t> ……. </a:t>
            </a:r>
            <a:r>
              <a:rPr lang="cs-CZ" dirty="0" err="1"/>
              <a:t>w</a:t>
            </a:r>
            <a:r>
              <a:rPr lang="cs-CZ" dirty="0" err="1" smtClean="0"/>
              <a:t>atch</a:t>
            </a:r>
            <a:r>
              <a:rPr lang="cs-CZ" dirty="0" smtClean="0"/>
              <a:t> TV, </a:t>
            </a:r>
            <a:r>
              <a:rPr lang="cs-CZ" dirty="0" err="1" smtClean="0"/>
              <a:t>it</a:t>
            </a:r>
            <a:r>
              <a:rPr lang="cs-CZ" dirty="0" smtClean="0"/>
              <a:t>´s </a:t>
            </a:r>
            <a:r>
              <a:rPr lang="cs-CZ" dirty="0" err="1" smtClean="0"/>
              <a:t>too</a:t>
            </a:r>
            <a:r>
              <a:rPr lang="cs-CZ" dirty="0" smtClean="0"/>
              <a:t> </a:t>
            </a:r>
            <a:r>
              <a:rPr lang="cs-CZ" dirty="0" err="1" smtClean="0"/>
              <a:t>late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4. </a:t>
            </a:r>
            <a:r>
              <a:rPr lang="cs-CZ" dirty="0" err="1" smtClean="0"/>
              <a:t>Jenny</a:t>
            </a:r>
            <a:r>
              <a:rPr lang="cs-CZ" dirty="0" smtClean="0"/>
              <a:t> ……. play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flute</a:t>
            </a:r>
            <a:r>
              <a:rPr lang="cs-CZ" dirty="0" smtClean="0"/>
              <a:t> </a:t>
            </a:r>
            <a:r>
              <a:rPr lang="cs-CZ" dirty="0" err="1" smtClean="0"/>
              <a:t>very</a:t>
            </a:r>
            <a:r>
              <a:rPr lang="cs-CZ" dirty="0" smtClean="0"/>
              <a:t> </a:t>
            </a:r>
            <a:r>
              <a:rPr lang="cs-CZ" dirty="0" err="1" smtClean="0"/>
              <a:t>well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5. I ....... </a:t>
            </a:r>
            <a:r>
              <a:rPr lang="cs-CZ" dirty="0" err="1"/>
              <a:t>b</a:t>
            </a:r>
            <a:r>
              <a:rPr lang="cs-CZ" dirty="0" err="1" smtClean="0"/>
              <a:t>rush</a:t>
            </a:r>
            <a:r>
              <a:rPr lang="cs-CZ" dirty="0" smtClean="0"/>
              <a:t> my </a:t>
            </a:r>
            <a:r>
              <a:rPr lang="cs-CZ" dirty="0" err="1" smtClean="0"/>
              <a:t>teeth</a:t>
            </a:r>
            <a:r>
              <a:rPr lang="cs-CZ" dirty="0" smtClean="0"/>
              <a:t>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6. </a:t>
            </a:r>
            <a:r>
              <a:rPr lang="cs-CZ" dirty="0" err="1" smtClean="0"/>
              <a:t>You</a:t>
            </a:r>
            <a:r>
              <a:rPr lang="cs-CZ" dirty="0" smtClean="0"/>
              <a:t> ……. </a:t>
            </a:r>
            <a:r>
              <a:rPr lang="cs-CZ" dirty="0" err="1"/>
              <a:t>c</a:t>
            </a:r>
            <a:r>
              <a:rPr lang="cs-CZ" dirty="0" err="1" smtClean="0"/>
              <a:t>lean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´s </a:t>
            </a:r>
            <a:r>
              <a:rPr lang="cs-CZ" dirty="0" err="1" smtClean="0"/>
              <a:t>tidy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7. ……. </a:t>
            </a:r>
            <a:r>
              <a:rPr lang="cs-CZ" dirty="0" err="1"/>
              <a:t>y</a:t>
            </a:r>
            <a:r>
              <a:rPr lang="cs-CZ" dirty="0" err="1" smtClean="0"/>
              <a:t>ou</a:t>
            </a:r>
            <a:r>
              <a:rPr lang="cs-CZ" dirty="0" smtClean="0"/>
              <a:t> open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window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Použité 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HOVORKOVÁ, Martina. </a:t>
            </a:r>
            <a:r>
              <a:rPr lang="cs-CZ" i="1" dirty="0" smtClean="0"/>
              <a:t>FRAUS Přehledná anglická gramatika</a:t>
            </a:r>
            <a:r>
              <a:rPr lang="cs-CZ" dirty="0" smtClean="0"/>
              <a:t>. Plzeň</a:t>
            </a:r>
            <a:r>
              <a:rPr lang="cs-CZ" smtClean="0"/>
              <a:t>: Nakladatelství Fraus</a:t>
            </a:r>
            <a:r>
              <a:rPr lang="cs-CZ" dirty="0" smtClean="0"/>
              <a:t>, 2004, ISBN 80-7238-310-8.</a:t>
            </a:r>
          </a:p>
          <a:p>
            <a:pPr>
              <a:buNone/>
            </a:pPr>
            <a:r>
              <a:rPr lang="cs-CZ" dirty="0" smtClean="0"/>
              <a:t>	BETÁKOVÁ, Lucie; DVOŘÁKOVÁ, Kateřina. </a:t>
            </a:r>
            <a:r>
              <a:rPr lang="cs-CZ" i="1" dirty="0" smtClean="0"/>
              <a:t>Angličtina 7 Učebnice pro ZŠ a víceletá gymnázia</a:t>
            </a:r>
            <a:r>
              <a:rPr lang="cs-CZ" dirty="0" smtClean="0"/>
              <a:t>. Plzeň: Nakladatelství </a:t>
            </a:r>
            <a:r>
              <a:rPr lang="cs-CZ" dirty="0" err="1" smtClean="0"/>
              <a:t>Fraus</a:t>
            </a:r>
            <a:r>
              <a:rPr lang="cs-CZ" dirty="0" smtClean="0"/>
              <a:t>, 2006, ISBN 80-7238-389-2. </a:t>
            </a:r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</TotalTime>
  <Words>114</Words>
  <Application>Microsoft Office PowerPoint</Application>
  <PresentationFormat>Předvádění na obrazovce (4:3)</PresentationFormat>
  <Paragraphs>113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Modal verbs</vt:lpstr>
      <vt:lpstr>Sloveso can</vt:lpstr>
      <vt:lpstr>Sloveso could</vt:lpstr>
      <vt:lpstr>Sloveso must – have to</vt:lpstr>
      <vt:lpstr>Sloveso must – have to</vt:lpstr>
      <vt:lpstr>Sloveso mustn´t</vt:lpstr>
      <vt:lpstr>Sloveso needn´t</vt:lpstr>
      <vt:lpstr>Fill in the correct modal verb.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Modal verbs</dc:title>
  <dc:creator>Černený</dc:creator>
  <cp:lastModifiedBy>ZŠ a MŠ Sepekov</cp:lastModifiedBy>
  <cp:revision>35</cp:revision>
  <dcterms:created xsi:type="dcterms:W3CDTF">2012-10-21T09:28:01Z</dcterms:created>
  <dcterms:modified xsi:type="dcterms:W3CDTF">2015-05-26T07:39:14Z</dcterms:modified>
</cp:coreProperties>
</file>