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4" r:id="rId5"/>
    <p:sldId id="286" r:id="rId6"/>
    <p:sldId id="285" r:id="rId7"/>
    <p:sldId id="283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4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9"/>
    <a:srgbClr val="FEFCF6"/>
    <a:srgbClr val="FFFFFF"/>
    <a:srgbClr val="FEF8E4"/>
    <a:srgbClr val="FEF9E7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89343" autoAdjust="0"/>
  </p:normalViewPr>
  <p:slideViewPr>
    <p:cSldViewPr snapToGrid="0">
      <p:cViewPr varScale="1">
        <p:scale>
          <a:sx n="86" d="100"/>
          <a:sy n="86" d="100"/>
        </p:scale>
        <p:origin x="-84" y="-17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3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</a:t>
            </a:r>
            <a:r>
              <a:rPr lang="cs-CZ" baseline="0" dirty="0" smtClean="0"/>
              <a:t> východ od</a:t>
            </a:r>
            <a:r>
              <a:rPr lang="cs-CZ" dirty="0" smtClean="0"/>
              <a:t> Turnova vystupuje hora, která se jmenuje </a:t>
            </a:r>
            <a:r>
              <a:rPr lang="cs-CZ" dirty="0" err="1" smtClean="0"/>
              <a:t>Kozákov</a:t>
            </a:r>
            <a:r>
              <a:rPr lang="cs-CZ" dirty="0" smtClean="0"/>
              <a:t>. My jsme si sem vyjeli a nyní</a:t>
            </a:r>
            <a:r>
              <a:rPr lang="cs-CZ" baseline="0" dirty="0" smtClean="0"/>
              <a:t> se </a:t>
            </a:r>
            <a:r>
              <a:rPr lang="cs-CZ" dirty="0" smtClean="0"/>
              <a:t>rozhlížíme</a:t>
            </a:r>
            <a:r>
              <a:rPr lang="cs-CZ" baseline="0" dirty="0" smtClean="0"/>
              <a:t> </a:t>
            </a:r>
            <a:r>
              <a:rPr lang="cs-CZ" dirty="0" smtClean="0"/>
              <a:t> do kraje. Kde je naše město?</a:t>
            </a:r>
            <a:r>
              <a:rPr lang="cs-CZ" baseline="0" dirty="0" smtClean="0"/>
              <a:t> Co ještě vidíme?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70079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Sestupujeme</a:t>
            </a:r>
            <a:r>
              <a:rPr lang="cs-CZ" baseline="0" dirty="0" smtClean="0"/>
              <a:t> z vrcholu a horu zkoumáme. Objevujeme kamenný lom a v něm nás zdraví </a:t>
            </a:r>
            <a:r>
              <a:rPr lang="cs-CZ" baseline="0" dirty="0" err="1" smtClean="0"/>
              <a:t>Jaspísek</a:t>
            </a:r>
            <a:r>
              <a:rPr lang="cs-CZ" baseline="0" dirty="0" smtClean="0"/>
              <a:t> s </a:t>
            </a:r>
            <a:r>
              <a:rPr lang="cs-CZ" baseline="0" dirty="0" err="1" smtClean="0"/>
              <a:t>Titíkem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70079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„Když chceš drahokam, musíš nejdřív vydolovat kámen.</a:t>
            </a:r>
            <a:r>
              <a:rPr lang="cs-CZ" baseline="0" dirty="0" smtClean="0"/>
              <a:t> Čím si můžeš pomoci?“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70079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Vydolované kameny obrousíme a vyleštíme. Najdi obrázek, kde se kameny leští.</a:t>
            </a:r>
            <a:r>
              <a:rPr lang="cs-CZ" baseline="0" dirty="0" smtClean="0"/>
              <a:t>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70079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Najdi </a:t>
            </a:r>
            <a:r>
              <a:rPr lang="cs-CZ" smtClean="0"/>
              <a:t>shodnou fotografii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5973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image" Target="../media/image6.jpeg"/><Relationship Id="rId7" Type="http://schemas.microsoft.com/office/2007/relationships/hdphoto" Target="../media/hdphoto2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microsoft.com/office/2007/relationships/hdphoto" Target="../media/hdphoto1.wdp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comments" Target="../comments/comment3.xml"/><Relationship Id="rId3" Type="http://schemas.openxmlformats.org/officeDocument/2006/relationships/image" Target="../media/image9.jpeg"/><Relationship Id="rId7" Type="http://schemas.openxmlformats.org/officeDocument/2006/relationships/image" Target="../media/image13.png"/><Relationship Id="rId12" Type="http://schemas.microsoft.com/office/2007/relationships/hdphoto" Target="../media/hdphoto1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11" Type="http://schemas.openxmlformats.org/officeDocument/2006/relationships/image" Target="../media/image7.png"/><Relationship Id="rId5" Type="http://schemas.openxmlformats.org/officeDocument/2006/relationships/image" Target="../media/image11.png"/><Relationship Id="rId10" Type="http://schemas.microsoft.com/office/2007/relationships/hdphoto" Target="../media/hdphoto3.wdp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8.png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microsoft.com/office/2007/relationships/hdphoto" Target="../media/hdphoto2.wdp"/><Relationship Id="rId9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microsoft.com/office/2007/relationships/hdphoto" Target="../media/hdphoto8.wdp"/><Relationship Id="rId18" Type="http://schemas.openxmlformats.org/officeDocument/2006/relationships/image" Target="../media/image28.png"/><Relationship Id="rId26" Type="http://schemas.openxmlformats.org/officeDocument/2006/relationships/image" Target="../media/image32.png"/><Relationship Id="rId3" Type="http://schemas.openxmlformats.org/officeDocument/2006/relationships/image" Target="../media/image20.jpeg"/><Relationship Id="rId21" Type="http://schemas.microsoft.com/office/2007/relationships/hdphoto" Target="../media/hdphoto12.wdp"/><Relationship Id="rId7" Type="http://schemas.microsoft.com/office/2007/relationships/hdphoto" Target="../media/hdphoto5.wdp"/><Relationship Id="rId12" Type="http://schemas.openxmlformats.org/officeDocument/2006/relationships/image" Target="../media/image25.png"/><Relationship Id="rId17" Type="http://schemas.microsoft.com/office/2007/relationships/hdphoto" Target="../media/hdphoto10.wdp"/><Relationship Id="rId25" Type="http://schemas.microsoft.com/office/2007/relationships/hdphoto" Target="../media/hdphoto14.wdp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27.png"/><Relationship Id="rId20" Type="http://schemas.openxmlformats.org/officeDocument/2006/relationships/image" Target="../media/image29.png"/><Relationship Id="rId29" Type="http://schemas.openxmlformats.org/officeDocument/2006/relationships/image" Target="../media/image3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png"/><Relationship Id="rId11" Type="http://schemas.microsoft.com/office/2007/relationships/hdphoto" Target="../media/hdphoto7.wdp"/><Relationship Id="rId24" Type="http://schemas.openxmlformats.org/officeDocument/2006/relationships/image" Target="../media/image31.png"/><Relationship Id="rId5" Type="http://schemas.microsoft.com/office/2007/relationships/hdphoto" Target="../media/hdphoto4.wdp"/><Relationship Id="rId15" Type="http://schemas.microsoft.com/office/2007/relationships/hdphoto" Target="../media/hdphoto9.wdp"/><Relationship Id="rId23" Type="http://schemas.microsoft.com/office/2007/relationships/hdphoto" Target="../media/hdphoto13.wdp"/><Relationship Id="rId28" Type="http://schemas.openxmlformats.org/officeDocument/2006/relationships/image" Target="../media/image33.jpeg"/><Relationship Id="rId10" Type="http://schemas.openxmlformats.org/officeDocument/2006/relationships/image" Target="../media/image24.png"/><Relationship Id="rId19" Type="http://schemas.microsoft.com/office/2007/relationships/hdphoto" Target="../media/hdphoto11.wdp"/><Relationship Id="rId31" Type="http://schemas.openxmlformats.org/officeDocument/2006/relationships/comments" Target="../comments/comment5.xml"/><Relationship Id="rId4" Type="http://schemas.openxmlformats.org/officeDocument/2006/relationships/image" Target="../media/image21.png"/><Relationship Id="rId9" Type="http://schemas.microsoft.com/office/2007/relationships/hdphoto" Target="../media/hdphoto6.wdp"/><Relationship Id="rId14" Type="http://schemas.openxmlformats.org/officeDocument/2006/relationships/image" Target="../media/image26.png"/><Relationship Id="rId22" Type="http://schemas.openxmlformats.org/officeDocument/2006/relationships/image" Target="../media/image30.png"/><Relationship Id="rId27" Type="http://schemas.microsoft.com/office/2007/relationships/hdphoto" Target="../media/hdphoto15.wdp"/><Relationship Id="rId30" Type="http://schemas.microsoft.com/office/2007/relationships/hdphoto" Target="../media/hdphoto16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Český ráj</a:t>
            </a:r>
            <a:br>
              <a:rPr lang="cs-CZ" sz="360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sz="3600" dirty="0">
                <a:solidFill>
                  <a:srgbClr val="4A3A2A"/>
                </a:solidFill>
                <a:latin typeface=""/>
              </a:rPr>
              <a:t>poznávání přírodního bohatství země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Jazyk  a řeč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Vyjadřování, dorozumívání, výslovnost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7876" y="504092"/>
            <a:ext cx="4079631" cy="54395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55230" y="920946"/>
            <a:ext cx="6696872" cy="5022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911"/>
          <a:stretch/>
        </p:blipFill>
        <p:spPr>
          <a:xfrm>
            <a:off x="2439707" y="0"/>
            <a:ext cx="6818925" cy="690274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278" b="79815" l="26719" r="551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203" r="41204"/>
          <a:stretch/>
        </p:blipFill>
        <p:spPr>
          <a:xfrm>
            <a:off x="233134" y="4307564"/>
            <a:ext cx="1642162" cy="259517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695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76" r="26788"/>
          <a:stretch/>
        </p:blipFill>
        <p:spPr>
          <a:xfrm rot="5400000">
            <a:off x="9341777" y="747794"/>
            <a:ext cx="3225962" cy="28074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47943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393382" y="-27575"/>
            <a:ext cx="2798618" cy="1425039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218213" y="500937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06992" y="1177870"/>
            <a:ext cx="6307206" cy="473040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25721" y="624417"/>
            <a:ext cx="1551186" cy="215759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18781" y="2675658"/>
            <a:ext cx="1536702" cy="197170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18863" y="2782015"/>
            <a:ext cx="603556" cy="195035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19921" y="4478551"/>
            <a:ext cx="1956986" cy="188992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7441" y="1397464"/>
            <a:ext cx="1548518" cy="11766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ackgroundRemoval t="1099" b="100000" l="0" r="969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55758" y="4732371"/>
            <a:ext cx="1562455" cy="152324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278" b="79815" l="26719" r="5515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203" r="41204"/>
          <a:stretch/>
        </p:blipFill>
        <p:spPr>
          <a:xfrm>
            <a:off x="1658247" y="99875"/>
            <a:ext cx="1642162" cy="2595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22075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3889E-18 -2.96296E-6 L 6.93889E-18 -2.96296E-6 C -0.00352 -0.00231 -0.00781 -0.00231 -0.01068 -0.00648 C -0.01224 -0.0088 -0.01159 -0.01343 -0.01185 -0.01713 C -0.01237 -0.02268 -0.01263 -0.02824 -0.01302 -0.03403 C -0.01224 -0.05347 -0.0138 -0.08449 -0.00833 -0.10579 C -0.00742 -0.10972 -0.00599 -0.11296 -0.00469 -0.11643 C -0.00273 -0.13125 -0.00495 -0.11991 0.00117 -0.13542 C 0.00247 -0.13889 0.00339 -0.14282 0.00482 -0.14606 C 0.00755 -0.15278 0.00964 -0.15324 0.01315 -0.1588 C 0.02109 -0.17106 0.01419 -0.16458 0.02383 -0.17153 C 0.03242 -0.18657 0.02656 -0.17824 0.04284 -0.19259 C 0.04531 -0.19468 0.04779 -0.19653 0.05 -0.19907 C 0.05208 -0.20116 0.05391 -0.2037 0.05599 -0.20532 C 0.05781 -0.20671 0.0599 -0.20671 0.06198 -0.20741 C 0.07266 -0.21088 0.06549 -0.20787 0.07383 -0.21157 C 0.08737 -0.21018 0.10091 -0.20995 0.11432 -0.20741 C 0.11615 -0.20718 0.11745 -0.2044 0.11914 -0.20324 C 0.12487 -0.19861 0.12435 -0.19931 0.12982 -0.19699 C 0.13138 -0.19537 0.13307 -0.19421 0.13464 -0.19259 C 0.13711 -0.19005 0.13919 -0.18657 0.1418 -0.18426 C 0.15013 -0.17662 0.14674 -0.18056 0.15247 -0.17361 C 0.15326 -0.17153 0.15378 -0.16875 0.15482 -0.16736 C 0.15586 -0.16597 0.15755 -0.1669 0.15846 -0.16505 C 0.16094 -0.16018 0.16432 -0.14815 0.16432 -0.14815 C 0.16745 -0.12685 0.16745 -0.13056 0.16315 -0.09329 C 0.16289 -0.09028 0.16094 -0.08866 0.15964 -0.08681 C 0.15742 -0.0838 0.15482 -0.08125 0.15247 -0.07847 C 0.14792 -0.07315 0.14831 -0.07268 0.1418 -0.06991 C 0.13906 -0.06875 0.1362 -0.06852 0.13346 -0.06782 C 0.13021 -0.06852 0.12656 -0.06667 0.12383 -0.06991 C 0.12187 -0.07245 0.12148 -0.08264 0.12148 -0.08264 C 0.12227 -0.0875 0.12253 -0.09282 0.12383 -0.09745 C 0.12617 -0.10463 0.13034 -0.10671 0.13346 -0.11227 C 0.13437 -0.11412 0.13464 -0.1169 0.13581 -0.11852 C 0.13867 -0.12292 0.14193 -0.12315 0.14531 -0.125 C 0.14648 -0.12546 0.14766 -0.12639 0.14896 -0.12708 C 0.15521 -0.12639 0.16172 -0.12662 0.16797 -0.125 C 0.1694 -0.12454 0.17031 -0.12199 0.17148 -0.1206 C 0.17526 -0.1169 0.17669 -0.1169 0.17982 -0.11227 C 0.18112 -0.11042 0.18203 -0.10764 0.18346 -0.10579 C 0.1849 -0.10417 0.18672 -0.10324 0.18815 -0.10162 C 0.18945 -0.10046 0.19062 -0.09884 0.1918 -0.09745 C 0.19284 -0.09167 0.1944 -0.08171 0.19648 -0.07639 C 0.20143 -0.06412 0.19844 -0.075 0.20365 -0.06574 C 0.2043 -0.06458 0.20443 -0.06296 0.20495 -0.06157 L 0.20495 -0.06157 " pathEditMode="relative" ptsTypes="AAAAAAAAAAAAAAAAAAAAAAAAAAAAAAAAAAAAAAAAAAAAA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695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76" r="26788"/>
          <a:stretch/>
        </p:blipFill>
        <p:spPr>
          <a:xfrm rot="5400000">
            <a:off x="9341777" y="747794"/>
            <a:ext cx="3225962" cy="2807409"/>
          </a:xfrm>
          <a:prstGeom prst="rect">
            <a:avLst/>
          </a:prstGeom>
        </p:spPr>
      </p:pic>
      <p:pic>
        <p:nvPicPr>
          <p:cNvPr id="1026" name="Picture 2" descr="C:\Users\Školka\Desktop\BrouseniOpalu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24746" y="121221"/>
            <a:ext cx="2758698" cy="2607944"/>
          </a:xfrm>
          <a:prstGeom prst="snip2Same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487" t="45139" r="30586" b="-10868"/>
          <a:stretch/>
        </p:blipFill>
        <p:spPr bwMode="auto">
          <a:xfrm flipH="1">
            <a:off x="6834752" y="3039130"/>
            <a:ext cx="2716301" cy="2989711"/>
          </a:xfrm>
          <a:prstGeom prst="snip2SameRect">
            <a:avLst>
              <a:gd name="adj1" fmla="val 17808"/>
              <a:gd name="adj2" fmla="val 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47" t="7328" r="2347" b="-2146"/>
          <a:stretch/>
        </p:blipFill>
        <p:spPr bwMode="auto">
          <a:xfrm>
            <a:off x="1454596" y="3039130"/>
            <a:ext cx="4839962" cy="3208149"/>
          </a:xfrm>
          <a:prstGeom prst="snip2DiagRect">
            <a:avLst>
              <a:gd name="adj1" fmla="val 0"/>
              <a:gd name="adj2" fmla="val 5000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 descr="C:\Users\Školka\Desktop\BLOG_lesteni_labradoritu_1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9302"/>
          <a:stretch/>
        </p:blipFill>
        <p:spPr bwMode="auto">
          <a:xfrm>
            <a:off x="6506387" y="278164"/>
            <a:ext cx="2517495" cy="2293749"/>
          </a:xfrm>
          <a:prstGeom prst="parallelogram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Školka\Desktop\BLOG_lesteni_labradoritu_1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9302"/>
          <a:stretch/>
        </p:blipFill>
        <p:spPr bwMode="auto">
          <a:xfrm>
            <a:off x="-519899" y="-2505401"/>
            <a:ext cx="13628914" cy="10711689"/>
          </a:xfrm>
          <a:prstGeom prst="parallelogram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22075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89945" y="4807896"/>
            <a:ext cx="5391397" cy="1377538"/>
          </a:xfrm>
          <a:prstGeom prst="rect">
            <a:avLst/>
          </a:prstGeom>
          <a:solidFill>
            <a:srgbClr val="FEFCF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7948" y="0"/>
            <a:ext cx="1937287" cy="1611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9842" b="77565" l="16618" r="907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353" t="12627" b="15220"/>
          <a:stretch/>
        </p:blipFill>
        <p:spPr bwMode="auto">
          <a:xfrm>
            <a:off x="9938227" y="3203708"/>
            <a:ext cx="1952788" cy="1239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2791" b="87442" l="8120" r="9487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437" t="13623" b="10697"/>
          <a:stretch/>
        </p:blipFill>
        <p:spPr bwMode="auto">
          <a:xfrm>
            <a:off x="8196893" y="4359434"/>
            <a:ext cx="1673718" cy="1243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9269" b="76302" l="14612" r="8597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55" t="12140" r="20862" b="22460"/>
          <a:stretch/>
        </p:blipFill>
        <p:spPr bwMode="auto">
          <a:xfrm>
            <a:off x="8027049" y="3442528"/>
            <a:ext cx="1640114" cy="1208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2000" b="89000" l="7667" r="91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620" t="11771" r="7759" b="10536"/>
          <a:stretch/>
        </p:blipFill>
        <p:spPr bwMode="auto">
          <a:xfrm>
            <a:off x="8996805" y="5760202"/>
            <a:ext cx="1159107" cy="107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9233" b="83093" l="5015" r="4513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9845" b="7674"/>
          <a:stretch/>
        </p:blipFill>
        <p:spPr bwMode="auto">
          <a:xfrm rot="5400000">
            <a:off x="10428550" y="4065526"/>
            <a:ext cx="1126399" cy="1555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8000" b="81667" l="6000" r="9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200" b="16635"/>
          <a:stretch/>
        </p:blipFill>
        <p:spPr bwMode="auto">
          <a:xfrm>
            <a:off x="11086510" y="3949877"/>
            <a:ext cx="1261207" cy="103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43125" b="91250" l="6563" r="52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96" t="44620" r="46990" b="8380"/>
          <a:stretch/>
        </p:blipFill>
        <p:spPr bwMode="auto">
          <a:xfrm rot="5146644">
            <a:off x="10997442" y="4919909"/>
            <a:ext cx="1352101" cy="972723"/>
          </a:xfrm>
          <a:prstGeom prst="snipRoundRect">
            <a:avLst>
              <a:gd name="adj1" fmla="val 16667"/>
              <a:gd name="adj2" fmla="val 32435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642145">
            <a:off x="9833433" y="5510779"/>
            <a:ext cx="1842496" cy="1136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9740" b="89935" l="27606" r="899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917" r="27998" b="12324"/>
          <a:stretch/>
        </p:blipFill>
        <p:spPr bwMode="auto">
          <a:xfrm rot="1297124">
            <a:off x="8670582" y="3553498"/>
            <a:ext cx="1930400" cy="1122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5577" b="77617" l="19501" r="74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31" t="7822" r="18669" b="14628"/>
          <a:stretch/>
        </p:blipFill>
        <p:spPr bwMode="auto">
          <a:xfrm>
            <a:off x="9425385" y="4754138"/>
            <a:ext cx="1441343" cy="1416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9778" b="89778" l="444" r="76889">
                        <a14:backgroundMark x1="68889" y1="36889" x2="68889" y2="36889"/>
                        <a14:backgroundMark x1="66222" y1="47111" x2="66222" y2="471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437" r="25371" b="15356"/>
          <a:stretch/>
        </p:blipFill>
        <p:spPr bwMode="auto">
          <a:xfrm>
            <a:off x="11088093" y="5760202"/>
            <a:ext cx="1104763" cy="1142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11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9740" b="89935" l="27606" r="899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072" y="3479772"/>
            <a:ext cx="4188864" cy="128057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25" name="Picture 12"/>
          <p:cNvPicPr>
            <a:picLocks noChangeAspect="1" noChangeArrowheads="1"/>
          </p:cNvPicPr>
          <p:nvPr/>
        </p:nvPicPr>
        <p:blipFill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835934">
            <a:off x="7776685" y="5343717"/>
            <a:ext cx="2185260" cy="1147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6"/>
          <p:cNvPicPr>
            <a:picLocks noChangeAspect="1" noChangeArrowheads="1"/>
          </p:cNvPicPr>
          <p:nvPr/>
        </p:nvPicPr>
        <p:blipFill rotWithShape="1">
          <a:blip r:embed="rId2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620" t="11771" r="7759" b="10536"/>
          <a:stretch/>
        </p:blipFill>
        <p:spPr bwMode="auto">
          <a:xfrm>
            <a:off x="3056871" y="5534091"/>
            <a:ext cx="1503335" cy="126220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21" name="Picture 8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8000" b="81667" l="6000" r="9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200" b="16635"/>
          <a:stretch/>
        </p:blipFill>
        <p:spPr bwMode="auto">
          <a:xfrm>
            <a:off x="123150" y="5120915"/>
            <a:ext cx="2381573" cy="176014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24" name="Picture 9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43125" b="91250" l="6563" r="52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96" t="44620" r="46990" b="8380"/>
          <a:stretch/>
        </p:blipFill>
        <p:spPr bwMode="auto">
          <a:xfrm>
            <a:off x="2158390" y="1987876"/>
            <a:ext cx="1707571" cy="111009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28" name="Picture 12"/>
          <p:cNvPicPr>
            <a:picLocks noChangeAspect="1" noChangeArrowheads="1"/>
          </p:cNvPicPr>
          <p:nvPr/>
        </p:nvPicPr>
        <p:blipFill>
          <a:blip r:embed="rId29" cstate="print">
            <a:extLst>
              <a:ext uri="{BEBA8EAE-BF5A-486C-A8C5-ECC9F3942E4B}">
                <a14:imgProps xmlns:a14="http://schemas.microsoft.com/office/drawing/2010/main" xmlns="">
                  <a14:imgLayer r:embed="rId3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9824" y="1823576"/>
            <a:ext cx="2185260" cy="103662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29" name="Picture 15"/>
          <p:cNvPicPr>
            <a:picLocks noChangeAspect="1" noChangeArrowheads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5577" b="77617" l="19501" r="744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31" t="7822" r="18669" b="14628"/>
          <a:stretch/>
        </p:blipFill>
        <p:spPr bwMode="auto">
          <a:xfrm>
            <a:off x="2504723" y="167002"/>
            <a:ext cx="1441343" cy="128036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31" name="Picture 4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22791" b="87442" l="8120" r="9487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437" t="13623" b="10697"/>
          <a:stretch/>
        </p:blipFill>
        <p:spPr bwMode="auto">
          <a:xfrm>
            <a:off x="7528407" y="102393"/>
            <a:ext cx="2085383" cy="140050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32" name="Picture 5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9269" b="76302" l="14612" r="8597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691" t="12140" r="5100" b="16569"/>
          <a:stretch/>
        </p:blipFill>
        <p:spPr bwMode="auto">
          <a:xfrm>
            <a:off x="4719233" y="117302"/>
            <a:ext cx="2200759" cy="119043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33" name="Picture 3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9842" b="77565" l="16618" r="907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353" t="12627" b="15220"/>
          <a:stretch/>
        </p:blipFill>
        <p:spPr bwMode="auto">
          <a:xfrm>
            <a:off x="10121006" y="167002"/>
            <a:ext cx="1952788" cy="112040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34" name="Picture 7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9233" b="83093" l="5015" r="4513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9845" b="7674"/>
          <a:stretch/>
        </p:blipFill>
        <p:spPr bwMode="auto">
          <a:xfrm rot="5400000">
            <a:off x="391758" y="1895688"/>
            <a:ext cx="1017874" cy="155509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35" name="Picture 10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35784" y="3638400"/>
            <a:ext cx="1842496" cy="102676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  <p:pic>
        <p:nvPicPr>
          <p:cNvPr id="36" name="Picture 16"/>
          <p:cNvPicPr>
            <a:picLocks noChangeAspect="1" noChangeArrowheads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9778" b="89778" l="444" r="76889">
                        <a14:backgroundMark x1="68889" y1="36889" x2="68889" y2="36889"/>
                        <a14:backgroundMark x1="66222" y1="47111" x2="66222" y2="471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7398" r="20796" b="16750"/>
          <a:stretch/>
        </p:blipFill>
        <p:spPr bwMode="auto">
          <a:xfrm>
            <a:off x="5243959" y="5120915"/>
            <a:ext cx="1697455" cy="16256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5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22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3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4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5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0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9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78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8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0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96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0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3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05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0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Seznamuji děti s přírodním bohatstvím našeho kraje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Poznání práce s drahými kameny a prohloubení vztahu k </a:t>
            </a:r>
            <a:r>
              <a:rPr lang="cs-CZ" dirty="0" smtClean="0"/>
              <a:t>místu, </a:t>
            </a:r>
            <a:r>
              <a:rPr lang="cs-CZ" dirty="0" smtClean="0"/>
              <a:t>kde žiji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96957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Na snímku č. 2 si vyprávíme o zdejším kraji „Co vidím z vrcholu hory </a:t>
            </a:r>
            <a:r>
              <a:rPr lang="cs-CZ" dirty="0" err="1" smtClean="0"/>
              <a:t>Kozákov</a:t>
            </a:r>
            <a:endParaRPr lang="cs-CZ" dirty="0" smtClean="0"/>
          </a:p>
          <a:p>
            <a:r>
              <a:rPr lang="cs-CZ" dirty="0" smtClean="0"/>
              <a:t>Na snímku č. 3 procházíme lomem na drahé kameny a seznamujeme se s našimi průvodci skřítky …. </a:t>
            </a:r>
            <a:r>
              <a:rPr lang="cs-CZ" dirty="0" smtClean="0"/>
              <a:t>(objeví </a:t>
            </a:r>
            <a:r>
              <a:rPr lang="cs-CZ" dirty="0" smtClean="0"/>
              <a:t>se na </a:t>
            </a:r>
            <a:r>
              <a:rPr lang="cs-CZ" dirty="0" smtClean="0"/>
              <a:t>kliknutí)</a:t>
            </a:r>
            <a:endParaRPr lang="cs-CZ" dirty="0" smtClean="0"/>
          </a:p>
          <a:p>
            <a:r>
              <a:rPr lang="cs-CZ" dirty="0" smtClean="0"/>
              <a:t>Na snímku č. 4 Hledáme vhodné nářadí na dobývání kamenů z lomu </a:t>
            </a:r>
            <a:r>
              <a:rPr lang="cs-CZ" dirty="0" smtClean="0"/>
              <a:t>(kliknutím </a:t>
            </a:r>
            <a:r>
              <a:rPr lang="cs-CZ" dirty="0" smtClean="0"/>
              <a:t>na vybrané nářadí se dětem nabízí zpětná </a:t>
            </a:r>
            <a:r>
              <a:rPr lang="cs-CZ" dirty="0" smtClean="0"/>
              <a:t>vazba)</a:t>
            </a:r>
            <a:endParaRPr lang="cs-CZ" dirty="0" smtClean="0"/>
          </a:p>
          <a:p>
            <a:r>
              <a:rPr lang="cs-CZ" dirty="0" smtClean="0"/>
              <a:t>Na snímku č. 5 dále vyprávíme o zpracování vydolovaného kamene a hledáme mezi fotografiemi druh práce – leštění. </a:t>
            </a:r>
            <a:r>
              <a:rPr lang="cs-CZ" dirty="0" smtClean="0"/>
              <a:t>(kliknutím </a:t>
            </a:r>
            <a:r>
              <a:rPr lang="cs-CZ" dirty="0"/>
              <a:t>na vybrané nářadí se dětem nabízí zpětná </a:t>
            </a:r>
            <a:r>
              <a:rPr lang="cs-CZ" dirty="0" smtClean="0"/>
              <a:t>vazba)</a:t>
            </a:r>
            <a:endParaRPr lang="cs-CZ" dirty="0" smtClean="0"/>
          </a:p>
          <a:p>
            <a:r>
              <a:rPr lang="cs-CZ" dirty="0" smtClean="0"/>
              <a:t>Na snímku č.6 z hromádky kamenů přiřazujeme </a:t>
            </a:r>
            <a:r>
              <a:rPr lang="cs-CZ" dirty="0"/>
              <a:t>stejné dvojice. </a:t>
            </a:r>
            <a:r>
              <a:rPr lang="cs-CZ" dirty="0" smtClean="0"/>
              <a:t>(kliknutím </a:t>
            </a:r>
            <a:r>
              <a:rPr lang="cs-CZ" dirty="0"/>
              <a:t>na vybrané nářadí se dětem nabízí zpětná </a:t>
            </a:r>
            <a:r>
              <a:rPr lang="cs-CZ" dirty="0" smtClean="0"/>
              <a:t>vazba)</a:t>
            </a:r>
            <a:endParaRPr lang="cs-CZ" dirty="0" smtClean="0"/>
          </a:p>
          <a:p>
            <a:r>
              <a:rPr lang="cs-CZ" dirty="0" smtClean="0"/>
              <a:t>Materiál je vytvořen pro dotyková zařízení</a:t>
            </a:r>
          </a:p>
          <a:p>
            <a:r>
              <a:rPr lang="cs-CZ" dirty="0" smtClean="0"/>
              <a:t>U každého snímku je v poznámkách psaná instrukce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Veškeré poznatky si děti mají možnost vyzkoušet v praxi – vhodné pomůcky: kladívko, brusný papír, vata….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444790"/>
            <a:ext cx="9509760" cy="1088136"/>
          </a:xfrm>
        </p:spPr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114" y="706121"/>
            <a:ext cx="11582400" cy="4656038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Provádět </a:t>
            </a:r>
            <a:r>
              <a:rPr lang="cs-CZ" dirty="0"/>
              <a:t>jednoduché úkony s </a:t>
            </a:r>
            <a:r>
              <a:rPr lang="cs-CZ" dirty="0" smtClean="0"/>
              <a:t> </a:t>
            </a:r>
            <a:r>
              <a:rPr lang="cs-CZ" dirty="0"/>
              <a:t>technickými </a:t>
            </a:r>
            <a:r>
              <a:rPr lang="cs-CZ" dirty="0" smtClean="0"/>
              <a:t>pomůckami</a:t>
            </a:r>
          </a:p>
          <a:p>
            <a:r>
              <a:rPr lang="cs-CZ" dirty="0"/>
              <a:t>Vyjadřovat samostatně a smysluplně myšlenky, nápady, pocity, ve vhodně zformulovaných větách </a:t>
            </a:r>
          </a:p>
          <a:p>
            <a:r>
              <a:rPr lang="cs-CZ" dirty="0" smtClean="0"/>
              <a:t>Používat </a:t>
            </a:r>
            <a:r>
              <a:rPr lang="cs-CZ" dirty="0"/>
              <a:t>jednoduchá souvětí, vyjádřit myšlenku, nápad, mínění, popsat situaci, událost, vyjádřit svoje pocity, prožitky  </a:t>
            </a:r>
            <a:endParaRPr lang="cs-CZ" dirty="0" smtClean="0"/>
          </a:p>
          <a:p>
            <a:r>
              <a:rPr lang="pl-PL" dirty="0"/>
              <a:t>Zaměřovat se na to, co je z poznávacího hlediska důležité </a:t>
            </a:r>
            <a:endParaRPr lang="cs-CZ" dirty="0" smtClean="0"/>
          </a:p>
          <a:p>
            <a:r>
              <a:rPr lang="cs-CZ" dirty="0" smtClean="0"/>
              <a:t>Tvořivě </a:t>
            </a:r>
            <a:r>
              <a:rPr lang="cs-CZ" dirty="0"/>
              <a:t>využívat přírodní i ostatní </a:t>
            </a:r>
            <a:r>
              <a:rPr lang="cs-CZ" dirty="0" smtClean="0"/>
              <a:t>materiály</a:t>
            </a:r>
          </a:p>
          <a:p>
            <a:r>
              <a:rPr lang="cs-CZ" dirty="0"/>
              <a:t>Experimentovat s výtvarně netradičními materiály </a:t>
            </a:r>
          </a:p>
          <a:p>
            <a:r>
              <a:rPr lang="cs-CZ" dirty="0"/>
              <a:t>Vnímat, že je zajímavé dozvídat se nové věci, využívat zkušeností k učení </a:t>
            </a:r>
            <a:endParaRPr lang="cs-CZ" dirty="0" smtClean="0"/>
          </a:p>
          <a:p>
            <a:r>
              <a:rPr lang="cs-CZ" dirty="0" smtClean="0"/>
              <a:t>Prožívat </a:t>
            </a:r>
            <a:r>
              <a:rPr lang="cs-CZ" dirty="0"/>
              <a:t>radost ze zvládnutého a poznaného </a:t>
            </a:r>
          </a:p>
          <a:p>
            <a:r>
              <a:rPr lang="cs-CZ" dirty="0"/>
              <a:t>Mít poznatky z nejrůznějších oblastí života a poznání v rozsahu podle toho, s čím se v praxi setkává, co kolem sebe vidí, co prožívá, co mu bylo zprostředkováno či vysvětleno (např. poznatky o přírodě živé i neživé, o přírodních jevech a dějích, o lidech a jejich životě, o kultuře či technice) 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478</Words>
  <Application>Microsoft Office PowerPoint</Application>
  <PresentationFormat>Vlastní</PresentationFormat>
  <Paragraphs>72</Paragraphs>
  <Slides>13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Český ráj poznávání přírodního bohatství země</vt:lpstr>
      <vt:lpstr>Snímek 2</vt:lpstr>
      <vt:lpstr>Snímek 3</vt:lpstr>
      <vt:lpstr>Snímek 4</vt:lpstr>
      <vt:lpstr>Snímek 5</vt:lpstr>
      <vt:lpstr>Snímek 6</vt:lpstr>
      <vt:lpstr>Použité odkazy</vt:lpstr>
      <vt:lpstr>Metodický pokyn Integrovaný blok:  příroda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ráj poznávání přírodního bohatství země</dc:title>
  <dc:creator/>
  <cp:lastModifiedBy/>
  <cp:revision>2</cp:revision>
  <dcterms:created xsi:type="dcterms:W3CDTF">2014-08-05T12:38:58Z</dcterms:created>
  <dcterms:modified xsi:type="dcterms:W3CDTF">2015-05-26T15:09:20Z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