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Override PartName="/ppt/comments/comment7.xml" ContentType="application/vnd.openxmlformats-officedocument.presentationml.comments+xml"/>
  <Override PartName="/ppt/comments/comment8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20"/>
  </p:notesMasterIdLst>
  <p:handoutMasterIdLst>
    <p:handoutMasterId r:id="rId21"/>
  </p:handoutMasterIdLst>
  <p:sldIdLst>
    <p:sldId id="284" r:id="rId3"/>
    <p:sldId id="286" r:id="rId4"/>
    <p:sldId id="283" r:id="rId5"/>
    <p:sldId id="289" r:id="rId6"/>
    <p:sldId id="287" r:id="rId7"/>
    <p:sldId id="290" r:id="rId8"/>
    <p:sldId id="288" r:id="rId9"/>
    <p:sldId id="291" r:id="rId10"/>
    <p:sldId id="292" r:id="rId11"/>
    <p:sldId id="275" r:id="rId12"/>
    <p:sldId id="276" r:id="rId13"/>
    <p:sldId id="277" r:id="rId14"/>
    <p:sldId id="278" r:id="rId15"/>
    <p:sldId id="294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9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737" autoAdjust="0"/>
  </p:normalViewPr>
  <p:slideViewPr>
    <p:cSldViewPr snapToGrid="0">
      <p:cViewPr varScale="1">
        <p:scale>
          <a:sx n="86" d="100"/>
          <a:sy n="86" d="100"/>
        </p:scale>
        <p:origin x="-84" y="-3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3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6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4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7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5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8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8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9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26.5.2015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26.5.2015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</a:t>
            </a:r>
            <a:r>
              <a:rPr lang="cs-CZ" baseline="0" dirty="0" smtClean="0"/>
              <a:t> okolí našeho města</a:t>
            </a:r>
            <a:r>
              <a:rPr lang="cs-CZ" dirty="0" smtClean="0"/>
              <a:t> Turnova je mnoho krásných míst, která na našich výpravách navštěvujeme. Pojď</a:t>
            </a:r>
            <a:r>
              <a:rPr lang="cs-CZ" baseline="0" dirty="0" smtClean="0"/>
              <a:t> objevit, kde všude putujeme a  přiřaď obrázky  tajuplných příběhů s místem, které poznáváme:</a:t>
            </a:r>
          </a:p>
          <a:p>
            <a:r>
              <a:rPr lang="cs-CZ" baseline="0" dirty="0" smtClean="0"/>
              <a:t>1.Za drakem ukrytým pod věžemi hradu  Trosky</a:t>
            </a:r>
          </a:p>
          <a:p>
            <a:r>
              <a:rPr lang="cs-CZ" baseline="0" dirty="0" smtClean="0"/>
              <a:t>2.K víle </a:t>
            </a:r>
            <a:r>
              <a:rPr lang="cs-CZ" baseline="0" dirty="0" err="1" smtClean="0"/>
              <a:t>Vodněnce</a:t>
            </a:r>
            <a:r>
              <a:rPr lang="cs-CZ" baseline="0" dirty="0" smtClean="0"/>
              <a:t> u pramínků v Sedmihorkách</a:t>
            </a:r>
          </a:p>
          <a:p>
            <a:r>
              <a:rPr lang="cs-CZ" baseline="0" dirty="0" smtClean="0"/>
              <a:t>3.Na skalní hrádek </a:t>
            </a:r>
            <a:r>
              <a:rPr lang="cs-CZ" baseline="0" dirty="0" err="1" smtClean="0"/>
              <a:t>Rotštejn</a:t>
            </a:r>
            <a:r>
              <a:rPr lang="cs-CZ" baseline="0" dirty="0" smtClean="0"/>
              <a:t> k babce </a:t>
            </a:r>
            <a:r>
              <a:rPr lang="cs-CZ" baseline="0" dirty="0" err="1" smtClean="0"/>
              <a:t>Perníkářce</a:t>
            </a:r>
            <a:endParaRPr lang="cs-CZ" baseline="0" dirty="0" smtClean="0"/>
          </a:p>
          <a:p>
            <a:r>
              <a:rPr lang="cs-CZ" baseline="0" dirty="0" smtClean="0"/>
              <a:t>4.Za poznáním do údolí řeky Jizery</a:t>
            </a:r>
          </a:p>
          <a:p>
            <a:r>
              <a:rPr lang="cs-CZ" baseline="0" dirty="0" smtClean="0"/>
              <a:t>5.Průchodem mezi klokočskými skalami za skřítkem </a:t>
            </a:r>
            <a:r>
              <a:rPr lang="cs-CZ" baseline="0" dirty="0" err="1" smtClean="0"/>
              <a:t>Postojníčkem</a:t>
            </a:r>
            <a:endParaRPr lang="cs-CZ" baseline="0" dirty="0" smtClean="0"/>
          </a:p>
          <a:p>
            <a:r>
              <a:rPr lang="cs-CZ" baseline="0" dirty="0" smtClean="0"/>
              <a:t>6.Za vodníkem Šupinkou k rybníku Věžáku</a:t>
            </a:r>
          </a:p>
          <a:p>
            <a:r>
              <a:rPr lang="cs-CZ" baseline="0" dirty="0" smtClean="0"/>
              <a:t>7. K Hadí studánce u hradu Kost</a:t>
            </a:r>
          </a:p>
          <a:p>
            <a:r>
              <a:rPr lang="cs-CZ" baseline="0" dirty="0" smtClean="0"/>
              <a:t> 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470079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574671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771906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slide" Target="slide6.xml"/><Relationship Id="rId18" Type="http://schemas.openxmlformats.org/officeDocument/2006/relationships/image" Target="../media/image14.png"/><Relationship Id="rId3" Type="http://schemas.openxmlformats.org/officeDocument/2006/relationships/image" Target="../media/image4.jpeg"/><Relationship Id="rId21" Type="http://schemas.openxmlformats.org/officeDocument/2006/relationships/image" Target="../media/image16.jpeg"/><Relationship Id="rId7" Type="http://schemas.openxmlformats.org/officeDocument/2006/relationships/slide" Target="slide5.xml"/><Relationship Id="rId12" Type="http://schemas.openxmlformats.org/officeDocument/2006/relationships/image" Target="../media/image10.emf"/><Relationship Id="rId17" Type="http://schemas.openxmlformats.org/officeDocument/2006/relationships/image" Target="../media/image13.png"/><Relationship Id="rId2" Type="http://schemas.openxmlformats.org/officeDocument/2006/relationships/notesSlide" Target="../notesSlides/notesSlide2.xml"/><Relationship Id="rId16" Type="http://schemas.openxmlformats.org/officeDocument/2006/relationships/slide" Target="slide7.xml"/><Relationship Id="rId20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emf"/><Relationship Id="rId11" Type="http://schemas.openxmlformats.org/officeDocument/2006/relationships/image" Target="../media/image9.emf"/><Relationship Id="rId5" Type="http://schemas.openxmlformats.org/officeDocument/2006/relationships/image" Target="../media/image5.png"/><Relationship Id="rId15" Type="http://schemas.openxmlformats.org/officeDocument/2006/relationships/image" Target="../media/image12.emf"/><Relationship Id="rId23" Type="http://schemas.openxmlformats.org/officeDocument/2006/relationships/comments" Target="../comments/comment1.xml"/><Relationship Id="rId10" Type="http://schemas.openxmlformats.org/officeDocument/2006/relationships/slide" Target="slide9.xml"/><Relationship Id="rId19" Type="http://schemas.openxmlformats.org/officeDocument/2006/relationships/slide" Target="slide8.xml"/><Relationship Id="rId4" Type="http://schemas.openxmlformats.org/officeDocument/2006/relationships/slide" Target="slide4.xml"/><Relationship Id="rId9" Type="http://schemas.openxmlformats.org/officeDocument/2006/relationships/image" Target="../media/image8.png"/><Relationship Id="rId14" Type="http://schemas.openxmlformats.org/officeDocument/2006/relationships/image" Target="../media/image11.emf"/><Relationship Id="rId22" Type="http://schemas.openxmlformats.org/officeDocument/2006/relationships/image" Target="../media/image1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" Target="slide7.xml"/><Relationship Id="rId1" Type="http://schemas.openxmlformats.org/officeDocument/2006/relationships/slideLayout" Target="../slideLayouts/slideLayout6.xml"/><Relationship Id="rId5" Type="http://schemas.openxmlformats.org/officeDocument/2006/relationships/comments" Target="../comments/comment3.xml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comments" Target="../comments/comment4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Český ráj</a:t>
            </a:r>
            <a:b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</a:br>
            <a:r>
              <a:rPr lang="cs-CZ" sz="3600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spoj obrázek s příběhem</a:t>
            </a:r>
            <a:endParaRPr lang="cs-CZ" sz="3600" b="0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74369" y="2321176"/>
            <a:ext cx="9601200" cy="91440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cs-CZ" sz="2400" b="0" i="0" baseline="0" dirty="0" smtClean="0"/>
              <a:t>Jazyk  a řeč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Vyjadřování, dorozumívání, výslovnost,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poznávací schopnosti, vnímáni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1358510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bdélník 17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DFEE6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0" y="65567"/>
            <a:ext cx="12223180" cy="6633121"/>
            <a:chOff x="0" y="65567"/>
            <a:chExt cx="12223180" cy="6633121"/>
          </a:xfrm>
        </p:grpSpPr>
        <p:pic>
          <p:nvPicPr>
            <p:cNvPr id="8" name="Obrázek 7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8725" b="10067"/>
            <a:stretch/>
          </p:blipFill>
          <p:spPr>
            <a:xfrm>
              <a:off x="9296859" y="294467"/>
              <a:ext cx="2926321" cy="1782305"/>
            </a:xfrm>
            <a:prstGeom prst="rect">
              <a:avLst/>
            </a:prstGeom>
          </p:spPr>
        </p:pic>
        <p:pic>
          <p:nvPicPr>
            <p:cNvPr id="1026" name="Picture 2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61836" y="297047"/>
              <a:ext cx="2099843" cy="18442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7" name="Picture 3">
              <a:hlinkClick r:id="rId4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1066" t="5634"/>
            <a:stretch/>
          </p:blipFill>
          <p:spPr bwMode="auto">
            <a:xfrm>
              <a:off x="9612858" y="2485302"/>
              <a:ext cx="2245419" cy="20767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28" name="Picture 4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10210"/>
            <a:stretch/>
          </p:blipFill>
          <p:spPr bwMode="auto">
            <a:xfrm>
              <a:off x="5803532" y="2910653"/>
              <a:ext cx="1505456" cy="180232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29" name="Picture 5">
              <a:hlinkClick r:id="rId7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93674" y="572291"/>
              <a:ext cx="1987502" cy="18023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0" name="Picture 6">
              <a:hlinkClick r:id="rId1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07957" y="4595503"/>
              <a:ext cx="2695575" cy="2019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1" name="Picture 7">
              <a:hlinkClick r:id="rId10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95575" y="2374614"/>
              <a:ext cx="2695575" cy="2019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2" name="Picture 8">
              <a:hlinkClick r:id="rId1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678062"/>
              <a:ext cx="2695574" cy="20206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3" name="Picture 9">
              <a:hlinkClick r:id="rId13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497" y="2141346"/>
              <a:ext cx="2536463" cy="201720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4" name="Picture 10">
              <a:hlinkClick r:id="rId1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47504" y="65567"/>
              <a:ext cx="1972347" cy="2205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5" name="Picture 11">
              <a:hlinkClick r:id="rId16" action="ppaction://hlinksldjump"/>
            </p:cNvPr>
            <p:cNvPicPr>
              <a:picLocks noChangeAspect="1" noChangeArrowheads="1"/>
            </p:cNvPicPr>
            <p:nvPr/>
          </p:nvPicPr>
          <p:blipFill>
            <a:blip r:embed="rId1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8712" y="2488443"/>
              <a:ext cx="1787544" cy="21896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7" name="Picture 13">
              <a:hlinkClick r:id="rId19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2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7067" t="-21885" r="-1414" b="21885"/>
            <a:stretch/>
          </p:blipFill>
          <p:spPr bwMode="auto">
            <a:xfrm>
              <a:off x="296664" y="232474"/>
              <a:ext cx="2565172" cy="18015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" name="Picture 3">
              <a:hlinkClick r:id="rId19" action="ppaction://hlinksldjump"/>
            </p:cNvPr>
            <p:cNvPicPr>
              <a:picLocks noChangeAspect="1" noChangeArrowheads="1"/>
            </p:cNvPicPr>
            <p:nvPr/>
          </p:nvPicPr>
          <p:blipFill rotWithShape="1">
            <a:blip r:embed="rId2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9484" b="11525"/>
            <a:stretch/>
          </p:blipFill>
          <p:spPr bwMode="auto">
            <a:xfrm>
              <a:off x="9642511" y="5047696"/>
              <a:ext cx="2565172" cy="151967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7" name="Picture 4"/>
            <p:cNvPicPr>
              <a:picLocks noChangeAspect="1" noChangeArrowheads="1"/>
            </p:cNvPicPr>
            <p:nvPr/>
          </p:nvPicPr>
          <p:blipFill>
            <a:blip r:embed="rId2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23308" y="4916384"/>
              <a:ext cx="2942371" cy="17823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212826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6104" y="1692536"/>
            <a:ext cx="5624552" cy="3407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725" b="10067"/>
          <a:stretch/>
        </p:blipFill>
        <p:spPr>
          <a:xfrm>
            <a:off x="6313690" y="1692536"/>
            <a:ext cx="5420639" cy="3500787"/>
          </a:xfrm>
          <a:prstGeom prst="rect">
            <a:avLst/>
          </a:prstGeom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0527323" y="5256899"/>
            <a:ext cx="1042416" cy="1042416"/>
          </a:xfrm>
          <a:prstGeom prst="actionButtonRetur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0500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7916" y="1523999"/>
            <a:ext cx="4019057" cy="39749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>
            <a:hlinkClick r:id="rId2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066" t="5634"/>
          <a:stretch/>
        </p:blipFill>
        <p:spPr bwMode="auto">
          <a:xfrm>
            <a:off x="1711569" y="1425039"/>
            <a:ext cx="4301885" cy="3978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1007969" y="5181600"/>
            <a:ext cx="1101969" cy="1019908"/>
          </a:xfrm>
          <a:prstGeom prst="actionButtonReturn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1161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4">
            <a:hlinkClick r:id="rId3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0210"/>
          <a:stretch/>
        </p:blipFill>
        <p:spPr bwMode="auto">
          <a:xfrm>
            <a:off x="1844163" y="1162428"/>
            <a:ext cx="3536730" cy="414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662246" y="1209257"/>
            <a:ext cx="3919956" cy="4046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0644554" y="5302923"/>
            <a:ext cx="1383323" cy="990999"/>
          </a:xfrm>
          <a:prstGeom prst="actionButtonRetur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25391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1" y="4901771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13910" y="737082"/>
            <a:ext cx="4565727" cy="4004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3764" y="737082"/>
            <a:ext cx="5161927" cy="3869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0792691" y="5345723"/>
            <a:ext cx="1188294" cy="933586"/>
          </a:xfrm>
          <a:prstGeom prst="actionButtonReturn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70634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4470" y="951211"/>
            <a:ext cx="3992915" cy="44657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65152" y="885777"/>
            <a:ext cx="3752572" cy="4596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0792691" y="5181600"/>
            <a:ext cx="1223463" cy="1112322"/>
          </a:xfrm>
          <a:prstGeom prst="actionButtonReturn">
            <a:avLst/>
          </a:prstGeom>
          <a:solidFill>
            <a:schemeClr val="accent2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5625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067" t="-21885" r="-1414" b="21885"/>
          <a:stretch/>
        </p:blipFill>
        <p:spPr bwMode="auto">
          <a:xfrm>
            <a:off x="6346259" y="1090247"/>
            <a:ext cx="4567926" cy="3692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9484" b="11525"/>
          <a:stretch/>
        </p:blipFill>
        <p:spPr bwMode="auto">
          <a:xfrm>
            <a:off x="1019908" y="1806619"/>
            <a:ext cx="5127059" cy="2976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0914185" y="5111262"/>
            <a:ext cx="1195753" cy="1182660"/>
          </a:xfrm>
          <a:prstGeom prst="actionButtonReturn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97318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187821" y="5240215"/>
            <a:ext cx="5391397" cy="137753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solidFill>
            <a:srgbClr val="FEF9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37211" y="1802949"/>
            <a:ext cx="4588426" cy="3437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24929" y="1797141"/>
            <a:ext cx="4596178" cy="3443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lačítko akce: Návrat 1">
            <a:hlinkClick r:id="" action="ppaction://hlinkshowjump?jump=lastslideviewed" highlightClick="1"/>
          </p:cNvPr>
          <p:cNvSpPr/>
          <p:nvPr/>
        </p:nvSpPr>
        <p:spPr>
          <a:xfrm>
            <a:off x="10621107" y="5486400"/>
            <a:ext cx="1371601" cy="1131352"/>
          </a:xfrm>
          <a:prstGeom prst="actionButtonRetur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75439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cs-CZ" dirty="0"/>
              <a:t>Vlastní fotografie školy ​</a:t>
            </a:r>
          </a:p>
          <a:p>
            <a:pPr fontAlgn="base"/>
            <a:r>
              <a:rPr lang="cs-CZ" dirty="0"/>
              <a:t>Škola má udělen souhlas zákonných zástupců se sdílením fotografií na webových stránkách​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 smtClean="0"/>
              <a:t>V prezentaci jsou fotografie míst,  která děti </a:t>
            </a:r>
            <a:r>
              <a:rPr lang="cs-CZ" dirty="0" smtClean="0"/>
              <a:t>navštívily, </a:t>
            </a:r>
            <a:r>
              <a:rPr lang="cs-CZ" dirty="0" smtClean="0"/>
              <a:t>ve spojitosti s příběhy, které děti při výpravách  prožívaly. </a:t>
            </a:r>
            <a:r>
              <a:rPr lang="cs-CZ" dirty="0"/>
              <a:t>Ú</a:t>
            </a:r>
            <a:r>
              <a:rPr lang="cs-CZ" dirty="0" smtClean="0"/>
              <a:t>kolem je po předchozí zkušenosti najít známé místo na obrázku a přiřadit obrázek vyjadřující příběh, který se k danému místu váže. 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 smtClean="0"/>
              <a:t>Děti si zapamatují názvy známých turistických cílů. Pomocí obrázků si připomenou prožité příběhy a pěstují si tak vztah k rodnému kraji. Vyprávěním prožitků si zdokonalují komunikační dovednosti.</a:t>
            </a:r>
            <a:endParaRPr lang="cs-CZ" dirty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Ochrana přírody, pěstování vztahu k místu kde žiji…)</a:t>
            </a: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5052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 smtClean="0"/>
              <a:t>Na </a:t>
            </a:r>
            <a:r>
              <a:rPr lang="cs-CZ" dirty="0" err="1" smtClean="0"/>
              <a:t>sl</a:t>
            </a:r>
            <a:r>
              <a:rPr lang="cs-CZ" dirty="0" smtClean="0"/>
              <a:t>. 2 </a:t>
            </a:r>
            <a:r>
              <a:rPr lang="cs-CZ" dirty="0" smtClean="0"/>
              <a:t>jsou fotografie z míst, která děti navštívily. Současně jsou zde i obrázky příběhů, které zachycují, co děti na výpravě prožívaly. </a:t>
            </a:r>
          </a:p>
          <a:p>
            <a:r>
              <a:rPr lang="cs-CZ" dirty="0" smtClean="0"/>
              <a:t>Učitelka čte text a děti vyhledávají příslušnou fotografii a obrázek. Po kliknutí se dvojice obrázku objeví na samostatném </a:t>
            </a:r>
            <a:r>
              <a:rPr lang="cs-CZ" dirty="0" err="1" smtClean="0"/>
              <a:t>slidu</a:t>
            </a:r>
            <a:r>
              <a:rPr lang="cs-CZ" dirty="0" smtClean="0"/>
              <a:t>. Pokud děti kraj neznají, učitelka v textu  hlasově zvýrazní, co děti hledají. Ty po vyhledání dvojic obrázků mohou vymýšlet různé příběhy, které se mohly při výpravách odehrát,  dle své fantazie.</a:t>
            </a:r>
          </a:p>
          <a:p>
            <a:pPr marL="45720" indent="0">
              <a:buNone/>
            </a:pPr>
            <a:r>
              <a:rPr lang="cs-CZ" dirty="0" smtClean="0"/>
              <a:t>	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interaktivním výukovým materiálem</a:t>
            </a:r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341120" y="1582341"/>
            <a:ext cx="950976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Text:</a:t>
            </a:r>
          </a:p>
          <a:p>
            <a:r>
              <a:rPr lang="cs-CZ" dirty="0" smtClean="0"/>
              <a:t>V </a:t>
            </a:r>
            <a:r>
              <a:rPr lang="cs-CZ" dirty="0"/>
              <a:t>okolí našeho města Turnova je mnoho krásných míst, která na našich výpravách navštěvujeme. Pojď objevit, kde všude putujeme a  přiřaď obrázky  tajuplných příběhů s místem, které poznáváme:</a:t>
            </a:r>
          </a:p>
          <a:p>
            <a:r>
              <a:rPr lang="cs-CZ" dirty="0"/>
              <a:t>1.Za drakem ukrytým pod věžemi hradu  Trosky</a:t>
            </a:r>
          </a:p>
          <a:p>
            <a:r>
              <a:rPr lang="cs-CZ" dirty="0"/>
              <a:t>2.K víle </a:t>
            </a:r>
            <a:r>
              <a:rPr lang="cs-CZ" dirty="0" err="1"/>
              <a:t>Vodněnce</a:t>
            </a:r>
            <a:r>
              <a:rPr lang="cs-CZ" dirty="0"/>
              <a:t> u pramínků v Sedmihorkách</a:t>
            </a:r>
          </a:p>
          <a:p>
            <a:r>
              <a:rPr lang="cs-CZ" dirty="0"/>
              <a:t>3.Na skalní hrádek </a:t>
            </a:r>
            <a:r>
              <a:rPr lang="cs-CZ" dirty="0" err="1"/>
              <a:t>Rotštejn</a:t>
            </a:r>
            <a:r>
              <a:rPr lang="cs-CZ" dirty="0"/>
              <a:t> k babce </a:t>
            </a:r>
            <a:r>
              <a:rPr lang="cs-CZ" dirty="0" err="1"/>
              <a:t>Perníkářce</a:t>
            </a:r>
            <a:endParaRPr lang="cs-CZ" dirty="0"/>
          </a:p>
          <a:p>
            <a:r>
              <a:rPr lang="cs-CZ" dirty="0"/>
              <a:t>4.Za poznáním do údolí řeky Jizery</a:t>
            </a:r>
          </a:p>
          <a:p>
            <a:r>
              <a:rPr lang="cs-CZ" dirty="0"/>
              <a:t>5.Průchodem mezi klokočskými skalami za skřítkem </a:t>
            </a:r>
            <a:r>
              <a:rPr lang="cs-CZ" dirty="0" err="1"/>
              <a:t>Postojníčkem</a:t>
            </a:r>
            <a:endParaRPr lang="cs-CZ" dirty="0"/>
          </a:p>
          <a:p>
            <a:r>
              <a:rPr lang="cs-CZ" dirty="0"/>
              <a:t>6.Za vodníkem Šupinkou k rybníku Věžáku</a:t>
            </a:r>
          </a:p>
          <a:p>
            <a:r>
              <a:rPr lang="cs-CZ" dirty="0"/>
              <a:t>7. K Hadí studánce u hradu Kost</a:t>
            </a:r>
          </a:p>
          <a:p>
            <a:r>
              <a:rPr lang="cs-CZ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292257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Cílem </a:t>
            </a:r>
            <a:r>
              <a:rPr lang="cs-CZ" b="1" u="sng" dirty="0"/>
              <a:t>práce </a:t>
            </a:r>
            <a:r>
              <a:rPr lang="cs-CZ" b="1" u="sng" dirty="0" smtClean="0"/>
              <a:t>je umožnit dětem další způsob vyjádření prožitků: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Kresba na tabulku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Sestavování puzzle, opevnění magnetky na tabulku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u="sng" dirty="0" smtClean="0"/>
              <a:t>Výstava přírodnin donesených z výpravy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u="sng" dirty="0" err="1" smtClean="0"/>
              <a:t>Vystava</a:t>
            </a:r>
            <a:r>
              <a:rPr lang="cs-CZ" b="1" u="sng" dirty="0" smtClean="0"/>
              <a:t> dalších vyhledaných tištěných obrázků – upevnění na tabulky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cs-CZ" b="1" u="sng" dirty="0"/>
              <a:t>V</a:t>
            </a:r>
            <a:r>
              <a:rPr lang="cs-CZ" b="1" u="sng" dirty="0" smtClean="0"/>
              <a:t>ytvoření modelů hradů, jeskyní apod.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622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Spontánně vyprávět zážitky ze svého okolí, z různých vyprávění, či co dítě prožilo příjemného i nepříjemného Vyjadřovat fantazijní představy   Dokončit příběh, pohádku (např. vymyslet konec, jinou variantu) Vyprávět příběh s vizuální či akustickou oporou (podle obrázků, s dopomocí otázek atd.) </a:t>
            </a:r>
          </a:p>
          <a:p>
            <a:r>
              <a:rPr lang="cs-CZ" dirty="0"/>
              <a:t>Navrhnout další varianty řešení (co by se stalo, kdyby …) </a:t>
            </a:r>
            <a:endParaRPr lang="cs-CZ" dirty="0" smtClean="0"/>
          </a:p>
          <a:p>
            <a:r>
              <a:rPr lang="cs-CZ" dirty="0" smtClean="0"/>
              <a:t>Pěstovat vztah k </a:t>
            </a:r>
            <a:r>
              <a:rPr lang="cs-CZ" dirty="0" smtClean="0"/>
              <a:t>místu, </a:t>
            </a:r>
            <a:r>
              <a:rPr lang="cs-CZ" dirty="0" smtClean="0"/>
              <a:t>kde žiji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17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590</Words>
  <Application>Microsoft Office PowerPoint</Application>
  <PresentationFormat>Vlastní</PresentationFormat>
  <Paragraphs>83</Paragraphs>
  <Slides>17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Sheer Green 16x9</vt:lpstr>
      <vt:lpstr>Český ráj spoj obrázek s příběhem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Použité odkazy</vt:lpstr>
      <vt:lpstr>Metodický pokyn Integrovaný blok: Ochrana přírody, pěstování vztahu k místu kde žiji…)</vt:lpstr>
      <vt:lpstr>Studijní materiály </vt:lpstr>
      <vt:lpstr>   Práce s interaktivním výukovým materiálem </vt:lpstr>
      <vt:lpstr>Práce s interaktivním výukovým materiálem</vt:lpstr>
      <vt:lpstr>Práce s didaktickým kufříkem KUMUČ </vt:lpstr>
      <vt:lpstr>Prvky polytechnické výchovy</vt:lpstr>
      <vt:lpstr>Snímek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2015-05-26T15:45:08Z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