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4" r:id="rId6"/>
    <p:sldId id="28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Stolování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Správné</a:t>
            </a:r>
            <a:r>
              <a:rPr lang="cs-CZ" sz="2400" b="0" i="0" dirty="0" smtClean="0"/>
              <a:t> držení příboru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52"/>
          <a:stretch/>
        </p:blipFill>
        <p:spPr>
          <a:xfrm rot="19302314">
            <a:off x="5858659" y="286345"/>
            <a:ext cx="1890336" cy="27827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90" r="8830"/>
          <a:stretch/>
        </p:blipFill>
        <p:spPr>
          <a:xfrm rot="335056">
            <a:off x="10108385" y="1669406"/>
            <a:ext cx="1674510" cy="31730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60" r="55366"/>
          <a:stretch/>
        </p:blipFill>
        <p:spPr>
          <a:xfrm rot="335056">
            <a:off x="877513" y="984742"/>
            <a:ext cx="1636167" cy="31730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924"/>
          <a:stretch/>
        </p:blipFill>
        <p:spPr>
          <a:xfrm rot="19302314">
            <a:off x="4323362" y="3524992"/>
            <a:ext cx="1752820" cy="2782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52"/>
          <a:stretch/>
        </p:blipFill>
        <p:spPr>
          <a:xfrm rot="19302314">
            <a:off x="1635299" y="531044"/>
            <a:ext cx="1890336" cy="27827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90" r="8830"/>
          <a:stretch/>
        </p:blipFill>
        <p:spPr>
          <a:xfrm rot="335056">
            <a:off x="4231446" y="2358176"/>
            <a:ext cx="1674510" cy="31730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60" r="55366"/>
          <a:stretch/>
        </p:blipFill>
        <p:spPr>
          <a:xfrm rot="335056">
            <a:off x="10223381" y="2955208"/>
            <a:ext cx="1636167" cy="31730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924"/>
          <a:stretch/>
        </p:blipFill>
        <p:spPr>
          <a:xfrm rot="19302314">
            <a:off x="6942667" y="730277"/>
            <a:ext cx="1752820" cy="2782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0761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52"/>
          <a:stretch/>
        </p:blipFill>
        <p:spPr>
          <a:xfrm rot="19302314">
            <a:off x="4270089" y="-174187"/>
            <a:ext cx="1890336" cy="27827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90" r="8830"/>
          <a:stretch/>
        </p:blipFill>
        <p:spPr>
          <a:xfrm rot="335056">
            <a:off x="10108385" y="1669406"/>
            <a:ext cx="1674510" cy="31730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60" r="55366"/>
          <a:stretch/>
        </p:blipFill>
        <p:spPr>
          <a:xfrm rot="335056">
            <a:off x="6500678" y="3329865"/>
            <a:ext cx="1636167" cy="31730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924"/>
          <a:stretch/>
        </p:blipFill>
        <p:spPr>
          <a:xfrm rot="19302314">
            <a:off x="836101" y="2747384"/>
            <a:ext cx="1752820" cy="2782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7297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152"/>
          <a:stretch/>
        </p:blipFill>
        <p:spPr>
          <a:xfrm rot="19302314">
            <a:off x="1072344" y="2597888"/>
            <a:ext cx="1890336" cy="27827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90" r="8830"/>
          <a:stretch/>
        </p:blipFill>
        <p:spPr>
          <a:xfrm rot="335056">
            <a:off x="7931856" y="112683"/>
            <a:ext cx="1674510" cy="31730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60" r="55366"/>
          <a:stretch/>
        </p:blipFill>
        <p:spPr>
          <a:xfrm rot="335056">
            <a:off x="9974606" y="2852179"/>
            <a:ext cx="1636167" cy="31730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1924"/>
          <a:stretch/>
        </p:blipFill>
        <p:spPr>
          <a:xfrm rot="19302314">
            <a:off x="5037500" y="587444"/>
            <a:ext cx="1752820" cy="2782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1702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 - stolování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Pravá a levá ruka a příbor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Naučit se držení příboru ve správné ruce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</a:t>
            </a:r>
            <a:r>
              <a:rPr lang="cs-CZ" b="1" dirty="0" smtClean="0"/>
              <a:t>výukovým materiálem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Na obrázku č. 2 až 5 jsou různě rozházené fotky s pravou a levou rukou a nůž s vidličkou</a:t>
            </a:r>
          </a:p>
          <a:p>
            <a:r>
              <a:rPr lang="cs-CZ" dirty="0" smtClean="0"/>
              <a:t>Pomocí pera, které je součástí </a:t>
            </a:r>
            <a:r>
              <a:rPr lang="cs-CZ" dirty="0" smtClean="0"/>
              <a:t>programu, </a:t>
            </a:r>
            <a:r>
              <a:rPr lang="cs-CZ" dirty="0" smtClean="0"/>
              <a:t>přiřaďte nůž nebo vidličku ke správné ruce, ve které držíme příbor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Zvládat jednoduchou obsluhu a pracovní úkony</a:t>
            </a:r>
          </a:p>
          <a:p>
            <a:r>
              <a:rPr lang="cs-CZ" dirty="0"/>
              <a:t>Samostatně jíst, používat příbor, nalít si nápoj, popř. polévku, používat ubrousek 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247</Words>
  <Application>Microsoft Office PowerPoint</Application>
  <PresentationFormat>Vlastní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Stolování</vt:lpstr>
      <vt:lpstr>Snímek 2</vt:lpstr>
      <vt:lpstr>Snímek 3</vt:lpstr>
      <vt:lpstr>Snímek 4</vt:lpstr>
      <vt:lpstr>Snímek 5</vt:lpstr>
      <vt:lpstr>Metodický pokyn Integrovaný blok: Sebeobsluha - stolování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2015-05-27T06:17:50Z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