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Override PartName="/ppt/comments/comment7.xml" ContentType="application/vnd.openxmlformats-officedocument.presentationml.comments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comments/comment5.xml" ContentType="application/vnd.openxmlformats-officedocument.presentationml.comments+xml"/>
  <Override PartName="/ppt/comments/comment6.xml" ContentType="application/vnd.openxmlformats-officedocument.presentationml.comments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comments/comment3.xml" ContentType="application/vnd.openxmlformats-officedocument.presentationml.comments+xml"/>
  <Override PartName="/ppt/comments/comment4.xml" ContentType="application/vnd.openxmlformats-officedocument.presentationml.comments+xml"/>
  <Override PartName="/docProps/custom.xml" ContentType="application/vnd.openxmlformats-officedocument.custom-properties+xml"/>
  <Override PartName="/ppt/commentAuthors.xml" ContentType="application/vnd.openxmlformats-officedocument.presentationml.commentAuthors+xml"/>
  <Default Extension="gif" ContentType="image/gif"/>
  <Override PartName="/ppt/comments/comment1.xml" ContentType="application/vnd.openxmlformats-officedocument.presentationml.comments+xml"/>
  <Override PartName="/ppt/comments/comment2.xml" ContentType="application/vnd.openxmlformats-officedocument.presentationml.comments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8"/>
  </p:notesMasterIdLst>
  <p:handoutMasterIdLst>
    <p:handoutMasterId r:id="rId19"/>
  </p:handoutMasterIdLst>
  <p:sldIdLst>
    <p:sldId id="272" r:id="rId3"/>
    <p:sldId id="282" r:id="rId4"/>
    <p:sldId id="284" r:id="rId5"/>
    <p:sldId id="285" r:id="rId6"/>
    <p:sldId id="286" r:id="rId7"/>
    <p:sldId id="287" r:id="rId8"/>
    <p:sldId id="288" r:id="rId9"/>
    <p:sldId id="289" r:id="rId10"/>
    <p:sldId id="290" r:id="rId11"/>
    <p:sldId id="275" r:id="rId12"/>
    <p:sldId id="276" r:id="rId13"/>
    <p:sldId id="277" r:id="rId14"/>
    <p:sldId id="278" r:id="rId15"/>
    <p:sldId id="280" r:id="rId16"/>
    <p:sldId id="281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2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FEF9E5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7353" autoAdjust="0"/>
    <p:restoredTop sz="94918" autoAdjust="0"/>
  </p:normalViewPr>
  <p:slideViewPr>
    <p:cSldViewPr snapToGrid="0">
      <p:cViewPr varScale="1">
        <p:scale>
          <a:sx n="86" d="100"/>
          <a:sy n="86" d="100"/>
        </p:scale>
        <p:origin x="-84" y="-426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21" Type="http://schemas.openxmlformats.org/officeDocument/2006/relationships/presProps" Target="pres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" Type="http://schemas.openxmlformats.org/officeDocument/2006/relationships/slideMaster" Target="slideMasters/slideMaster1.xml"/><Relationship Id="rId16" Type="http://schemas.openxmlformats.org/officeDocument/2006/relationships/slide" Target="slides/slide14.xml"/><Relationship Id="rId20" Type="http://schemas.openxmlformats.org/officeDocument/2006/relationships/commentAuthors" Target="commentAuthor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tableStyles" Target="tableStyle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theme" Target="theme/theme1.xml"/><Relationship Id="rId10" Type="http://schemas.openxmlformats.org/officeDocument/2006/relationships/slide" Target="slides/slide8.xml"/><Relationship Id="rId19" Type="http://schemas.openxmlformats.org/officeDocument/2006/relationships/handoutMaster" Target="handoutMasters/handoutMaster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viewProps" Target="viewProps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2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3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4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5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6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7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27.5.2015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27.5.2015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9342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15843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3056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7080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2011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59003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5946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1734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comments" Target="../comments/comment1.xm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comments" Target="../comments/comment2.xml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comments" Target="../comments/comment3.xm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comments" Target="../comments/comment4.xml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comments" Target="../comments/comment5.xml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comments" Target="../comments/comment6.xml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7" Type="http://schemas.openxmlformats.org/officeDocument/2006/relationships/comments" Target="../comments/comment7.xml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4.jpeg"/><Relationship Id="rId5" Type="http://schemas.openxmlformats.org/officeDocument/2006/relationships/image" Target="../media/image13.jpeg"/><Relationship Id="rId4" Type="http://schemas.openxmlformats.org/officeDocument/2006/relationships/image" Target="../media/image12.jpe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 anchor="t"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3600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Zavazujeme tkaničky</a:t>
            </a:r>
            <a:endParaRPr lang="cs-CZ" sz="3600" b="0" i="0" dirty="0">
              <a:solidFill>
                <a:srgbClr val="624D38">
                  <a:lumMod val="75000"/>
                </a:srgbClr>
              </a:solidFill>
              <a:latin typeface="Century Gothic"/>
              <a:ea typeface="+mj-ea"/>
              <a:cs typeface="+mj-cs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dirty="0" smtClean="0"/>
              <a:t>sebeobsluha</a:t>
            </a:r>
            <a:endParaRPr lang="cs-CZ" sz="2400" b="0" i="0" baseline="0" dirty="0"/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9E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32000" y="381000"/>
            <a:ext cx="8128000" cy="6096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0194213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9E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32000" y="381000"/>
            <a:ext cx="8128000" cy="6096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9396433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9E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32000" y="381000"/>
            <a:ext cx="8128000" cy="6096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21614092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9E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32000" y="381000"/>
            <a:ext cx="8128000" cy="6096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4201877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9E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32000" y="381000"/>
            <a:ext cx="8128000" cy="6096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3633736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9E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32000" y="381000"/>
            <a:ext cx="8128000" cy="6096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8159129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Seřaď správně obrázky za sebou</a:t>
            </a:r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63650551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9E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64016" y="51514"/>
            <a:ext cx="2073499" cy="155512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64015" y="2529084"/>
            <a:ext cx="2073499" cy="1555125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12075" y="2553233"/>
            <a:ext cx="2073499" cy="1555125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558344" y="4707228"/>
            <a:ext cx="2073499" cy="1555125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12075" y="51515"/>
            <a:ext cx="2073499" cy="155512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761925" y="4448040"/>
            <a:ext cx="2073499" cy="1555125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798675" y="2409957"/>
            <a:ext cx="2073499" cy="1555125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229338" y="2498493"/>
            <a:ext cx="2073499" cy="1555125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798675" y="51514"/>
            <a:ext cx="2073499" cy="1555125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141334" y="121268"/>
            <a:ext cx="2073499" cy="1555125"/>
          </a:xfrm>
          <a:prstGeom prst="rect">
            <a:avLst/>
          </a:prstGeom>
        </p:spPr>
      </p:pic>
      <p:cxnSp>
        <p:nvCxnSpPr>
          <p:cNvPr id="18" name="Přímá spojnice 17"/>
          <p:cNvCxnSpPr/>
          <p:nvPr/>
        </p:nvCxnSpPr>
        <p:spPr>
          <a:xfrm>
            <a:off x="5834130" y="0"/>
            <a:ext cx="12878" cy="685800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129832514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6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0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5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9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24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8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33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4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4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6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r>
              <a:rPr lang="cs-CZ" dirty="0" smtClean="0"/>
              <a:t>Vlastní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I</a:t>
            </a:r>
            <a:r>
              <a:rPr lang="cs-CZ" dirty="0" smtClean="0"/>
              <a:t>ntegrovaný blok: sebeobsluha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/>
              <a:t>Popis</a:t>
            </a:r>
          </a:p>
          <a:p>
            <a:r>
              <a:rPr lang="cs-CZ" dirty="0" smtClean="0"/>
              <a:t>Správný postup zavazování tkaniček</a:t>
            </a:r>
          </a:p>
          <a:p>
            <a:r>
              <a:rPr lang="cs-CZ" b="1" dirty="0"/>
              <a:t>Očekávání a cíle</a:t>
            </a:r>
          </a:p>
          <a:p>
            <a:r>
              <a:rPr lang="cs-CZ" dirty="0" smtClean="0"/>
              <a:t>Naučit se zavazovat si tkaničky u bot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>
            <a:normAutofit/>
          </a:bodyPr>
          <a:lstStyle/>
          <a:p>
            <a:r>
              <a:rPr lang="cs-CZ" dirty="0" smtClean="0"/>
              <a:t>Na snímku 2 – 7 se učíme správný postup zavazování tkaniček </a:t>
            </a:r>
            <a:r>
              <a:rPr lang="cs-CZ" dirty="0" smtClean="0"/>
              <a:t>(prakticky </a:t>
            </a:r>
            <a:r>
              <a:rPr lang="cs-CZ" dirty="0" smtClean="0"/>
              <a:t>zkoušíme na botičce dle návodu)</a:t>
            </a:r>
          </a:p>
          <a:p>
            <a:r>
              <a:rPr lang="cs-CZ" dirty="0" smtClean="0"/>
              <a:t>Na snímku devět klikáme dle správného pořadí a řadíme obrázky s postupným zavazováním tkaniček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Ovládat koordinaci ruky a oka, zvládnout jemnou motoriku</a:t>
            </a:r>
          </a:p>
          <a:p>
            <a:r>
              <a:rPr lang="cs-CZ" dirty="0"/>
              <a:t>Zvládat jednoduchou obsluhu a pracovní úkony</a:t>
            </a:r>
          </a:p>
          <a:p>
            <a:r>
              <a:rPr lang="cs-CZ" dirty="0"/>
              <a:t>Samostatně se oblékat, svlékat, obouvat, zapnout knoflíky, zipy, zavázat tkaničky</a:t>
            </a:r>
          </a:p>
          <a:p>
            <a:r>
              <a:rPr lang="cs-CZ" dirty="0"/>
              <a:t>Záměrně se soustředit a udržet pozornost</a:t>
            </a:r>
          </a:p>
          <a:p>
            <a:r>
              <a:rPr lang="cs-CZ" dirty="0"/>
              <a:t>Vyvinout volní úsilí, soustředit se na činnost a její dokončení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15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264</Words>
  <Application>Microsoft Office PowerPoint</Application>
  <PresentationFormat>Vlastní</PresentationFormat>
  <Paragraphs>50</Paragraphs>
  <Slides>15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Sheer Green 16x9</vt:lpstr>
      <vt:lpstr>Zavazujeme tkaničky</vt:lpstr>
      <vt:lpstr>Snímek 2</vt:lpstr>
      <vt:lpstr>Snímek 3</vt:lpstr>
      <vt:lpstr>Snímek 4</vt:lpstr>
      <vt:lpstr>Snímek 5</vt:lpstr>
      <vt:lpstr>Snímek 6</vt:lpstr>
      <vt:lpstr>Snímek 7</vt:lpstr>
      <vt:lpstr>Seřaď správně obrázky za sebou</vt:lpstr>
      <vt:lpstr>Snímek 9</vt:lpstr>
      <vt:lpstr>Použité odkazy</vt:lpstr>
      <vt:lpstr>Metodický pokyn Integrovaný blok: sebeobsluha</vt:lpstr>
      <vt:lpstr>Studijní materiály </vt:lpstr>
      <vt:lpstr>   Práce s interaktivním výukovým materiálem </vt:lpstr>
      <vt:lpstr>Prvky polytechnické výchovy</vt:lpstr>
      <vt:lpstr>Snímek 15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2015-05-27T06:19:54Z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