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4" r:id="rId5"/>
    <p:sldId id="288" r:id="rId6"/>
    <p:sldId id="287" r:id="rId7"/>
    <p:sldId id="283" r:id="rId8"/>
    <p:sldId id="286" r:id="rId9"/>
    <p:sldId id="285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2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Hledej slova opačného </a:t>
            </a:r>
            <a:r>
              <a:rPr lang="cs-CZ" dirty="0" smtClean="0"/>
              <a:t>významu - protiklady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5126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11785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Hledej slova opačného </a:t>
            </a:r>
            <a:r>
              <a:rPr lang="cs-CZ" dirty="0" smtClean="0"/>
              <a:t>významu - protiklady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4374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</a:t>
            </a:r>
            <a:r>
              <a:rPr lang="cs-CZ" baseline="0" dirty="0" smtClean="0"/>
              <a:t> v řadách jiné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26300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226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, která</a:t>
            </a:r>
            <a:r>
              <a:rPr lang="cs-CZ" baseline="0" dirty="0" smtClean="0"/>
              <a:t> slova jsou jednoslabičná (míč, kůň, pán).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20792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Najdi, která</a:t>
            </a:r>
            <a:r>
              <a:rPr lang="cs-CZ" baseline="0" dirty="0" smtClean="0"/>
              <a:t> slova jsou dvojslabičná (deštník, kostka, </a:t>
            </a:r>
            <a:r>
              <a:rPr lang="cs-CZ" baseline="0" dirty="0" smtClean="0"/>
              <a:t>hlemýžď)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9695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36237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45728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003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48855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0051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3280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comments" Target="../comments/comment1.xml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comments" Target="../comments/comment3.xml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comments" Target="../comments/comment4.xml"/><Relationship Id="rId4" Type="http://schemas.microsoft.com/office/2007/relationships/hdphoto" Target="../media/hdphoto1.wdp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comments" Target="../comments/comment6.xml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comments" Target="../comments/comment7.xml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Protiklady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/>
              <a:t>Výslovnost, gramatická správnost řeči, porozumění, vyjadřování, dorozumívání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55454" y="53425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9631251" y="15240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455" b="20848" l="8591" r="18591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67" t="3734" r="80800" b="78133"/>
          <a:stretch/>
        </p:blipFill>
        <p:spPr>
          <a:xfrm>
            <a:off x="6702963" y="4357091"/>
            <a:ext cx="1072896" cy="124358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9706579" y="1605566"/>
            <a:ext cx="1231392" cy="145084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667" b="68545" l="4500" r="1731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" t="50741" r="81250" b="29444"/>
          <a:stretch/>
        </p:blipFill>
        <p:spPr>
          <a:xfrm>
            <a:off x="8311585" y="2874864"/>
            <a:ext cx="1270000" cy="13589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788" b="69152" l="37773" r="50455">
                        <a14:foregroundMark x1="48500" y1="65333" x2="49500" y2="6218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3" t="48518" r="48212" b="28519"/>
          <a:stretch/>
        </p:blipFill>
        <p:spPr>
          <a:xfrm>
            <a:off x="8475217" y="4402786"/>
            <a:ext cx="1422400" cy="15748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1493920" y="4357091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7885345" y="1312764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5250094" y="3261351"/>
            <a:ext cx="1320800" cy="140970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593" b="45371" l="22875" r="33653">
                        <a14:foregroundMark x1="26045" y1="40000" x2="23955" y2="44061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25371" r="65000" b="52407"/>
          <a:stretch/>
        </p:blipFill>
        <p:spPr>
          <a:xfrm>
            <a:off x="7236041" y="691166"/>
            <a:ext cx="1231900" cy="152400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182" b="70970" l="22864" r="34364">
                        <a14:foregroundMark x1="29364" y1="62970" x2="32000" y2="69455"/>
                        <a14:foregroundMark x1="28136" y1="52970" x2="33000" y2="53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49444" r="64861" b="27963"/>
          <a:stretch/>
        </p:blipFill>
        <p:spPr>
          <a:xfrm>
            <a:off x="1130210" y="2486651"/>
            <a:ext cx="1244600" cy="154940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908" b="45352" l="38457" r="4945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82" t="26852" r="49168" b="52592"/>
          <a:stretch/>
        </p:blipFill>
        <p:spPr>
          <a:xfrm>
            <a:off x="2996657" y="3357880"/>
            <a:ext cx="1257300" cy="140970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6352" b="94573" l="21667" r="3277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78" t="74074" r="65833" b="3149"/>
          <a:stretch/>
        </p:blipFill>
        <p:spPr>
          <a:xfrm>
            <a:off x="4253957" y="117486"/>
            <a:ext cx="1270000" cy="15621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5450244" y="1127382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1947960" y="530851"/>
            <a:ext cx="1295400" cy="132080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758" b="44182" l="53045" r="66136">
                        <a14:foregroundMark x1="55409" y1="34182" x2="55818" y2="36242"/>
                        <a14:foregroundMark x1="54000" y1="35091" x2="54955" y2="37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25741" r="32361" b="53703"/>
          <a:stretch/>
        </p:blipFill>
        <p:spPr>
          <a:xfrm>
            <a:off x="3503054" y="2012957"/>
            <a:ext cx="13716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Obdélník 128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760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55454" y="53425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9631251" y="15240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455" b="20848" l="8591" r="18591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67" t="3734" r="80800" b="78133"/>
          <a:stretch/>
        </p:blipFill>
        <p:spPr>
          <a:xfrm>
            <a:off x="6702963" y="4357091"/>
            <a:ext cx="1072896" cy="124358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9706579" y="1605566"/>
            <a:ext cx="1231392" cy="145084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667" b="68545" l="4500" r="1731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" t="50741" r="81250" b="29444"/>
          <a:stretch/>
        </p:blipFill>
        <p:spPr>
          <a:xfrm>
            <a:off x="8311585" y="2874864"/>
            <a:ext cx="1270000" cy="13589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788" b="69152" l="37773" r="50455">
                        <a14:foregroundMark x1="48500" y1="65333" x2="49500" y2="6218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3" t="48518" r="48212" b="28519"/>
          <a:stretch/>
        </p:blipFill>
        <p:spPr>
          <a:xfrm>
            <a:off x="8475217" y="4402786"/>
            <a:ext cx="1422400" cy="15748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1493920" y="4357091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7885345" y="1312764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5250094" y="3261351"/>
            <a:ext cx="1320800" cy="140970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593" b="45371" l="22875" r="33653">
                        <a14:foregroundMark x1="26045" y1="40000" x2="23955" y2="44061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25371" r="65000" b="52407"/>
          <a:stretch/>
        </p:blipFill>
        <p:spPr>
          <a:xfrm>
            <a:off x="7236041" y="691166"/>
            <a:ext cx="1231900" cy="152400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182" b="70970" l="22864" r="34364">
                        <a14:foregroundMark x1="29364" y1="62970" x2="32000" y2="69455"/>
                        <a14:foregroundMark x1="28136" y1="52970" x2="33000" y2="53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49444" r="64861" b="27963"/>
          <a:stretch/>
        </p:blipFill>
        <p:spPr>
          <a:xfrm>
            <a:off x="1130210" y="2486651"/>
            <a:ext cx="1244600" cy="154940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908" b="45352" l="38457" r="4945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82" t="26852" r="49168" b="52592"/>
          <a:stretch/>
        </p:blipFill>
        <p:spPr>
          <a:xfrm>
            <a:off x="2996657" y="3357880"/>
            <a:ext cx="1257300" cy="140970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6352" b="94573" l="21667" r="3277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78" t="74074" r="65833" b="3149"/>
          <a:stretch/>
        </p:blipFill>
        <p:spPr>
          <a:xfrm>
            <a:off x="4253957" y="117486"/>
            <a:ext cx="1270000" cy="15621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5450244" y="1127382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1947960" y="530851"/>
            <a:ext cx="1295400" cy="132080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758" b="44182" l="53045" r="66136">
                        <a14:foregroundMark x1="55409" y1="34182" x2="55818" y2="36242"/>
                        <a14:foregroundMark x1="54000" y1="35091" x2="54955" y2="37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25741" r="32361" b="53703"/>
          <a:stretch/>
        </p:blipFill>
        <p:spPr>
          <a:xfrm>
            <a:off x="3503054" y="2012957"/>
            <a:ext cx="13716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3256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55454" y="53425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9631251" y="15240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3580529" y="1865843"/>
            <a:ext cx="1231392" cy="145084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489486" y="1877051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4994891" y="3371991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527586" y="3472180"/>
            <a:ext cx="1320800" cy="14097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5507581" y="412757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482510" y="466982"/>
            <a:ext cx="1295400" cy="13208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2293520" y="473485"/>
            <a:ext cx="1295400" cy="13208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3952130" y="498354"/>
            <a:ext cx="1295400" cy="13208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7095081" y="602957"/>
            <a:ext cx="1295400" cy="13208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1886486" y="1855336"/>
            <a:ext cx="1397000" cy="13843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5030656" y="1987691"/>
            <a:ext cx="1397000" cy="13843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6378859" y="1976855"/>
            <a:ext cx="1397000" cy="13843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8057044" y="1864574"/>
            <a:ext cx="1397000" cy="13843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2056948" y="3415030"/>
            <a:ext cx="1320800" cy="14097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3535825" y="3514680"/>
            <a:ext cx="1320800" cy="14097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6544064" y="3472180"/>
            <a:ext cx="1320800" cy="14097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8181662" y="3472180"/>
            <a:ext cx="1320800" cy="140970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8519076" y="602957"/>
            <a:ext cx="1295400" cy="132080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9541631" y="1973677"/>
            <a:ext cx="1231392" cy="1450848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9824864" y="463257"/>
            <a:ext cx="1435100" cy="160020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9813673" y="3325074"/>
            <a:ext cx="1282700" cy="15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1912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55454" y="53425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9631251" y="15240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455" b="20848" l="8591" r="18591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67" t="3734" r="80800" b="78133"/>
          <a:stretch/>
        </p:blipFill>
        <p:spPr>
          <a:xfrm>
            <a:off x="6702963" y="4357091"/>
            <a:ext cx="1072896" cy="124358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9706579" y="1605566"/>
            <a:ext cx="1231392" cy="145084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667" b="68545" l="4500" r="1731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" t="50741" r="81250" b="29444"/>
          <a:stretch/>
        </p:blipFill>
        <p:spPr>
          <a:xfrm>
            <a:off x="8311585" y="2874864"/>
            <a:ext cx="1270000" cy="13589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788" b="69152" l="37773" r="50455">
                        <a14:foregroundMark x1="48500" y1="65333" x2="49500" y2="6218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3" t="48518" r="48212" b="28519"/>
          <a:stretch/>
        </p:blipFill>
        <p:spPr>
          <a:xfrm>
            <a:off x="8475217" y="4402786"/>
            <a:ext cx="1422400" cy="15748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1493920" y="4357091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7885345" y="1312764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5250094" y="3261351"/>
            <a:ext cx="1320800" cy="140970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593" b="45371" l="22875" r="33653">
                        <a14:foregroundMark x1="26045" y1="40000" x2="23955" y2="44061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25371" r="65000" b="52407"/>
          <a:stretch/>
        </p:blipFill>
        <p:spPr>
          <a:xfrm>
            <a:off x="7236041" y="691166"/>
            <a:ext cx="1231900" cy="152400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182" b="70970" l="22864" r="34364">
                        <a14:foregroundMark x1="29364" y1="62970" x2="32000" y2="69455"/>
                        <a14:foregroundMark x1="28136" y1="52970" x2="33000" y2="53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49444" r="64861" b="27963"/>
          <a:stretch/>
        </p:blipFill>
        <p:spPr>
          <a:xfrm>
            <a:off x="1130210" y="2486651"/>
            <a:ext cx="1244600" cy="154940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908" b="45352" l="38457" r="4945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82" t="26852" r="49168" b="52592"/>
          <a:stretch/>
        </p:blipFill>
        <p:spPr>
          <a:xfrm>
            <a:off x="2996657" y="3357880"/>
            <a:ext cx="1257300" cy="140970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6352" b="94573" l="21667" r="3277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78" t="74074" r="65833" b="3149"/>
          <a:stretch/>
        </p:blipFill>
        <p:spPr>
          <a:xfrm>
            <a:off x="4253957" y="117486"/>
            <a:ext cx="1270000" cy="15621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5450244" y="1127382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1947960" y="530851"/>
            <a:ext cx="1295400" cy="132080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758" b="44182" l="53045" r="66136">
                        <a14:foregroundMark x1="55409" y1="34182" x2="55818" y2="36242"/>
                        <a14:foregroundMark x1="54000" y1="35091" x2="54955" y2="37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25741" r="32361" b="53703"/>
          <a:stretch/>
        </p:blipFill>
        <p:spPr>
          <a:xfrm>
            <a:off x="3503054" y="2012957"/>
            <a:ext cx="13716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7655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55454" y="53425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9631251" y="15240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455" b="20848" l="8591" r="18591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67" t="3734" r="80800" b="78133"/>
          <a:stretch/>
        </p:blipFill>
        <p:spPr>
          <a:xfrm>
            <a:off x="6702963" y="4357091"/>
            <a:ext cx="1072896" cy="124358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879" b="44788" l="6636" r="18682">
                        <a14:foregroundMark x1="9864" y1="32727" x2="10545" y2="35030"/>
                        <a14:foregroundMark x1="14818" y1="32545" x2="14273" y2="37515"/>
                        <a14:foregroundMark x1="12000" y1="38909" x2="12273" y2="41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33" t="25777" r="81200" b="53067"/>
          <a:stretch/>
        </p:blipFill>
        <p:spPr>
          <a:xfrm>
            <a:off x="9706579" y="1605566"/>
            <a:ext cx="1231392" cy="145084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2667" b="68545" l="4500" r="1731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61" t="50741" r="81250" b="29444"/>
          <a:stretch/>
        </p:blipFill>
        <p:spPr>
          <a:xfrm>
            <a:off x="8311585" y="2874864"/>
            <a:ext cx="1270000" cy="13589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788" b="69152" l="37773" r="50455">
                        <a14:foregroundMark x1="48500" y1="65333" x2="49500" y2="62182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233" t="48518" r="48212" b="28519"/>
          <a:stretch/>
        </p:blipFill>
        <p:spPr>
          <a:xfrm>
            <a:off x="8475217" y="4402786"/>
            <a:ext cx="1422400" cy="15748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464" b="22612" l="38333" r="50555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05" t="4445" r="47917" b="75370"/>
          <a:stretch/>
        </p:blipFill>
        <p:spPr>
          <a:xfrm>
            <a:off x="1493920" y="4357091"/>
            <a:ext cx="1397000" cy="13843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612" b="93833" l="5430" r="16652">
                        <a14:foregroundMark x1="11955" y1="87515" x2="14727" y2="9157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7" t="73334" r="81945" b="3889"/>
          <a:stretch/>
        </p:blipFill>
        <p:spPr>
          <a:xfrm>
            <a:off x="7885345" y="1312764"/>
            <a:ext cx="1282700" cy="15621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364" b="24727" l="21500" r="35682">
                        <a14:foregroundMark x1="32364" y1="6606" x2="34455" y2="6061"/>
                        <a14:foregroundMark x1="34045" y1="8788" x2="34318" y2="11212"/>
                        <a14:foregroundMark x1="29591" y1="10121" x2="31955" y2="10121"/>
                        <a14:foregroundMark x1="27818" y1="14545" x2="29864" y2="11939"/>
                        <a14:foregroundMark x1="32227" y1="14545" x2="33500" y2="11939"/>
                        <a14:foregroundMark x1="30136" y1="18606" x2="32227" y2="15879"/>
                        <a14:foregroundMark x1="25591" y1="18061" x2="27818" y2="15455"/>
                        <a14:foregroundMark x1="22818" y1="22727" x2="25000" y2="19758"/>
                        <a14:foregroundMark x1="27227" y1="23091" x2="29591" y2="19576"/>
                        <a14:foregroundMark x1="31682" y1="22303" x2="34455" y2="1878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00" t="3774" r="64055" b="75670"/>
          <a:stretch/>
        </p:blipFill>
        <p:spPr>
          <a:xfrm>
            <a:off x="5250094" y="3261351"/>
            <a:ext cx="1320800" cy="140970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593" b="45371" l="22875" r="33653">
                        <a14:foregroundMark x1="26045" y1="40000" x2="23955" y2="44061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25371" r="65000" b="52407"/>
          <a:stretch/>
        </p:blipFill>
        <p:spPr>
          <a:xfrm>
            <a:off x="7236041" y="691166"/>
            <a:ext cx="1231900" cy="152400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0182" b="70970" l="22864" r="34364">
                        <a14:foregroundMark x1="29364" y1="62970" x2="32000" y2="69455"/>
                        <a14:foregroundMark x1="28136" y1="52970" x2="33000" y2="53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28" t="49444" r="64861" b="27963"/>
          <a:stretch/>
        </p:blipFill>
        <p:spPr>
          <a:xfrm>
            <a:off x="1130210" y="2486651"/>
            <a:ext cx="1244600" cy="154940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908" b="45352" l="38457" r="4945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082" t="26852" r="49168" b="52592"/>
          <a:stretch/>
        </p:blipFill>
        <p:spPr>
          <a:xfrm>
            <a:off x="2996657" y="3357880"/>
            <a:ext cx="1257300" cy="140970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6352" b="94573" l="21667" r="32778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78" t="74074" r="65833" b="3149"/>
          <a:stretch/>
        </p:blipFill>
        <p:spPr>
          <a:xfrm>
            <a:off x="4253957" y="117486"/>
            <a:ext cx="1270000" cy="156210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5852" b="94519" l="37541" r="50097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72" t="73518" r="48333" b="3148"/>
          <a:stretch/>
        </p:blipFill>
        <p:spPr>
          <a:xfrm>
            <a:off x="5450244" y="1127382"/>
            <a:ext cx="1435100" cy="1600200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740" b="22148" l="54056" r="65389"/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4814" r="33194" b="75926"/>
          <a:stretch/>
        </p:blipFill>
        <p:spPr>
          <a:xfrm>
            <a:off x="1947960" y="530851"/>
            <a:ext cx="1295400" cy="132080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7758" b="44182" l="53045" r="66136">
                        <a14:foregroundMark x1="55409" y1="34182" x2="55818" y2="36242"/>
                        <a14:foregroundMark x1="54000" y1="35091" x2="54955" y2="37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639" t="25741" r="32361" b="53703"/>
          <a:stretch/>
        </p:blipFill>
        <p:spPr>
          <a:xfrm>
            <a:off x="3503054" y="2012957"/>
            <a:ext cx="1371600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982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obrázek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poznat a vyhledat slova protikladného významu</a:t>
            </a:r>
          </a:p>
          <a:p>
            <a:r>
              <a:rPr lang="cs-CZ" dirty="0"/>
              <a:t>Využití obrázků s praktickou ukázkou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>
                <a:latin typeface="Century Gothic" charset="0"/>
              </a:rPr>
              <a:t>Cílem je rozvoj řečových schopností a jazykových dovedností receptivních (vnímání, naslouchání, porozumění) i produktivních (výslovnosti, vytváření pojmů, mluvního projevu, vyjadřování)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pl-PL" dirty="0"/>
              <a:t>Děti mají za úkol vybrat obrázky podle zadaného úkolu, obrázky vyjadřují slova protikladného významu</a:t>
            </a:r>
          </a:p>
          <a:p>
            <a:r>
              <a:rPr lang="pl-PL" dirty="0"/>
              <a:t>Využíváme možnosti grafického zaznamenání na dotykové </a:t>
            </a:r>
            <a:r>
              <a:rPr lang="pl-PL" dirty="0" smtClean="0"/>
              <a:t>obrazovce pomocí animace</a:t>
            </a:r>
            <a:endParaRPr lang="pl-PL" dirty="0"/>
          </a:p>
          <a:p>
            <a:r>
              <a:rPr lang="pl-PL" dirty="0"/>
              <a:t>Obrázky řadit k sobě podle instrukcí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pojmenovat většinu toho, čím je dítě </a:t>
            </a:r>
            <a:r>
              <a:rPr lang="cs-CZ" dirty="0" smtClean="0"/>
              <a:t>obklopeno</a:t>
            </a:r>
          </a:p>
          <a:p>
            <a:r>
              <a:rPr lang="cs-CZ" dirty="0" smtClean="0"/>
              <a:t>Hledat protiklady, slova jednoslabičná</a:t>
            </a:r>
            <a:endParaRPr lang="cs-CZ" dirty="0"/>
          </a:p>
          <a:p>
            <a:r>
              <a:rPr lang="cs-CZ" dirty="0"/>
              <a:t>správně vyslovovat</a:t>
            </a:r>
          </a:p>
          <a:p>
            <a:r>
              <a:rPr lang="cs-CZ" dirty="0"/>
              <a:t>domluvit se slovy</a:t>
            </a:r>
          </a:p>
          <a:p>
            <a:r>
              <a:rPr lang="cs-CZ" dirty="0"/>
              <a:t>porozumět slyšenému slovu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317</Words>
  <Application>Microsoft Office PowerPoint</Application>
  <PresentationFormat>Vlastní</PresentationFormat>
  <Paragraphs>67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Protiklady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Jazyk a řeč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Protiklady</dc:title>
  <dc:creator/>
  <cp:lastModifiedBy/>
  <cp:revision>3</cp:revision>
  <dcterms:created xsi:type="dcterms:W3CDTF">2014-08-05T12:38:58Z</dcterms:created>
  <dcterms:modified xsi:type="dcterms:W3CDTF">2015-05-27T09:10:06Z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