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70" r:id="rId11"/>
    <p:sldId id="271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VY_52_INOVACE_02_Přírodopis 7.ročník_Plazi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Plazi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ED0DBC9-0F2B-471E-9861-FFFAECAD8113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5198B1-5DCB-4A75-8C34-C5E5AF6FE6F9}" type="presOf" srcId="{D1B46980-6531-4606-95E6-44980827E919}" destId="{6140AFEC-043D-4C43-A2F9-D0F5331DF3A3}" srcOrd="0" destOrd="0" presId="urn:microsoft.com/office/officeart/2005/8/layout/target3"/>
    <dgm:cxn modelId="{8694BDEC-F43D-45D7-9BB6-53A1D8B097E3}" type="presOf" srcId="{B651F6E3-6281-48DB-9319-2AEAFDAE7572}" destId="{6BB5E863-4638-4E1D-BFDE-399D028AC4ED}" srcOrd="1" destOrd="0" presId="urn:microsoft.com/office/officeart/2005/8/layout/target3"/>
    <dgm:cxn modelId="{016E2D72-E34B-406A-BCC2-3AEE2D8A3810}" type="presOf" srcId="{D8197B8C-B260-4A16-BDF4-0947B075E274}" destId="{5A5FFA88-C948-4069-8E93-59FA12366E83}" srcOrd="1" destOrd="0" presId="urn:microsoft.com/office/officeart/2005/8/layout/target3"/>
    <dgm:cxn modelId="{3653BAC6-A694-452E-826E-A02831C2D45B}" type="presOf" srcId="{4C35D32F-0EAB-4CD7-82EE-45574DC2A586}" destId="{890E4F0B-2866-4A3F-A3C7-2A14B1797930}" srcOrd="1" destOrd="0" presId="urn:microsoft.com/office/officeart/2005/8/layout/target3"/>
    <dgm:cxn modelId="{EDA5A90A-67E8-4092-A90B-40E23D382BE5}" type="presOf" srcId="{D1D4F407-5343-4D3F-B5B9-D407B03CAEB4}" destId="{D005CE8C-CC26-4C3E-AC11-E15060ECD759}" srcOrd="0" destOrd="0" presId="urn:microsoft.com/office/officeart/2005/8/layout/target3"/>
    <dgm:cxn modelId="{81E50D2E-75DD-4440-929B-378276444C1E}" type="presOf" srcId="{757F3AB3-0718-4624-B441-E567A8F0AB56}" destId="{333A1088-737F-45CB-B68E-254E46348037}" srcOrd="0" destOrd="0" presId="urn:microsoft.com/office/officeart/2005/8/layout/target3"/>
    <dgm:cxn modelId="{6BE6EF92-6ABA-4C51-B872-8F3A4DF4C6DF}" type="presOf" srcId="{D1B46980-6531-4606-95E6-44980827E919}" destId="{2BE915AB-18AA-4053-B92C-3BFC9ED204BB}" srcOrd="1" destOrd="0" presId="urn:microsoft.com/office/officeart/2005/8/layout/target3"/>
    <dgm:cxn modelId="{6FCF764C-0B22-4B78-ACC5-C881F0586E4C}" type="presOf" srcId="{B651F6E3-6281-48DB-9319-2AEAFDAE7572}" destId="{619D679B-A015-4ECF-8348-D1034C574F40}" srcOrd="0" destOrd="0" presId="urn:microsoft.com/office/officeart/2005/8/layout/target3"/>
    <dgm:cxn modelId="{0A27C9EE-FCB8-41AA-86DF-44ED4122D8C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BBF87C-0754-4A72-BED2-9FB5AED0B9EC}" type="presOf" srcId="{D1D4F407-5343-4D3F-B5B9-D407B03CAEB4}" destId="{AED2198E-93D5-4001-81B4-73124B309672}" srcOrd="1" destOrd="0" presId="urn:microsoft.com/office/officeart/2005/8/layout/target3"/>
    <dgm:cxn modelId="{68702555-4A10-4ADE-B117-932620518C02}" type="presParOf" srcId="{333A1088-737F-45CB-B68E-254E46348037}" destId="{F5ABB229-8D3B-4694-996A-96F23CF14429}" srcOrd="0" destOrd="0" presId="urn:microsoft.com/office/officeart/2005/8/layout/target3"/>
    <dgm:cxn modelId="{2F36B71B-1696-4EBA-A01D-AF8433B48FCE}" type="presParOf" srcId="{333A1088-737F-45CB-B68E-254E46348037}" destId="{F41139FD-01EE-4571-8B17-4FB00FC51163}" srcOrd="1" destOrd="0" presId="urn:microsoft.com/office/officeart/2005/8/layout/target3"/>
    <dgm:cxn modelId="{444CEC38-8304-4D3B-BB30-1F4A14149913}" type="presParOf" srcId="{333A1088-737F-45CB-B68E-254E46348037}" destId="{D005CE8C-CC26-4C3E-AC11-E15060ECD759}" srcOrd="2" destOrd="0" presId="urn:microsoft.com/office/officeart/2005/8/layout/target3"/>
    <dgm:cxn modelId="{2E3D5C5B-767C-4EE2-8B83-01CE822B462E}" type="presParOf" srcId="{333A1088-737F-45CB-B68E-254E46348037}" destId="{2C702D82-9B77-49B7-9568-BB8EB47C3372}" srcOrd="3" destOrd="0" presId="urn:microsoft.com/office/officeart/2005/8/layout/target3"/>
    <dgm:cxn modelId="{A84C1F45-4DAA-4271-87FE-6DDAB1CEBCE1}" type="presParOf" srcId="{333A1088-737F-45CB-B68E-254E46348037}" destId="{A52A0455-90FF-4808-ABD0-F02540D31D5A}" srcOrd="4" destOrd="0" presId="urn:microsoft.com/office/officeart/2005/8/layout/target3"/>
    <dgm:cxn modelId="{01275799-7E88-47F7-936E-910FE67C2A16}" type="presParOf" srcId="{333A1088-737F-45CB-B68E-254E46348037}" destId="{6140AFEC-043D-4C43-A2F9-D0F5331DF3A3}" srcOrd="5" destOrd="0" presId="urn:microsoft.com/office/officeart/2005/8/layout/target3"/>
    <dgm:cxn modelId="{8086EDA9-6784-4B52-B48F-3A3E09F31BA3}" type="presParOf" srcId="{333A1088-737F-45CB-B68E-254E46348037}" destId="{9358AC05-5D7D-4327-9F80-1AD486AEA664}" srcOrd="6" destOrd="0" presId="urn:microsoft.com/office/officeart/2005/8/layout/target3"/>
    <dgm:cxn modelId="{21877BA4-1C2A-4EA8-A4CA-DEC700220F0B}" type="presParOf" srcId="{333A1088-737F-45CB-B68E-254E46348037}" destId="{313FC574-E1CD-4FB4-B054-0B805CE0447D}" srcOrd="7" destOrd="0" presId="urn:microsoft.com/office/officeart/2005/8/layout/target3"/>
    <dgm:cxn modelId="{ED973B85-A973-49C6-8899-FB7346CCD842}" type="presParOf" srcId="{333A1088-737F-45CB-B68E-254E46348037}" destId="{619D679B-A015-4ECF-8348-D1034C574F40}" srcOrd="8" destOrd="0" presId="urn:microsoft.com/office/officeart/2005/8/layout/target3"/>
    <dgm:cxn modelId="{B7FB3D86-803B-4563-89D2-87798412130A}" type="presParOf" srcId="{333A1088-737F-45CB-B68E-254E46348037}" destId="{322283A8-4A27-4CDA-BAE3-F381106A9174}" srcOrd="9" destOrd="0" presId="urn:microsoft.com/office/officeart/2005/8/layout/target3"/>
    <dgm:cxn modelId="{1B948B10-CA59-4999-B7AF-DEB953282A87}" type="presParOf" srcId="{333A1088-737F-45CB-B68E-254E46348037}" destId="{FFC9F71D-1B4F-4AD9-A4A6-86ADEFC8AF5C}" srcOrd="10" destOrd="0" presId="urn:microsoft.com/office/officeart/2005/8/layout/target3"/>
    <dgm:cxn modelId="{0261F4F0-88D7-424F-8F4A-495B079FFDC7}" type="presParOf" srcId="{333A1088-737F-45CB-B68E-254E46348037}" destId="{25B08C86-7E15-44DC-BE7F-FFB55DD49D12}" srcOrd="11" destOrd="0" presId="urn:microsoft.com/office/officeart/2005/8/layout/target3"/>
    <dgm:cxn modelId="{C9C9F4FB-6002-4CEE-B03D-8A0242F2F0AA}" type="presParOf" srcId="{333A1088-737F-45CB-B68E-254E46348037}" destId="{76644BE8-9D7C-4C09-B250-3D10AF48CBB7}" srcOrd="12" destOrd="0" presId="urn:microsoft.com/office/officeart/2005/8/layout/target3"/>
    <dgm:cxn modelId="{2852F969-4A7C-4CA3-924D-2147AD669DCC}" type="presParOf" srcId="{333A1088-737F-45CB-B68E-254E46348037}" destId="{EE85B701-7295-41C0-BA7A-34D3756A2AE6}" srcOrd="13" destOrd="0" presId="urn:microsoft.com/office/officeart/2005/8/layout/target3"/>
    <dgm:cxn modelId="{9DB6240F-AFA4-4FED-BE65-662F5ACCDF47}" type="presParOf" srcId="{333A1088-737F-45CB-B68E-254E46348037}" destId="{8BEBB6EC-1DAA-4CAC-8A25-BC0FCBD5DBD5}" srcOrd="14" destOrd="0" presId="urn:microsoft.com/office/officeart/2005/8/layout/target3"/>
    <dgm:cxn modelId="{A1CBD4C4-C534-4FE4-956A-F38F2E338F61}" type="presParOf" srcId="{333A1088-737F-45CB-B68E-254E46348037}" destId="{AED2198E-93D5-4001-81B4-73124B309672}" srcOrd="15" destOrd="0" presId="urn:microsoft.com/office/officeart/2005/8/layout/target3"/>
    <dgm:cxn modelId="{53A40BC7-C7F4-4A07-AE1F-599C6CEAEBA7}" type="presParOf" srcId="{333A1088-737F-45CB-B68E-254E46348037}" destId="{2BE915AB-18AA-4053-B92C-3BFC9ED204BB}" srcOrd="16" destOrd="0" presId="urn:microsoft.com/office/officeart/2005/8/layout/target3"/>
    <dgm:cxn modelId="{E9816DCD-B9B4-4A73-A642-74579E137A30}" type="presParOf" srcId="{333A1088-737F-45CB-B68E-254E46348037}" destId="{6BB5E863-4638-4E1D-BFDE-399D028AC4ED}" srcOrd="17" destOrd="0" presId="urn:microsoft.com/office/officeart/2005/8/layout/target3"/>
    <dgm:cxn modelId="{F3761C2B-C1A7-47C7-8444-C190C383154C}" type="presParOf" srcId="{333A1088-737F-45CB-B68E-254E46348037}" destId="{5A5FFA88-C948-4069-8E93-59FA12366E83}" srcOrd="18" destOrd="0" presId="urn:microsoft.com/office/officeart/2005/8/layout/target3"/>
    <dgm:cxn modelId="{96C310FD-5760-4581-BB82-C744FAF3EAE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ZŠ Týnec nad Labem</a:t>
          </a:r>
          <a:endParaRPr lang="cs-CZ" sz="18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Lenka Hrnčířová</a:t>
          </a:r>
          <a:endParaRPr lang="cs-CZ" sz="18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VY_52_INOVACE_02_Přírodopis 7.ročník_Plazi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Plazi</a:t>
          </a:r>
          <a:endParaRPr lang="cs-CZ" sz="18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CZ.1.07/1.4.00/21.1921</a:t>
          </a:r>
          <a:endParaRPr lang="cs-CZ" sz="18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FF9D41-87CE-46A9-B8A4-34697DAD6772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E52BB0-1B38-4B77-8FC1-C88083498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266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E52BB0-1B38-4B77-8FC1-C88083498F5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478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E52BB0-1B38-4B77-8FC1-C88083498F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690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E52BB0-1B38-4B77-8FC1-C88083498F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8473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E52BB0-1B38-4B77-8FC1-C88083498F5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4353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E52BB0-1B38-4B77-8FC1-C88083498F5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4962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E52BB0-1B38-4B77-8FC1-C88083498F5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201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E52BB0-1B38-4B77-8FC1-C88083498F5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2988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E52BB0-1B38-4B77-8FC1-C88083498F5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1057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E52BB0-1B38-4B77-8FC1-C88083498F5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8082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E52BB0-1B38-4B77-8FC1-C88083498F5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3636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E52BB0-1B38-4B77-8FC1-C88083498F50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623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324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496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876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115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635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9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459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043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019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818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971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D1833-AD72-488C-85EC-F0C4BEDB3F21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29245F-80DB-4E87-B6A9-96AFFE876C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57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rachiosauru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33441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357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196752"/>
            <a:ext cx="81369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Přírodopis 7.ročník</a:t>
            </a:r>
          </a:p>
          <a:p>
            <a:r>
              <a:rPr lang="cs-CZ" sz="2800" dirty="0" smtClean="0"/>
              <a:t>Plazi – úvodní </a:t>
            </a:r>
            <a:r>
              <a:rPr lang="cs-CZ" sz="2800" dirty="0" smtClean="0"/>
              <a:t>hodina  - prezentace k výkladu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smtClean="0"/>
              <a:t>1) </a:t>
            </a:r>
            <a:r>
              <a:rPr lang="cs-CZ" sz="2800" dirty="0" smtClean="0"/>
              <a:t>znaky, </a:t>
            </a:r>
            <a:endParaRPr lang="cs-CZ" sz="2800" dirty="0" smtClean="0"/>
          </a:p>
          <a:p>
            <a:r>
              <a:rPr lang="cs-CZ" sz="2800" dirty="0" smtClean="0"/>
              <a:t> 2) </a:t>
            </a:r>
            <a:r>
              <a:rPr lang="cs-CZ" sz="2800" dirty="0" smtClean="0"/>
              <a:t>rozdělení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3) </a:t>
            </a:r>
            <a:r>
              <a:rPr lang="cs-CZ" sz="2800" dirty="0" smtClean="0"/>
              <a:t>vývoj plazů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4) procvičení s kontrolou</a:t>
            </a:r>
            <a:r>
              <a:rPr lang="cs-CZ" sz="2800" dirty="0" smtClean="0"/>
              <a:t> </a:t>
            </a: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 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76672"/>
            <a:ext cx="1216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3152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15103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Plazi</a:t>
            </a:r>
            <a:endParaRPr lang="cs-CZ" sz="5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440" y="1210547"/>
            <a:ext cx="3024336" cy="2010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4730"/>
            <a:ext cx="2098341" cy="3136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774984"/>
            <a:ext cx="2462584" cy="2483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32793"/>
            <a:ext cx="2734775" cy="23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832793"/>
            <a:ext cx="3657600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1342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u="sng" dirty="0"/>
              <a:t>z</a:t>
            </a:r>
            <a:r>
              <a:rPr lang="cs-CZ" u="sng" dirty="0" smtClean="0"/>
              <a:t>naky</a:t>
            </a:r>
            <a:endParaRPr lang="cs-CZ" u="sng" dirty="0"/>
          </a:p>
          <a:p>
            <a:r>
              <a:rPr lang="cs-CZ" dirty="0"/>
              <a:t>p</a:t>
            </a:r>
            <a:r>
              <a:rPr lang="cs-CZ" dirty="0" smtClean="0"/>
              <a:t>řizpůsobeni životu na souši</a:t>
            </a:r>
          </a:p>
          <a:p>
            <a:r>
              <a:rPr lang="cs-CZ" dirty="0"/>
              <a:t>s</a:t>
            </a:r>
            <a:r>
              <a:rPr lang="cs-CZ" dirty="0" smtClean="0"/>
              <a:t>uchá kůže bez žláz pokrytá:</a:t>
            </a:r>
          </a:p>
          <a:p>
            <a:pPr marL="0" indent="0">
              <a:buNone/>
            </a:pPr>
            <a:r>
              <a:rPr lang="cs-CZ" dirty="0" smtClean="0"/>
              <a:t>            rohovitými šupinami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štítky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kostěnými deskami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044624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48680"/>
            <a:ext cx="1656184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Plazi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8165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404664"/>
            <a:ext cx="7212295" cy="35394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DS – plíce</a:t>
            </a:r>
          </a:p>
          <a:p>
            <a:r>
              <a:rPr lang="cs-CZ" sz="2800" dirty="0" smtClean="0"/>
              <a:t>CS – srdce – 2 síně a 2 komory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tělesná teplota proměnlivá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plození vnitřní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ětšinou kladou vejce, která mají na povrchu </a:t>
            </a:r>
          </a:p>
          <a:p>
            <a:r>
              <a:rPr lang="cs-CZ" sz="2800" dirty="0" smtClean="0"/>
              <a:t>      kožovitou blánu a skořápku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6202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2952328" cy="26776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Rozdělení plazů</a:t>
            </a:r>
          </a:p>
          <a:p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/>
              <a:t>j</a:t>
            </a:r>
            <a:r>
              <a:rPr lang="cs-CZ" sz="2800" dirty="0" smtClean="0"/>
              <a:t>eštěři</a:t>
            </a:r>
          </a:p>
          <a:p>
            <a:pPr marL="514350" indent="-514350">
              <a:buAutoNum type="arabicPeriod"/>
            </a:pPr>
            <a:r>
              <a:rPr lang="cs-CZ" sz="2800" dirty="0"/>
              <a:t>h</a:t>
            </a:r>
            <a:r>
              <a:rPr lang="cs-CZ" sz="2800" dirty="0" smtClean="0"/>
              <a:t>adi</a:t>
            </a:r>
          </a:p>
          <a:p>
            <a:pPr marL="514350" indent="-514350">
              <a:buAutoNum type="arabicPeriod"/>
            </a:pPr>
            <a:r>
              <a:rPr lang="cs-CZ" sz="2800" dirty="0"/>
              <a:t>ž</a:t>
            </a:r>
            <a:r>
              <a:rPr lang="cs-CZ" sz="2800" dirty="0" smtClean="0"/>
              <a:t>elvy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krokodýli</a:t>
            </a:r>
            <a:endParaRPr lang="cs-CZ" sz="2800" dirty="0"/>
          </a:p>
        </p:txBody>
      </p:sp>
      <p:pic>
        <p:nvPicPr>
          <p:cNvPr id="1026" name="Picture 2" descr="C:\Users\Milan\AppData\Local\Microsoft\Windows\Temporary Internet Files\Content.IE5\FZLVGEQK\MP9004317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01008"/>
            <a:ext cx="1674418" cy="250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lan\AppData\Local\Microsoft\Windows\Temporary Internet Files\Content.IE5\L6CZ0HAP\MP9002629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3981" y="3512428"/>
            <a:ext cx="2407804" cy="242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lan\AppData\Local\Microsoft\Windows\Temporary Internet Files\Content.IE5\GE86GTP2\MP9004071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01008"/>
            <a:ext cx="3643480" cy="242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lan\AppData\Local\Microsoft\Windows\Temporary Internet Files\Content.IE5\AB27PURH\MP9004069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096" y="759851"/>
            <a:ext cx="3600400" cy="2399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5893" y="6309320"/>
            <a:ext cx="7465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          Přiřaď obrázky k jednotlivým skupinám – doplň čísla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39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7272808" cy="526297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u="sng" dirty="0"/>
              <a:t>v</a:t>
            </a:r>
            <a:r>
              <a:rPr lang="cs-CZ" sz="2800" u="sng" dirty="0" smtClean="0"/>
              <a:t>ývoj </a:t>
            </a:r>
            <a:r>
              <a:rPr lang="cs-CZ" sz="2800" u="sng" dirty="0" smtClean="0"/>
              <a:t>plazů</a:t>
            </a:r>
          </a:p>
          <a:p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z krytolebců, kteří v období sucha začali klást vajíčka na souš, svrchní část kůže zrohovatěla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z</a:t>
            </a:r>
            <a:r>
              <a:rPr lang="cs-CZ" sz="2800" dirty="0" smtClean="0"/>
              <a:t>dokonalení srdce, plic, mozku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řizpůsobení končetin životu na souši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295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88640"/>
            <a:ext cx="7063216" cy="22467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řizpůsobení dávných plazů různým prostředím</a:t>
            </a:r>
          </a:p>
          <a:p>
            <a:endParaRPr lang="cs-CZ" sz="2800" dirty="0"/>
          </a:p>
          <a:p>
            <a:r>
              <a:rPr lang="cs-CZ" sz="2800" dirty="0" smtClean="0"/>
              <a:t>- ve vodě </a:t>
            </a:r>
            <a:r>
              <a:rPr lang="cs-CZ" sz="2800" dirty="0"/>
              <a:t> </a:t>
            </a:r>
            <a:r>
              <a:rPr lang="cs-CZ" sz="2800" dirty="0" smtClean="0"/>
              <a:t>–      </a:t>
            </a:r>
            <a:r>
              <a:rPr lang="cs-CZ" sz="2800" b="1" u="sng" dirty="0" smtClean="0"/>
              <a:t>ryboještěři</a:t>
            </a:r>
            <a:endParaRPr lang="cs-CZ" sz="2800" dirty="0"/>
          </a:p>
          <a:p>
            <a:r>
              <a:rPr lang="cs-CZ" sz="2800" dirty="0" smtClean="0"/>
              <a:t>- ve vzduchu – </a:t>
            </a:r>
            <a:r>
              <a:rPr lang="cs-CZ" sz="2800" b="1" u="sng" dirty="0" smtClean="0"/>
              <a:t>ptakoještěři</a:t>
            </a:r>
          </a:p>
          <a:p>
            <a:r>
              <a:rPr lang="cs-CZ" sz="2800" dirty="0" smtClean="0"/>
              <a:t>- na souši – </a:t>
            </a:r>
            <a:r>
              <a:rPr lang="cs-CZ" sz="2800" dirty="0" smtClean="0"/>
              <a:t>     </a:t>
            </a:r>
            <a:r>
              <a:rPr lang="cs-CZ" sz="2800" b="1" u="sng" dirty="0" smtClean="0"/>
              <a:t>veleještěři </a:t>
            </a:r>
            <a:r>
              <a:rPr lang="cs-CZ" sz="2800" b="1" u="sng" dirty="0" smtClean="0"/>
              <a:t>- dinosauři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356992"/>
            <a:ext cx="8784976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původní dinosauři – dravci, pohyb po zadních končetinách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ř. </a:t>
            </a:r>
            <a:r>
              <a:rPr lang="cs-CZ" sz="2800" dirty="0" err="1" smtClean="0"/>
              <a:t>Tyrannosaurus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627964"/>
            <a:ext cx="2736304" cy="1710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060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008650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vývojově dokonalejší dinosauři – býložravci</a:t>
            </a:r>
          </a:p>
          <a:p>
            <a:r>
              <a:rPr lang="cs-CZ" sz="2800" dirty="0" smtClean="0"/>
              <a:t>-  pohyb po 4 končetinách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ř. Brontosaurus,</a:t>
            </a:r>
            <a:r>
              <a:rPr lang="cs-CZ" sz="2800" dirty="0"/>
              <a:t> </a:t>
            </a:r>
            <a:r>
              <a:rPr lang="cs-CZ" sz="2800" dirty="0" err="1" smtClean="0"/>
              <a:t>Brachiosaurus</a:t>
            </a:r>
            <a:r>
              <a:rPr lang="cs-CZ" sz="2800" dirty="0" smtClean="0"/>
              <a:t> – 80 tun, 25 m</a:t>
            </a:r>
            <a:endParaRPr lang="cs-CZ" sz="2800" dirty="0"/>
          </a:p>
        </p:txBody>
      </p:sp>
      <p:sp>
        <p:nvSpPr>
          <p:cNvPr id="4" name="TextovéPole 3">
            <a:hlinkClick r:id="rId3"/>
          </p:cNvPr>
          <p:cNvSpPr txBox="1"/>
          <p:nvPr/>
        </p:nvSpPr>
        <p:spPr>
          <a:xfrm>
            <a:off x="1475656" y="436510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846016"/>
            <a:ext cx="3024336" cy="1907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6549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365266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Procvičení</a:t>
            </a:r>
          </a:p>
          <a:p>
            <a:endParaRPr lang="cs-CZ" sz="2800" dirty="0"/>
          </a:p>
          <a:p>
            <a:r>
              <a:rPr lang="cs-CZ" sz="2800" dirty="0" smtClean="0"/>
              <a:t>1) Jakou kůži mají plazi?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276872"/>
            <a:ext cx="38845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uchou bez slizových žláz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996952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2</a:t>
            </a:r>
            <a:r>
              <a:rPr lang="cs-CZ" sz="2800" dirty="0" smtClean="0"/>
              <a:t>) Čím může být kůže pokrytá?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3645024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š</a:t>
            </a:r>
            <a:r>
              <a:rPr lang="cs-CZ" sz="2800" b="1" dirty="0" smtClean="0">
                <a:solidFill>
                  <a:srgbClr val="FF0000"/>
                </a:solidFill>
              </a:rPr>
              <a:t>upinami, štítky, kostěnými deskami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5" y="4653136"/>
            <a:ext cx="34027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Čím plazi dýchají?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03647" y="5176356"/>
            <a:ext cx="17982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plicemi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477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4026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4) Z čeho se plazi vyvinuli?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19675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 krytolebců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988840"/>
            <a:ext cx="56886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5) Jak se nazývali dávní plazi žijící :</a:t>
            </a:r>
          </a:p>
          <a:p>
            <a:r>
              <a:rPr lang="cs-CZ" sz="2800" dirty="0" smtClean="0"/>
              <a:t>a) ve vodě</a:t>
            </a:r>
          </a:p>
          <a:p>
            <a:r>
              <a:rPr lang="cs-CZ" sz="2800" dirty="0" smtClean="0"/>
              <a:t>b) ve vzduchu</a:t>
            </a:r>
          </a:p>
          <a:p>
            <a:r>
              <a:rPr lang="cs-CZ" sz="2800" dirty="0" smtClean="0"/>
              <a:t>c) na souši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005064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a) ryboještěři, b) ptakoještěři, c</a:t>
            </a:r>
            <a:r>
              <a:rPr lang="cs-CZ" sz="2800" b="1" smtClean="0">
                <a:solidFill>
                  <a:srgbClr val="FF0000"/>
                </a:solidFill>
              </a:rPr>
              <a:t>) dinosauři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4797152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6) Kdo z dinosaurů byl dokonalejší dravci nebo 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ýložravci?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594928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býložravci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598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767007"/>
            <a:ext cx="8352928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hlinkClick r:id="rId3"/>
              </a:rPr>
              <a:t>http://microsoft.com</a:t>
            </a:r>
            <a:endParaRPr lang="cs-CZ" sz="2400" dirty="0"/>
          </a:p>
          <a:p>
            <a:r>
              <a:rPr lang="cs-CZ" sz="2400" dirty="0"/>
              <a:t> </a:t>
            </a:r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/>
          </a:p>
          <a:p>
            <a:endParaRPr lang="cs-CZ" dirty="0"/>
          </a:p>
          <a:p>
            <a:pPr lvl="0"/>
            <a:r>
              <a:rPr lang="cs-CZ" dirty="0">
                <a:latin typeface="Arial" charset="0"/>
                <a:cs typeface="Arial" charset="0"/>
              </a:rPr>
              <a:t>DOBRORUKA, Luděk J. a kol. </a:t>
            </a:r>
            <a:r>
              <a:rPr lang="cs-CZ" i="1" dirty="0">
                <a:latin typeface="Arial" charset="0"/>
                <a:cs typeface="Arial" charset="0"/>
              </a:rPr>
              <a:t>Přírodopis II</a:t>
            </a:r>
            <a:r>
              <a:rPr lang="cs-CZ" dirty="0">
                <a:latin typeface="Arial" charset="0"/>
                <a:cs typeface="Arial" charset="0"/>
              </a:rPr>
              <a:t>. Praha: </a:t>
            </a:r>
            <a:r>
              <a:rPr lang="cs-CZ" dirty="0" err="1">
                <a:latin typeface="Arial" charset="0"/>
                <a:cs typeface="Arial" charset="0"/>
              </a:rPr>
              <a:t>Scientia</a:t>
            </a:r>
            <a:r>
              <a:rPr lang="cs-CZ" dirty="0">
                <a:latin typeface="Arial" charset="0"/>
                <a:cs typeface="Arial" charset="0"/>
              </a:rPr>
              <a:t>, 1998,</a:t>
            </a:r>
          </a:p>
          <a:p>
            <a:pPr lvl="0"/>
            <a:r>
              <a:rPr lang="cs-CZ" dirty="0">
                <a:latin typeface="Arial" charset="0"/>
                <a:cs typeface="Arial" charset="0"/>
              </a:rPr>
              <a:t> ISBN 80-7183-134-4.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620688"/>
            <a:ext cx="19442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zdroje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2590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361</Words>
  <Application>Microsoft Office PowerPoint</Application>
  <PresentationFormat>Předvádění na obrazovce (4:3)</PresentationFormat>
  <Paragraphs>97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23</cp:revision>
  <dcterms:created xsi:type="dcterms:W3CDTF">2011-10-17T15:16:20Z</dcterms:created>
  <dcterms:modified xsi:type="dcterms:W3CDTF">2012-04-17T15:49:06Z</dcterms:modified>
</cp:coreProperties>
</file>