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85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DF8"/>
    <a:srgbClr val="FEF9E5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Rodina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sociabilita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7287"/>
            <a:ext cx="2039353" cy="271913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3815" y="3777916"/>
            <a:ext cx="2350354" cy="308008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4110" y="0"/>
            <a:ext cx="5013168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06190" y="264695"/>
            <a:ext cx="2277979" cy="17084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747" y="4331368"/>
            <a:ext cx="1760081" cy="2526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7.40741E-7 L 0.41015 -0.310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08" y="-1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4.44444E-6 L -0.31537 0.7354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8" y="3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8886" y="205472"/>
            <a:ext cx="4634228" cy="665252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69" t="12581" r="16385" b="16808"/>
          <a:stretch/>
        </p:blipFill>
        <p:spPr>
          <a:xfrm>
            <a:off x="1287888" y="972060"/>
            <a:ext cx="2239760" cy="167425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45" b="93147" l="7549" r="89995">
                        <a14:foregroundMark x1="13915" y1="21043" x2="21237" y2="36264"/>
                        <a14:foregroundMark x1="24193" y1="33050" x2="28286" y2="33414"/>
                        <a14:foregroundMark x1="27967" y1="28381" x2="44156" y2="53305"/>
                        <a14:foregroundMark x1="28968" y1="18617" x2="54616" y2="46028"/>
                        <a14:foregroundMark x1="16553" y1="77016" x2="56162" y2="55003"/>
                        <a14:foregroundMark x1="17144" y1="73984" x2="43201" y2="59551"/>
                        <a14:foregroundMark x1="52933" y1="32505" x2="52933" y2="32505"/>
                        <a14:foregroundMark x1="53070" y1="32505" x2="53070" y2="32505"/>
                        <a14:foregroundMark x1="52615" y1="34930" x2="56025" y2="42996"/>
                        <a14:foregroundMark x1="34879" y1="25894" x2="49113" y2="44694"/>
                        <a14:foregroundMark x1="43338" y1="47483" x2="57435" y2="49606"/>
                        <a14:foregroundMark x1="38699" y1="41662" x2="38699" y2="41662"/>
                        <a14:foregroundMark x1="42337" y1="42086" x2="46703" y2="44330"/>
                        <a14:foregroundMark x1="51660" y1="53123" x2="61664" y2="53123"/>
                        <a14:foregroundMark x1="60664" y1="58945" x2="46976" y2="76046"/>
                        <a14:foregroundMark x1="44338" y1="83384" x2="61801" y2="84536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121994" y="580329"/>
            <a:ext cx="2361126" cy="17708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306" b="94300" l="9914" r="89950">
                        <a14:foregroundMark x1="63893" y1="32141" x2="73352" y2="46574"/>
                        <a14:foregroundMark x1="73033" y1="52577" x2="68531" y2="73438"/>
                        <a14:foregroundMark x1="25284" y1="17465" x2="37290" y2="22741"/>
                        <a14:foregroundMark x1="23056" y1="8247" x2="21783" y2="10734"/>
                        <a14:foregroundMark x1="21919" y1="11461" x2="21919" y2="11461"/>
                        <a14:foregroundMark x1="24193" y1="6731" x2="24193" y2="6731"/>
                        <a14:foregroundMark x1="27694" y1="7338" x2="27694" y2="7338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615966" y="4301545"/>
            <a:ext cx="3133859" cy="235039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5512" y="3541914"/>
            <a:ext cx="2039353" cy="271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33333E-6 L 0.4651 -0.031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55" y="-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1.11111E-6 L -0.50599 0.031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99" y="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4110" y="0"/>
            <a:ext cx="5013168" cy="685800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43245" y="299434"/>
            <a:ext cx="2032051" cy="210569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287" b="23211"/>
          <a:stretch/>
        </p:blipFill>
        <p:spPr>
          <a:xfrm>
            <a:off x="529388" y="299434"/>
            <a:ext cx="3502479" cy="15068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85" b="94300" l="992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64338" y="3429000"/>
            <a:ext cx="2510958" cy="32905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438" y="4005328"/>
            <a:ext cx="2742623" cy="2569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3694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6 L 0.28594 -0.00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97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21914 0.6319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64" y="3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sociabilita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Děti vyhledávají kdo patří do rodiny.</a:t>
            </a:r>
          </a:p>
          <a:p>
            <a:r>
              <a:rPr lang="cs-CZ" b="1" dirty="0" smtClean="0"/>
              <a:t>Očekávání a cíle</a:t>
            </a:r>
            <a:endParaRPr lang="cs-CZ" b="1" dirty="0"/>
          </a:p>
          <a:p>
            <a:r>
              <a:rPr lang="cs-CZ" dirty="0" smtClean="0"/>
              <a:t>Děti </a:t>
            </a:r>
            <a:r>
              <a:rPr lang="cs-CZ" dirty="0" err="1" smtClean="0"/>
              <a:t>dokáží</a:t>
            </a:r>
            <a:r>
              <a:rPr lang="cs-CZ" dirty="0" smtClean="0"/>
              <a:t> </a:t>
            </a:r>
            <a:r>
              <a:rPr lang="cs-CZ" dirty="0" smtClean="0"/>
              <a:t>zařadit, </a:t>
            </a:r>
            <a:r>
              <a:rPr lang="cs-CZ" dirty="0" smtClean="0"/>
              <a:t>kdo patří do rodiny.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</a:t>
            </a:r>
            <a:r>
              <a:rPr lang="cs-CZ" dirty="0" smtClean="0"/>
              <a:t>vyhledávají, </a:t>
            </a:r>
            <a:r>
              <a:rPr lang="cs-CZ" dirty="0" smtClean="0"/>
              <a:t>kdo patří do rodiny a kliknutím přesouvají k rodičům.</a:t>
            </a:r>
          </a:p>
          <a:p>
            <a:r>
              <a:rPr lang="cs-CZ" dirty="0" smtClean="0"/>
              <a:t>Děti vyhledávají a  přesouvají kliknutím věci denní potřeby k miminku.</a:t>
            </a:r>
          </a:p>
          <a:p>
            <a:r>
              <a:rPr lang="cs-CZ" dirty="0" smtClean="0"/>
              <a:t>Děti </a:t>
            </a:r>
            <a:r>
              <a:rPr lang="cs-CZ" dirty="0" smtClean="0"/>
              <a:t>vyhledávají, </a:t>
            </a:r>
            <a:r>
              <a:rPr lang="cs-CZ" dirty="0" smtClean="0"/>
              <a:t>kdo může být domácím mazlíčkem a kliknutím přesouvají na pelíšek.</a:t>
            </a:r>
          </a:p>
          <a:p>
            <a:r>
              <a:rPr lang="cs-CZ" dirty="0" smtClean="0"/>
              <a:t>Nastavené animační efekty a aktivační událost dětem nabízí zpětnou vazbu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Ovládají </a:t>
            </a:r>
            <a:r>
              <a:rPr lang="cs-CZ" dirty="0"/>
              <a:t>koordinaci ruky a oka, </a:t>
            </a:r>
            <a:r>
              <a:rPr lang="cs-CZ" dirty="0" smtClean="0"/>
              <a:t>zvládají </a:t>
            </a:r>
            <a:r>
              <a:rPr lang="cs-CZ" dirty="0"/>
              <a:t>jemnou motoriku </a:t>
            </a:r>
            <a:r>
              <a:rPr lang="cs-CZ" dirty="0" smtClean="0"/>
              <a:t>.</a:t>
            </a:r>
          </a:p>
          <a:p>
            <a:r>
              <a:rPr lang="cs-CZ" dirty="0" smtClean="0"/>
              <a:t>Chápou, </a:t>
            </a:r>
            <a:r>
              <a:rPr lang="cs-CZ" dirty="0"/>
              <a:t>že všichni lidé (děti) mají stejnou hodnotu, přestože je každý jiný, že osobní, resp. osobnostní odlišnosti jsou </a:t>
            </a:r>
            <a:r>
              <a:rPr lang="cs-CZ" dirty="0" smtClean="0"/>
              <a:t>přirozené.</a:t>
            </a:r>
          </a:p>
          <a:p>
            <a:r>
              <a:rPr lang="cs-CZ" dirty="0" smtClean="0"/>
              <a:t>Chápou, </a:t>
            </a:r>
            <a:r>
              <a:rPr lang="cs-CZ" dirty="0"/>
              <a:t>že každý je jiný, jinak vypadá, jinak se chová, něco jiného umí či neumí a že je to přirozené 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292</Words>
  <Application>Microsoft Office PowerPoint</Application>
  <PresentationFormat>Vlastní</PresentationFormat>
  <Paragraphs>50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Rodina</vt:lpstr>
      <vt:lpstr>Snímek 2</vt:lpstr>
      <vt:lpstr>Snímek 3</vt:lpstr>
      <vt:lpstr>Snímek 4</vt:lpstr>
      <vt:lpstr>Použité odkazy</vt:lpstr>
      <vt:lpstr>Metodický pokyn Integrovaný blok: sociabilita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2015-05-27T09:12:27Z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