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72" r:id="rId3"/>
    <p:sldId id="282" r:id="rId4"/>
    <p:sldId id="283" r:id="rId5"/>
    <p:sldId id="275" r:id="rId6"/>
    <p:sldId id="276" r:id="rId7"/>
    <p:sldId id="277" r:id="rId8"/>
    <p:sldId id="278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9E5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4918" autoAdjust="0"/>
  </p:normalViewPr>
  <p:slideViewPr>
    <p:cSldViewPr snapToGrid="0">
      <p:cViewPr>
        <p:scale>
          <a:sx n="90" d="100"/>
          <a:sy n="90" d="100"/>
        </p:scale>
        <p:origin x="-78" y="-1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27.5.2015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27.5.2015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Čím oheň pomáhá, čím škodí…</a:t>
            </a:r>
          </a:p>
          <a:p>
            <a:r>
              <a:rPr lang="cs-CZ" dirty="0"/>
              <a:t>Vyber a spoj k sobě obrázky: červeně - kde, oheň škodí, zeleně - kde, oheň pomáhá.</a:t>
            </a:r>
          </a:p>
          <a:p>
            <a:r>
              <a:rPr lang="cs-CZ" dirty="0"/>
              <a:t>Vysvětli proč to tak je.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64238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/>
            </a:r>
            <a:br>
              <a:rPr lang="cs-CZ" dirty="0"/>
            </a:br>
            <a:endParaRPr lang="cs-CZ" baseline="0" dirty="0"/>
          </a:p>
          <a:p>
            <a:r>
              <a:rPr lang="cs-CZ" baseline="0" dirty="0"/>
              <a:t>Zakroužkuj obrázky, které patří k uhašení požáru. Znáš telefonní číslo , které se používá k ohlášení požáru?</a:t>
            </a:r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26467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172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583477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790694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413004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4856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51198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11" Type="http://schemas.openxmlformats.org/officeDocument/2006/relationships/comments" Target="../comments/comment1.xml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comments" Target="../comments/commen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kuchyn%C4%9B-butan-ho%C5%99%C3%A1k-ohe%C5%88-142850/" TargetMode="External"/><Relationship Id="rId13" Type="http://schemas.openxmlformats.org/officeDocument/2006/relationships/hyperlink" Target="http://pixabay.com/cs/let-horkovzdu%C5%A1n%C3%BDm-balonem-let-obloha-106795/" TargetMode="External"/><Relationship Id="rId3" Type="http://schemas.openxmlformats.org/officeDocument/2006/relationships/hyperlink" Target="http://pixabay.com/cs/hasi%C4%8D-uhasit-po%C5%BE%C3%A1r-z%C3%A1nik-ohe%C5%88-484540/" TargetMode="External"/><Relationship Id="rId7" Type="http://schemas.openxmlformats.org/officeDocument/2006/relationships/hyperlink" Target="http://pixabay.com/cs/firehose-had-ohe%C5%88-hasi%C4%8Dsk%C3%BD-v%C5%AFz-182202/" TargetMode="External"/><Relationship Id="rId12" Type="http://schemas.openxmlformats.org/officeDocument/2006/relationships/hyperlink" Target="http://pixabay.com/cs/po%C5%BE%C3%A1r-d%C5%99ev%C4%9Bn%C3%BD-ohe%C5%88-plamen-ohni%C5%A1t%C4%9B-171235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sv%C3%AD%C4%8Dky-sv%C4%9Btlo-ohe%C5%88-illuminated-366656/" TargetMode="External"/><Relationship Id="rId11" Type="http://schemas.openxmlformats.org/officeDocument/2006/relationships/hyperlink" Target="http://pixabay.com/cs/hasic%C3%AD-p%C5%99%C3%ADstroj-ohe%C5%88-supresorov%C3%BDch-237643/" TargetMode="External"/><Relationship Id="rId5" Type="http://schemas.openxmlformats.org/officeDocument/2006/relationships/hyperlink" Target="http://pixabay.com/cs/borovice-ohe%C5%88-erupce-107081/" TargetMode="External"/><Relationship Id="rId10" Type="http://schemas.openxmlformats.org/officeDocument/2006/relationships/hyperlink" Target="http://pixabay.com/cs/z%C3%A1pasy-firefox-ohe%C5%88-s%C3%ADra-plamen-272952/" TargetMode="External"/><Relationship Id="rId4" Type="http://schemas.openxmlformats.org/officeDocument/2006/relationships/hyperlink" Target="http://pixabay.com/cs/sva%C5%99ov%C3%A1n%C3%AD-profese-svar-ohe%C5%88-vol%C3%A1n%C3%AD-181656/" TargetMode="External"/><Relationship Id="rId9" Type="http://schemas.openxmlformats.org/officeDocument/2006/relationships/hyperlink" Target="http://pixabay.com/cs/po%C5%BE%C3%A1r-ochrana-d%C3%BDchac%C3%ADch-org%C3%A1n%C5%AF-515776/" TargetMode="External"/><Relationship Id="rId14" Type="http://schemas.openxmlformats.org/officeDocument/2006/relationships/hyperlink" Target="http://cz.clipartlogo.com/image/fire_172240.html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Oheň - </a:t>
            </a: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čím pomáhá, čím nám škodí</a:t>
            </a: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/>
            </a:r>
            <a:b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</a:b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Zdraví, bezpečí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324769" y="4994910"/>
            <a:ext cx="5442041" cy="13487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27418" y="4812030"/>
            <a:ext cx="1285875" cy="17145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84544" y="254374"/>
            <a:ext cx="2351566" cy="175635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66738" y="4812030"/>
            <a:ext cx="1123950" cy="17145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7243" y="4489736"/>
            <a:ext cx="2571750" cy="17145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33714" y="330263"/>
            <a:ext cx="2571750" cy="17145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54867" y="2479707"/>
            <a:ext cx="2562225" cy="17145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70651" y="1853346"/>
            <a:ext cx="2799704" cy="333298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48371" y="2168113"/>
            <a:ext cx="2286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0.00972 L 0.33906 0.013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53" y="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62683 -0.0270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41" y="-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7037E-6 L -0.25 3.7037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32 -0.13171 L -0.01732 -0.13171 C -0.0211 -0.13218 -0.02487 -0.13218 -0.02865 -0.13334 C -0.0306 -0.1338 -0.03242 -0.13565 -0.03425 -0.13658 C -0.03646 -0.13773 -0.03854 -0.13912 -0.04076 -0.14005 C -0.04479 -0.14144 -0.04896 -0.1419 -0.053 -0.14329 C -0.07162 -0.14954 -0.0474 -0.14375 -0.07084 -0.15 C -0.07578 -0.15116 -0.08086 -0.15185 -0.08581 -0.15324 C -0.08711 -0.15371 -0.08828 -0.1544 -0.08959 -0.15486 C -0.09974 -0.15834 -0.09987 -0.1581 -0.10925 -0.15996 C -0.11966 -0.16459 -0.1086 -0.16019 -0.13177 -0.1632 C -0.1336 -0.16343 -0.13555 -0.16435 -0.13737 -0.16482 L -0.41302 -0.1632 C -0.41784 -0.1632 -0.41914 -0.16134 -0.42331 -0.15996 C -0.43555 -0.15556 -0.43255 -0.15671 -0.44584 -0.15486 C -0.44831 -0.15324 -0.45078 -0.15139 -0.45326 -0.15 C -0.45612 -0.14815 -0.46263 -0.1456 -0.4655 -0.14329 C -0.46719 -0.1419 -0.46849 -0.13982 -0.47018 -0.1382 C -0.48334 -0.1257 -0.47266 -0.13796 -0.48229 -0.125 C -0.48451 -0.12199 -0.48698 -0.11991 -0.48893 -0.11667 C -0.49141 -0.11204 -0.49323 -0.10671 -0.49544 -0.10162 C -0.49636 -0.09931 -0.49714 -0.09699 -0.49831 -0.09491 C -0.49922 -0.09329 -0.50026 -0.0919 -0.50104 -0.09005 C -0.50195 -0.08796 -0.50222 -0.08519 -0.503 -0.08334 C -0.50378 -0.08125 -0.50508 -0.08033 -0.50573 -0.07824 C -0.5069 -0.07523 -0.51159 -0.05764 -0.51237 -0.05324 C -0.51315 -0.04838 -0.51341 -0.04329 -0.51419 -0.0382 C -0.51589 -0.02801 -0.51732 -0.02408 -0.51979 -0.01505 C -0.52044 -0.00834 -0.52005 -0.00093 -0.52175 0.00509 C -0.5224 0.00717 -0.52305 0.00949 -0.52357 0.0118 C -0.52435 0.01551 -0.52474 0.01944 -0.52552 0.02338 C -0.5263 0.02847 -0.52735 0.03333 -0.52826 0.03842 C -0.52891 0.04722 -0.52982 0.05602 -0.53021 0.06504 C -0.53073 0.07847 -0.53099 0.09166 -0.53112 0.10509 C -0.53164 0.16666 -0.53086 0.22847 -0.53203 0.29004 C -0.53216 0.29537 -0.53425 0.29977 -0.5349 0.30509 L -0.53581 0.31342 C -0.53763 0.35023 -0.53581 0.31643 -0.53763 0.34329 C -0.53802 0.34838 -0.53828 0.35347 -0.53854 0.35833 C -0.53893 0.36389 -0.53906 0.36944 -0.53959 0.375 C -0.53998 0.37963 -0.54076 0.38403 -0.54141 0.38842 C -0.54206 0.39838 -0.54258 0.40833 -0.54323 0.41829 C -0.54349 0.42176 -0.54388 0.425 -0.54427 0.42847 C -0.54453 0.43217 -0.54492 0.43611 -0.54518 0.44004 C -0.54544 0.44514 -0.5457 0.45 -0.5461 0.45509 C -0.54727 0.46898 -0.5474 0.46967 -0.54896 0.48009 C -0.54909 0.48287 -0.55026 0.51088 -0.55169 0.51342 L -0.55456 0.51829 C -0.55755 0.57454 -0.55612 0.55278 -0.5582 0.58333 C -0.55794 0.59884 -0.5582 0.61458 -0.55729 0.63009 C -0.55703 0.63565 -0.55443 0.63796 -0.55261 0.64166 C -0.55195 0.64329 -0.55156 0.64537 -0.55078 0.64676 C -0.54883 0.65023 -0.54753 0.65 -0.54518 0.65162 C -0.54362 0.65278 -0.54206 0.65393 -0.5405 0.65509 C -0.53959 0.65555 -0.53854 0.65579 -0.53763 0.65671 C -0.53568 0.65856 -0.53386 0.66111 -0.53203 0.66342 C -0.53112 0.66458 -0.52995 0.66528 -0.52917 0.66666 C -0.52826 0.66829 -0.52748 0.67014 -0.52643 0.67176 C -0.52253 0.67754 -0.52435 0.67222 -0.52266 0.67847 L -0.4599 0.675 " pathEditMode="relative" ptsTypes="AAAAAAAAAAAAA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1 0.02477 L -0.0431 0.02569 C -0.03659 0.01389 -0.028 0.00486 -0.02201 -0.00602 C -0.01576 -0.01528 -0.01459 -0.03843 -0.01276 -0.04514 C -0.01094 -0.05255 -0.00729 -0.06019 -0.0043 -0.06667 C -0.00313 -0.07338 0.00247 -0.10671 0.00494 -0.11505 C 0.00677 -0.12153 0.01093 -0.12917 0.01341 -0.13657 C 0.01705 -0.14815 0.01771 -0.15995 0.022 -0.1706 C 0.025 -0.17894 0.03164 -0.18565 0.03528 -0.19236 C 0.03906 -0.19977 0.0414 -0.20741 0.04388 -0.21389 C 0.04752 -0.22315 0.04869 -0.23218 0.05299 -0.24051 C 0.05794 -0.24977 0.06458 -0.2581 0.0707 -0.26713 C 0.075 -0.27384 0.07981 -0.28056 0.08333 -0.28889 C 0.08711 -0.29722 0.08763 -0.30625 0.09257 -0.31458 C 0.09505 -0.31875 0.10104 -0.32037 0.10534 -0.32292 C 0.11146 -0.33218 0.12057 -0.3463 0.12734 -0.3537 C 0.13828 -0.36528 0.15104 -0.37708 0.16263 -0.38773 C 0.16692 -0.39282 0.17057 -0.39769 0.17539 -0.40116 C 0.18151 -0.40532 0.18698 -0.41019 0.1931 -0.41435 C 0.19739 -0.41782 0.20221 -0.41944 0.20651 -0.42269 C 0.2125 -0.42847 0.21744 -0.43519 0.22356 -0.44028 C 0.23203 -0.44676 0.24127 -0.45185 0.25026 -0.45764 C 0.25455 -0.46019 0.2595 -0.46273 0.26302 -0.4669 L 0.31614 -0.51829 C 0.32031 -0.52338 0.32343 -0.52917 0.3289 -0.53171 C 0.33489 -0.53495 0.34101 -0.53657 0.34661 -0.54005 C 0.35156 -0.54329 0.35507 -0.55 0.35989 -0.55324 C 0.36367 -0.55671 0.36849 -0.55903 0.37265 -0.56157 C 0.39466 -0.57986 0.37578 -0.57245 0.39896 -0.57917 C 0.44948 -0.62894 0.38125 -0.56574 0.42513 -0.59653 C 0.43242 -0.60162 0.43606 -0.60995 0.44284 -0.61412 C 0.47578 -0.63472 0.48606 -0.63982 0.51771 -0.64491 C 0.52929 -0.64653 0.54088 -0.64722 0.55234 -0.64884 C 0.55664 -0.65069 0.56159 -0.65139 0.56588 -0.65301 C 0.59869 -0.6713 0.58047 -0.6706 0.59635 -0.6706 L 0.60494 -0.64074 " pathEditMode="relative" rAng="0" ptsTypes="AAAAAAAAAAAAAAAAAAAAAAAAAAAAAAAAAA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96" y="-3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3.7037E-7 L 6.25E-7 -3.7037E-7 C 0.01198 -0.00856 0.00625 -0.00532 0.01719 -0.01018 L 0.02109 -0.0118 C 0.03255 -0.02546 0.02318 -0.01574 0.05469 -0.0118 C 0.05833 -0.01134 0.06185 -0.01064 0.06536 -0.01018 C 0.06849 -0.00902 0.07188 -0.00856 0.075 -0.00671 C 0.07969 -0.00393 0.07682 -0.00532 0.08359 -0.00324 C 0.09414 -0.00393 0.10482 -0.0037 0.11536 -0.00509 C 0.11797 -0.00532 0.12031 -0.00856 0.12305 -0.00856 C 0.15221 -0.00856 0.18138 -0.00625 0.21055 -0.00509 C 0.29076 0.00672 0.2056 -0.00463 0.39701 -3.7037E-7 C 0.41081 0.00047 0.42461 0.00232 0.43841 0.00348 L 0.44701 0.0051 C 0.45091 0.00579 0.45482 0.00602 0.45859 0.00695 C 0.45964 0.00718 0.46055 0.00811 0.46146 0.00857 C 0.46367 0.00973 0.46602 0.01088 0.46823 0.01204 C 0.4707 0.0132 0.47344 0.01412 0.47591 0.01551 C 0.48203 0.01875 0.48789 0.02385 0.49414 0.0257 L 0.50573 0.02917 C 0.50977 0.03635 0.50534 0.02987 0.51432 0.03426 C 0.51797 0.03612 0.52148 0.0382 0.525 0.04098 C 0.52995 0.04514 0.53451 0.05024 0.53932 0.05463 C 0.54128 0.05649 0.5431 0.05903 0.54518 0.05996 L 0.54896 0.06158 C 0.55456 0.06806 0.54922 0.0625 0.55469 0.06667 C 0.55612 0.0676 0.55729 0.06922 0.55859 0.07014 C 0.56445 0.07454 0.55833 0.06806 0.56628 0.07524 C 0.56862 0.07732 0.5707 0.07987 0.57305 0.08218 C 0.57617 0.08496 0.58268 0.09051 0.58268 0.09051 C 0.58737 0.10301 0.58112 0.08843 0.58841 0.09908 C 0.58932 0.10047 0.59036 0.1044 0.59036 0.1044 L 0.59232 0.1044 L 0.59232 0.1044 " pathEditMode="relative" ptsTypes="AAAAAAAAAAAAAAAAAAAAAAAAAAAAAAAAAA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-0.14143 L 0.00364 -0.14143 C 0.00651 -0.14815 0.0082 -0.15718 0.01224 -0.16181 C 0.01315 -0.16296 0.01419 -0.16389 0.0151 -0.16528 C 0.01614 -0.1669 0.01693 -0.16898 0.01797 -0.17037 C 0.01888 -0.1713 0.01992 -0.1713 0.02083 -0.17199 C 0.02226 -0.17315 0.02344 -0.17477 0.02474 -0.17546 C 0.0263 -0.17639 0.02799 -0.17662 0.02956 -0.17708 C 0.03216 -0.17824 0.03463 -0.17963 0.03724 -0.18056 C 0.03945 -0.18148 0.0418 -0.18148 0.04401 -0.18241 C 0.04622 -0.1831 0.04844 -0.18449 0.05065 -0.18565 C 0.0526 -0.18681 0.05443 -0.18843 0.05651 -0.18912 C 0.06029 -0.19074 0.06419 -0.19097 0.06797 -0.19259 C 0.07279 -0.19468 0.07057 -0.19352 0.07474 -0.19606 C 0.11693 -0.19329 0.08971 -0.20023 0.10547 -0.19097 C 0.10768 -0.18958 0.11002 -0.18843 0.11224 -0.1875 C 0.11484 -0.18634 0.11992 -0.18403 0.11992 -0.18403 C 0.12396 -0.18056 0.12474 -0.1794 0.12956 -0.17708 C 0.13138 -0.17639 0.13333 -0.17616 0.13529 -0.17546 C 0.13724 -0.17384 0.13906 -0.17176 0.14114 -0.17037 C 0.14492 -0.16782 0.14896 -0.16667 0.1526 -0.16343 C 0.15391 -0.1625 0.15521 -0.16134 0.15651 -0.16018 C 0.15742 -0.15903 0.1582 -0.15718 0.15937 -0.15671 C 0.16276 -0.15486 0.16641 -0.1544 0.16992 -0.15324 C 0.17252 -0.15162 0.175 -0.14954 0.1776 -0.14815 C 0.18073 -0.14653 0.18398 -0.14491 0.18724 -0.14468 L 0.3151 -0.14143 C 0.31614 -0.14074 0.31706 -0.14028 0.31797 -0.13958 C 0.31992 -0.13796 0.32174 -0.13565 0.32383 -0.13449 C 0.33034 -0.13056 0.33216 -0.13171 0.33815 -0.1294 C 0.33919 -0.12893 0.3401 -0.12824 0.34114 -0.12755 C 0.35169 -0.12824 0.36224 -0.12847 0.37279 -0.1294 C 0.37656 -0.12963 0.37838 -0.13148 0.38151 -0.13449 C 0.38307 -0.13611 0.38476 -0.13773 0.38633 -0.13958 C 0.38763 -0.1412 0.3888 -0.14306 0.3901 -0.14468 C 0.39167 -0.14653 0.39336 -0.14815 0.39492 -0.14977 C 0.39557 -0.15162 0.39635 -0.15324 0.39687 -0.15509 C 0.39726 -0.15671 0.39726 -0.15856 0.39779 -0.16018 C 0.39857 -0.16204 0.39974 -0.16343 0.40078 -0.16528 C 0.4013 -0.16806 0.40169 -0.1713 0.4026 -0.17384 C 0.40325 -0.17546 0.40495 -0.17546 0.40547 -0.17708 C 0.40625 -0.17917 0.40586 -0.18194 0.40651 -0.18403 C 0.40716 -0.18634 0.41198 -0.19213 0.41224 -0.19259 C 0.41341 -0.19468 0.41406 -0.19745 0.4151 -0.19931 C 0.41627 -0.20139 0.41771 -0.20301 0.41901 -0.20463 C 0.42252 -0.20903 0.42474 -0.21181 0.42864 -0.21481 C 0.42956 -0.21551 0.4306 -0.21551 0.43151 -0.21643 C 0.44088 -0.22569 0.43359 -0.22176 0.44114 -0.225 C 0.44206 -0.22616 0.44297 -0.22755 0.44401 -0.22847 C 0.44492 -0.22917 0.44596 -0.22963 0.44687 -0.23009 C 0.44844 -0.23125 0.45013 -0.23218 0.45169 -0.23356 C 0.45273 -0.23449 0.45364 -0.23565 0.45456 -0.23704 C 0.45599 -0.23912 0.45846 -0.24375 0.45846 -0.24375 C 0.45989 -0.25741 0.46094 -0.26204 0.45742 -0.27963 C 0.45703 -0.28194 0.45482 -0.28056 0.45364 -0.28148 C 0.45195 -0.28241 0.45039 -0.2838 0.44883 -0.28472 C 0.44362 -0.28819 0.44375 -0.28796 0.43919 -0.28981 C 0.43151 -0.28935 0.4237 -0.29051 0.41614 -0.28819 C 0.41406 -0.2875 0.41302 -0.28333 0.41133 -0.28148 C 0.40417 -0.27384 0.40885 -0.28102 0.40364 -0.27616 C 0.40195 -0.27477 0.40039 -0.27292 0.39883 -0.27106 C 0.39362 -0.26551 0.39792 -0.27037 0.39401 -0.26435 C 0.38789 -0.25486 0.39114 -0.26018 0.38633 -0.25417 C 0.38502 -0.25231 0.38372 -0.25046 0.38242 -0.24884 C 0.37734 -0.24306 0.37851 -0.24491 0.37383 -0.24051 C 0.37083 -0.23773 0.3681 -0.23426 0.3651 -0.23194 C 0.36328 -0.23032 0.3612 -0.22986 0.35937 -0.22847 C 0.35833 -0.22755 0.35755 -0.22593 0.35651 -0.225 C 0.35312 -0.22245 0.34401 -0.21759 0.3401 -0.21643 L 0.33437 -0.21481 C 0.33346 -0.21366 0.33255 -0.21227 0.33151 -0.21134 C 0.33021 -0.21042 0.32891 -0.21018 0.3276 -0.20972 C 0.32669 -0.20926 0.32578 -0.20833 0.32474 -0.20787 C 0.32344 -0.20741 0.32213 -0.20694 0.32096 -0.20625 C 0.31901 -0.20509 0.31706 -0.2037 0.3151 -0.20278 C 0.31354 -0.20208 0.31198 -0.20185 0.31029 -0.20116 C 0.30781 -0.2 0.3026 -0.19768 0.3026 -0.19768 C 0.30169 -0.19653 0.30078 -0.19514 0.29974 -0.19421 C 0.29883 -0.19352 0.29792 -0.19259 0.29687 -0.19259 C 0.27891 -0.19074 0.27396 -0.19097 0.26133 -0.19097 L 0.26133 -0.19097 " pathEditMode="relative" ptsTypes="AAAAAAAAAAAAAAAAAAAAAAAAAAAAAAAAAAAAAAAAAAAAAAAAAAAAAAAAAAAAAAAAAAAAAAAAAAAAAAAAA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5133" y="840378"/>
            <a:ext cx="952500" cy="17145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82211" y="4435951"/>
            <a:ext cx="2571750" cy="17145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03054" y="3671559"/>
            <a:ext cx="3043960" cy="228301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36188" y="996893"/>
            <a:ext cx="2562225" cy="1714500"/>
          </a:xfrm>
          <a:prstGeom prst="rect">
            <a:avLst/>
          </a:prstGeom>
        </p:spPr>
      </p:pic>
      <p:cxnSp>
        <p:nvCxnSpPr>
          <p:cNvPr id="9" name="Přímá spojnice 8"/>
          <p:cNvCxnSpPr/>
          <p:nvPr/>
        </p:nvCxnSpPr>
        <p:spPr>
          <a:xfrm>
            <a:off x="2590800" y="0"/>
            <a:ext cx="70338" cy="685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/>
        </p:nvSpPr>
        <p:spPr>
          <a:xfrm>
            <a:off x="199292" y="366811"/>
            <a:ext cx="2227385" cy="12543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155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9290" y="1746738"/>
            <a:ext cx="2227385" cy="12887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150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99291" y="3161081"/>
            <a:ext cx="2227385" cy="12748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158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9290" y="4575424"/>
            <a:ext cx="2227385" cy="12861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dirty="0" smtClean="0">
                <a:solidFill>
                  <a:schemeClr val="tx1"/>
                </a:solidFill>
              </a:rPr>
              <a:t>112</a:t>
            </a:r>
            <a:endParaRPr lang="cs-CZ" sz="6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75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25000" lnSpcReduction="20000"/>
          </a:bodyPr>
          <a:lstStyle/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211, </a:t>
            </a:r>
            <a:r>
              <a:rPr lang="cs-CZ" i="1" dirty="0" err="1">
                <a:solidFill>
                  <a:srgbClr val="333333"/>
                </a:solidFill>
                <a:latin typeface="Arial" charset="0"/>
                <a:cs typeface="Arial" charset="0"/>
              </a:rPr>
              <a:t>Jackal</a:t>
            </a:r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3"/>
              </a:rPr>
              <a:t>http://pixabay.com/cs/hasi%C4%8D-uhasit-po%C5%BE%C3%A1r-z%C3%A1nik-ohe%C5%88-484540/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NATSAN, </a:t>
            </a:r>
            <a:r>
              <a:rPr lang="cs-CZ" i="1" dirty="0" err="1">
                <a:solidFill>
                  <a:srgbClr val="333333"/>
                </a:solidFill>
                <a:latin typeface="Arial" charset="0"/>
                <a:cs typeface="Arial" charset="0"/>
              </a:rPr>
              <a:t>Natsan</a:t>
            </a:r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4"/>
              </a:rPr>
              <a:t>http://pixabay.com/cs/sva%C5%99ov%C3%A1n%C3%AD-profese-svar-ohe%C5%88-vol%C3%A1n%C3%AD-181656/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GALADRIM.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5"/>
              </a:rPr>
              <a:t>http://pixabay.com/cs/borovice-ohe%C5%88-erupce-107081/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JOAGUIN ARANOA.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6"/>
              </a:rPr>
              <a:t>http://pixabay.com/cs/sv%C3%AD%C4%8Dky-sv%C4%9Btlo-ohe%C5%88-illuminated-366656/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MARCIN 049.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7"/>
              </a:rPr>
              <a:t>http://pixabay.com/cs/firehose-had-ohe%C5%88-hasi%C4%8Dsk%C3%BD-v%C5%AFz-182202/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DANIEL ALON.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8"/>
              </a:rPr>
              <a:t>http://pixabay.com/cs/kuchyn%C4%9B-butan-ho%C5%99%C3%A1k-ohe%C5%88-142850/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BLICKPIXEL.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9"/>
              </a:rPr>
              <a:t>http://pixabay.com/cs/po%C5%BE%C3%A1r-ochrana-d%C3%BDchac%C3%ADch-org%C3%A1n%C5%AF-515776/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KROPEKK PL.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10"/>
              </a:rPr>
              <a:t>http://pixabay.com/cs/z%C3%A1pasy-firefox-ohe%C5%88-s%C3%ADra-plamen-272952/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BRETT HONDOW.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11"/>
              </a:rPr>
              <a:t>http://pixabay.com/cs/hasic%C3%AD-p%C5%99%C3%ADstroj-ohe%C5%88-supresorov%C3%BDch-237643/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UMMOD.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12"/>
              </a:rPr>
              <a:t>http://pixabay.com/cs/po%C5%BE%C3%A1r-d%C5%99ev%C4%9Bn%C3%BD-ohe%C5%88-plamen-ohni%C5%A1t%C4%9B-171235/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JOAOARGUIMEDES. </a:t>
            </a:r>
            <a:r>
              <a:rPr lang="cs-CZ" i="1" dirty="0" err="1">
                <a:solidFill>
                  <a:srgbClr val="333333"/>
                </a:solidFill>
                <a:latin typeface="Century Gothic" charset="0"/>
                <a:cs typeface="Arial" charset="0"/>
              </a:rPr>
              <a:t>pixabay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</a:rPr>
              <a:t> [online]. [cit. 25.5.2015]. Dostupný na WWW: </a:t>
            </a:r>
            <a:r>
              <a:rPr lang="cs-CZ" i="1" dirty="0">
                <a:solidFill>
                  <a:srgbClr val="333333"/>
                </a:solidFill>
                <a:latin typeface="Century Gothic" charset="0"/>
                <a:cs typeface="Arial" charset="0"/>
                <a:hlinkClick r:id="rId13"/>
              </a:rPr>
              <a:t>http://pixabay.com/cs/let-horkovzdu%C5%A1n%C3%BDm-balonem-let-obloha-106795/</a:t>
            </a:r>
          </a:p>
          <a:p>
            <a:pPr algn="just"/>
            <a:r>
              <a:rPr lang="cs-CZ" i="1" dirty="0">
                <a:solidFill>
                  <a:srgbClr val="333333"/>
                </a:solidFill>
                <a:latin typeface="Arial" charset="0"/>
                <a:cs typeface="Arial" charset="0"/>
              </a:rPr>
              <a:t>FAVORITES. </a:t>
            </a:r>
            <a:r>
              <a:rPr lang="cs-CZ" i="1" dirty="0" err="1">
                <a:latin typeface="Century Gothic" charset="0"/>
              </a:rPr>
              <a:t>clipartlogo</a:t>
            </a:r>
            <a:r>
              <a:rPr lang="cs-CZ" i="1" dirty="0">
                <a:latin typeface="Century Gothic" charset="0"/>
              </a:rPr>
              <a:t> [online]. [cit. 25.5.2015]. Dostupný na WWW: </a:t>
            </a:r>
            <a:r>
              <a:rPr lang="cs-CZ" i="1" dirty="0">
                <a:latin typeface="Century Gothic" charset="0"/>
                <a:hlinkClick r:id="rId14"/>
              </a:rPr>
              <a:t>http://cz.clipartlogo.com/image/fire_172240.html</a:t>
            </a:r>
          </a:p>
          <a:p>
            <a:pPr algn="just">
              <a:buNone/>
            </a:pPr>
            <a:r>
              <a:rPr lang="cs-CZ" i="1" dirty="0">
                <a:latin typeface="Century Gothic" charset="0"/>
              </a:rPr>
              <a:t> </a:t>
            </a:r>
            <a:r>
              <a:rPr lang="cs-CZ" i="1" dirty="0" smtClean="0">
                <a:latin typeface="Century Gothic" charset="0"/>
              </a:rPr>
              <a:t>          </a:t>
            </a:r>
            <a:r>
              <a:rPr lang="cs-CZ" i="1" dirty="0" smtClean="0">
                <a:latin typeface="Century Gothic" charset="0"/>
              </a:rPr>
              <a:t>Rámcový </a:t>
            </a:r>
            <a:r>
              <a:rPr lang="cs-CZ" i="1" dirty="0">
                <a:latin typeface="Century Gothic" charset="0"/>
              </a:rPr>
              <a:t>vzdělávací program pro předškolní vzdělávání. </a:t>
            </a:r>
            <a:r>
              <a:rPr lang="cs-CZ" dirty="0">
                <a:latin typeface="Century Gothic" charset="0"/>
              </a:rPr>
              <a:t>Praha: VÚP, 2004. ISBN </a:t>
            </a:r>
            <a:r>
              <a:rPr lang="cs-CZ" dirty="0" smtClean="0">
                <a:latin typeface="Century Gothic" charset="0"/>
              </a:rPr>
              <a:t>80-87000-00-5.</a:t>
            </a:r>
            <a:endParaRPr lang="cs-CZ" dirty="0">
              <a:latin typeface="Century Gothic" charset="0"/>
            </a:endParaRP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Bezpečnost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/>
              <a:t>Prezentace má za úkol seznámit dítě s nebezpečím a užitkem ohně, poučení o možných nebezpečných situacích a přiblížit </a:t>
            </a:r>
            <a:r>
              <a:rPr lang="cs-CZ" dirty="0" smtClean="0"/>
              <a:t>dítěti, jak </a:t>
            </a:r>
            <a:r>
              <a:rPr lang="cs-CZ" dirty="0"/>
              <a:t>se chránit (požár)</a:t>
            </a:r>
          </a:p>
          <a:p>
            <a:r>
              <a:rPr lang="cs-CZ" dirty="0"/>
              <a:t>Využití praktických ukázek varující dítě před nebezpečím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Bezpečné a nebezpečné situace, varování před nebezpečím, požár</a:t>
            </a:r>
          </a:p>
          <a:p>
            <a:r>
              <a:rPr lang="cs-CZ" dirty="0"/>
              <a:t>Cílem je osvojení si poznatků a dovedností potřebných k vykonávání jednoduchých činností, spoluvytváření zdravého a bezpečného prostředí a ochraně před nebezpečnými vlivy, vědět, jak se nebezpečí vyhnout a kam se v případě potřeby obrátit o pomoc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Povinné materiály, pomůcky a technické vybavení</a:t>
            </a:r>
          </a:p>
          <a:p>
            <a:pPr lvl="0"/>
            <a:r>
              <a:rPr lang="cs-CZ" dirty="0"/>
              <a:t>zdroj: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r>
              <a:rPr lang="cs-CZ" dirty="0"/>
              <a:t>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pl-PL" dirty="0"/>
              <a:t>Děti mají za úkol vybrat obrázky podle zadaného úkolu, obrázky vyjadřují bezpečí a nebezpečí ohně, jak vzniká bezpečně oheň a kdo nás dokáže před požárem ochránit </a:t>
            </a:r>
            <a:endParaRPr lang="pl-PL" dirty="0" smtClean="0"/>
          </a:p>
          <a:p>
            <a:r>
              <a:rPr lang="pl-PL" dirty="0" smtClean="0"/>
              <a:t>Kliknutím na vybrané obrázky se pomoci animace nabízí zpětná vazba </a:t>
            </a:r>
            <a:r>
              <a:rPr lang="pl-PL" dirty="0" smtClean="0"/>
              <a:t>(snímek </a:t>
            </a:r>
            <a:r>
              <a:rPr lang="pl-PL" dirty="0" smtClean="0"/>
              <a:t>č</a:t>
            </a:r>
            <a:r>
              <a:rPr lang="pl-PL" dirty="0" smtClean="0"/>
              <a:t>. 1 </a:t>
            </a:r>
            <a:r>
              <a:rPr lang="pl-PL" dirty="0" smtClean="0"/>
              <a:t>– čím oheň pomáhá, čím oheň škodí , snímek č</a:t>
            </a:r>
            <a:r>
              <a:rPr lang="pl-PL" dirty="0" smtClean="0"/>
              <a:t>. 2 </a:t>
            </a:r>
            <a:r>
              <a:rPr lang="pl-PL" dirty="0" smtClean="0"/>
              <a:t>– vyber správné tel. </a:t>
            </a:r>
            <a:r>
              <a:rPr lang="pl-PL" dirty="0"/>
              <a:t>č</a:t>
            </a:r>
            <a:r>
              <a:rPr lang="pl-PL" dirty="0" smtClean="0"/>
              <a:t>íslo )</a:t>
            </a:r>
            <a:endParaRPr lang="pl-PL" dirty="0"/>
          </a:p>
          <a:p>
            <a:r>
              <a:rPr lang="pl-PL" dirty="0"/>
              <a:t>Využíváme možnosti grafického zaznamenání na dotykové obrazovce</a:t>
            </a:r>
          </a:p>
          <a:p>
            <a:r>
              <a:rPr lang="pl-PL" dirty="0"/>
              <a:t>Obrázky řadit k sobě podle instrukcí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Mít poznatky o užitku a škodlivosti ohně</a:t>
            </a:r>
          </a:p>
          <a:p>
            <a:r>
              <a:rPr lang="cs-CZ" dirty="0"/>
              <a:t>Rozlišení správný x špatný</a:t>
            </a:r>
          </a:p>
          <a:p>
            <a:r>
              <a:rPr lang="cs-CZ" dirty="0"/>
              <a:t>Využití praktických ukázek varujících dítě před nebezpečím</a:t>
            </a:r>
          </a:p>
          <a:p>
            <a:r>
              <a:rPr lang="cs-CZ" dirty="0"/>
              <a:t>Prevence a ochrana</a:t>
            </a:r>
          </a:p>
          <a:p>
            <a:r>
              <a:rPr lang="cs-CZ" dirty="0"/>
              <a:t>Vytváření elementárního povědomí o technickém prostředí</a:t>
            </a:r>
          </a:p>
          <a:p>
            <a:r>
              <a:rPr lang="cs-CZ" dirty="0"/>
              <a:t>Návštěva místního hasičského sboru </a:t>
            </a:r>
            <a:r>
              <a:rPr lang="cs-CZ"/>
              <a:t>nebo sboru </a:t>
            </a:r>
            <a:r>
              <a:rPr lang="cs-CZ" dirty="0" err="1"/>
              <a:t>Profi</a:t>
            </a:r>
            <a:r>
              <a:rPr lang="cs-CZ" dirty="0"/>
              <a:t> hasiči v blízkém okolí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656</Words>
  <Application>Microsoft Office PowerPoint</Application>
  <PresentationFormat>Vlastní</PresentationFormat>
  <Paragraphs>80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Sheer Green 16x9</vt:lpstr>
      <vt:lpstr>Oheň - čím pomáhá, čím nám škodí </vt:lpstr>
      <vt:lpstr>Snímek 2</vt:lpstr>
      <vt:lpstr>Snímek 3</vt:lpstr>
      <vt:lpstr>Použité odkazy</vt:lpstr>
      <vt:lpstr>Metodický pokyn Integrovaný blok: Bezpečnost</vt:lpstr>
      <vt:lpstr>Studijní materiály </vt:lpstr>
      <vt:lpstr>   Práce s interaktivním výukovým materiálem </vt:lpstr>
      <vt:lpstr>Prvky polytechnické výchovy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Oheň nebezpečí a užitek</dc:title>
  <dc:creator/>
  <cp:lastModifiedBy/>
  <cp:revision>11</cp:revision>
  <dcterms:created xsi:type="dcterms:W3CDTF">2014-08-05T12:38:58Z</dcterms:created>
  <dcterms:modified xsi:type="dcterms:W3CDTF">2015-05-27T09:18:59Z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