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  <a:srgbClr val="FEFDF8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microsoft.com/office/2007/relationships/hdphoto" Target="../media/hdphoto1.wdp"/><Relationship Id="rId5" Type="http://schemas.microsoft.com/office/2007/relationships/hdphoto" Target="../media/hdphoto6.wdp"/><Relationship Id="rId10" Type="http://schemas.openxmlformats.org/officeDocument/2006/relationships/image" Target="../media/image4.png"/><Relationship Id="rId4" Type="http://schemas.openxmlformats.org/officeDocument/2006/relationships/image" Target="../media/image10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1.wdp"/><Relationship Id="rId7" Type="http://schemas.microsoft.com/office/2007/relationships/hdphoto" Target="../media/hdphoto10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9.wdp"/><Relationship Id="rId10" Type="http://schemas.microsoft.com/office/2007/relationships/hdphoto" Target="../media/hdphoto11.wdp"/><Relationship Id="rId4" Type="http://schemas.openxmlformats.org/officeDocument/2006/relationships/image" Target="../media/image13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Svět lékaře</a:t>
            </a:r>
            <a:r>
              <a:rPr lang="cs-CZ" sz="3600" b="0" i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 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</a:t>
            </a:r>
            <a:r>
              <a:rPr lang="cs-CZ" dirty="0" smtClean="0"/>
              <a:t>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85" b="89994" l="7685" r="100000">
                        <a14:foregroundMark x1="92360" y1="52577" x2="92906" y2="66646"/>
                        <a14:foregroundMark x1="66166" y1="46028" x2="86994" y2="48636"/>
                        <a14:backgroundMark x1="50659" y1="22559" x2="50659" y2="22559"/>
                        <a14:backgroundMark x1="53752" y1="24621" x2="59663" y2="2965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450384" y="480991"/>
            <a:ext cx="7288011" cy="546600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2" b="98545" l="9914" r="89950">
                        <a14:foregroundMark x1="38699" y1="20073" x2="55161" y2="38690"/>
                        <a14:foregroundMark x1="38699" y1="57489" x2="53888" y2="537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27394" y="186745"/>
            <a:ext cx="3108101" cy="23310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98181" l="12005" r="92042">
                        <a14:foregroundMark x1="42337" y1="29654" x2="45566" y2="48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886" y="3760888"/>
            <a:ext cx="3666186" cy="27496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885" b="95452" l="9914" r="96453">
                        <a14:foregroundMark x1="84902" y1="13341" x2="85857" y2="94663"/>
                        <a14:foregroundMark x1="75171" y1="87871" x2="95862" y2="35658"/>
                        <a14:foregroundMark x1="25011" y1="55003" x2="29650" y2="57247"/>
                        <a14:foregroundMark x1="69259" y1="76410" x2="93179" y2="65555"/>
                        <a14:foregroundMark x1="82356" y1="95937" x2="82356" y2="95937"/>
                        <a14:foregroundMark x1="92497" y1="54093" x2="85994" y2="96543"/>
                        <a14:foregroundMark x1="88267" y1="11098" x2="92497" y2="89388"/>
                        <a14:foregroundMark x1="42610" y1="24015" x2="46567" y2="17829"/>
                        <a14:foregroundMark x1="47840" y1="19163" x2="52478" y2="30988"/>
                        <a14:foregroundMark x1="45020" y1="24015" x2="45020" y2="24015"/>
                        <a14:foregroundMark x1="44748" y1="24015" x2="50114" y2="28563"/>
                        <a14:foregroundMark x1="55434" y1="33232" x2="56844" y2="34930"/>
                        <a14:foregroundMark x1="56025" y1="33050" x2="56025" y2="33050"/>
                        <a14:foregroundMark x1="58527" y1="34203" x2="55571" y2="33050"/>
                        <a14:backgroundMark x1="46294" y1="23651" x2="46294" y2="23651"/>
                        <a14:backgroundMark x1="46839" y1="21771" x2="46839" y2="21771"/>
                        <a14:backgroundMark x1="48113" y1="21589" x2="48113" y2="215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44319" y="381715"/>
            <a:ext cx="3236891" cy="24276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97565" y="3213995"/>
            <a:ext cx="2367759" cy="331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3105" b="73257" l="364" r="94316">
                        <a14:foregroundMark x1="8276" y1="28199" x2="8276" y2="28199"/>
                        <a14:foregroundMark x1="7822" y1="27047" x2="34607" y2="35476"/>
                        <a14:foregroundMark x1="6867" y1="63493" x2="6867" y2="63493"/>
                        <a14:foregroundMark x1="7822" y1="63069" x2="36426" y2="57671"/>
                        <a14:foregroundMark x1="35880" y1="37538" x2="35880" y2="37538"/>
                        <a14:foregroundMark x1="35425" y1="38508" x2="36426" y2="53305"/>
                        <a14:foregroundMark x1="6276" y1="28199" x2="4184" y2="41298"/>
                        <a14:foregroundMark x1="4729" y1="49363" x2="3183" y2="60643"/>
                        <a14:foregroundMark x1="39791" y1="44876" x2="42201" y2="48817"/>
                        <a14:foregroundMark x1="29377" y1="35112" x2="29377" y2="3511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75511">
            <a:off x="9062433" y="740242"/>
            <a:ext cx="3202547" cy="240191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45" b="97635" l="9959" r="89995">
                        <a14:foregroundMark x1="63211" y1="17829" x2="63211" y2="17829"/>
                        <a14:foregroundMark x1="74034" y1="13341" x2="64893" y2="20255"/>
                        <a14:foregroundMark x1="65166" y1="21953" x2="72351" y2="16131"/>
                        <a14:foregroundMark x1="57299" y1="28927" x2="57299" y2="28927"/>
                        <a14:foregroundMark x1="57435" y1="30807" x2="65302" y2="40206"/>
                        <a14:foregroundMark x1="46976" y1="60279" x2="57844" y2="55428"/>
                        <a14:foregroundMark x1="63347" y1="64585" x2="71805" y2="67071"/>
                        <a14:foregroundMark x1="68395" y1="79078" x2="58254" y2="8975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516" t="4695" r="20329" b="282"/>
          <a:stretch/>
        </p:blipFill>
        <p:spPr>
          <a:xfrm>
            <a:off x="1056068" y="276896"/>
            <a:ext cx="1785225" cy="21507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631" y="4040746"/>
            <a:ext cx="2790423" cy="20928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03" b="94114" l="8482" r="88952">
                        <a14:foregroundMark x1="71379" y1="8617" x2="71379" y2="8617"/>
                        <a14:foregroundMark x1="71074" y1="10316" x2="60592" y2="240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21278" y="4365938"/>
            <a:ext cx="3062891" cy="21958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885" b="89994" l="7685" r="100000">
                        <a14:foregroundMark x1="92360" y1="52577" x2="92906" y2="66646"/>
                        <a14:foregroundMark x1="66166" y1="46028" x2="86994" y2="48636"/>
                        <a14:backgroundMark x1="50659" y1="22559" x2="50659" y2="22559"/>
                        <a14:backgroundMark x1="53752" y1="24621" x2="59663" y2="2965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450384" y="480991"/>
            <a:ext cx="7288011" cy="5466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EFD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85" b="89994" l="7685" r="100000">
                        <a14:foregroundMark x1="92360" y1="52577" x2="92906" y2="66646"/>
                        <a14:foregroundMark x1="66166" y1="46028" x2="86994" y2="48636"/>
                        <a14:backgroundMark x1="50659" y1="22559" x2="50659" y2="22559"/>
                        <a14:backgroundMark x1="53752" y1="24621" x2="59663" y2="2965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450384" y="480991"/>
            <a:ext cx="7288011" cy="546600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345" b="77865" l="3593" r="97499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75" t="18216" r="2817" b="12202"/>
          <a:stretch/>
        </p:blipFill>
        <p:spPr>
          <a:xfrm>
            <a:off x="404610" y="320190"/>
            <a:ext cx="3557759" cy="201357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89994" l="2592" r="94225">
                        <a14:foregroundMark x1="26921" y1="32626" x2="91996" y2="41601"/>
                        <a14:foregroundMark x1="91087" y1="20922" x2="91087" y2="20922"/>
                        <a14:foregroundMark x1="91996" y1="20679" x2="7231" y2="68466"/>
                        <a14:foregroundMark x1="9459" y1="53730" x2="69304" y2="66040"/>
                        <a14:foregroundMark x1="57071" y1="52941" x2="90041" y2="53730"/>
                        <a14:foregroundMark x1="37653" y1="22498" x2="81537" y2="21468"/>
                        <a14:foregroundMark x1="6912" y1="59491" x2="6912" y2="59491"/>
                        <a14:foregroundMark x1="22010" y1="43602" x2="7640" y2="55306"/>
                        <a14:foregroundMark x1="28240" y1="63069" x2="28240" y2="63069"/>
                        <a14:foregroundMark x1="30514" y1="64099" x2="40791" y2="63675"/>
                        <a14:foregroundMark x1="84811" y1="57732" x2="86448" y2="68830"/>
                        <a14:foregroundMark x1="45884" y1="24257" x2="51387" y2="24864"/>
                        <a14:foregroundMark x1="70941" y1="25045" x2="54388" y2="25045"/>
                        <a14:foregroundMark x1="62119" y1="60885" x2="60800" y2="664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27107" y="0"/>
            <a:ext cx="3357349" cy="25180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16325" y="4148919"/>
            <a:ext cx="4575675" cy="28250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99515" l="9959" r="92269">
                        <a14:foregroundMark x1="19009" y1="62462" x2="45111" y2="76834"/>
                        <a14:foregroundMark x1="33333" y1="60522" x2="36153" y2="68466"/>
                        <a14:foregroundMark x1="40928" y1="68466" x2="41701" y2="72044"/>
                        <a14:foregroundMark x1="55707" y1="86780" x2="53797" y2="92359"/>
                        <a14:foregroundMark x1="54388" y1="71255" x2="53615" y2="778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6402" y="3684846"/>
            <a:ext cx="3739487" cy="280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8636" y="1745542"/>
            <a:ext cx="9509760" cy="3524813"/>
          </a:xfrm>
        </p:spPr>
        <p:txBody>
          <a:bodyPr/>
          <a:lstStyle/>
          <a:p>
            <a:r>
              <a:rPr lang="cs-CZ" dirty="0" smtClean="0"/>
              <a:t>Vlastní ilustrace.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(zdraví, bezpečí…)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 rozpoznat osobnost </a:t>
            </a:r>
            <a:r>
              <a:rPr lang="cs-CZ" dirty="0" smtClean="0"/>
              <a:t>lékaře, </a:t>
            </a:r>
            <a:r>
              <a:rPr lang="cs-CZ" dirty="0" smtClean="0"/>
              <a:t>jeho pomůcky, typ auta.</a:t>
            </a:r>
          </a:p>
          <a:p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Děti </a:t>
            </a:r>
            <a:r>
              <a:rPr lang="cs-CZ" dirty="0" smtClean="0"/>
              <a:t>rozpoznávají,  </a:t>
            </a:r>
            <a:r>
              <a:rPr lang="cs-CZ" dirty="0" smtClean="0"/>
              <a:t>kdo je lékař a jeho potřeby.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rozpoznávají nemocné dítě a kliknutím přiřazují k lékaři.</a:t>
            </a:r>
          </a:p>
          <a:p>
            <a:r>
              <a:rPr lang="cs-CZ" dirty="0" smtClean="0"/>
              <a:t>Děti vyhledávají  pomůcky lékaře a  kliknutím  přiřazují k lékaři.</a:t>
            </a:r>
          </a:p>
          <a:p>
            <a:r>
              <a:rPr lang="cs-CZ" dirty="0" smtClean="0"/>
              <a:t>Děti rozpoznávají sanitku  a  kliknutím přiřazují k lékaři.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Pojmenovávají části </a:t>
            </a:r>
            <a:r>
              <a:rPr lang="cs-CZ" dirty="0"/>
              <a:t>těla a některé orgány, </a:t>
            </a:r>
            <a:r>
              <a:rPr lang="cs-CZ" dirty="0" smtClean="0"/>
              <a:t>znají základní </a:t>
            </a:r>
            <a:r>
              <a:rPr lang="cs-CZ" dirty="0"/>
              <a:t>pojmy užívané ve spojení se zdravím, pohybem a sportem </a:t>
            </a:r>
            <a:r>
              <a:rPr lang="cs-CZ" dirty="0" smtClean="0"/>
              <a:t>.</a:t>
            </a:r>
          </a:p>
          <a:p>
            <a:r>
              <a:rPr lang="cs-CZ" dirty="0" smtClean="0"/>
              <a:t>Chovají  se </a:t>
            </a:r>
            <a:r>
              <a:rPr lang="cs-CZ" dirty="0"/>
              <a:t>obezřetně při setkání s cizími a neznámými osobami </a:t>
            </a:r>
            <a:r>
              <a:rPr lang="cs-CZ" dirty="0" smtClean="0"/>
              <a:t>.</a:t>
            </a:r>
          </a:p>
          <a:p>
            <a:r>
              <a:rPr lang="pl-PL" dirty="0" smtClean="0"/>
              <a:t>Rozlišují, </a:t>
            </a:r>
            <a:r>
              <a:rPr lang="pl-PL" dirty="0"/>
              <a:t>co zdraví prospívá a co mu škodí </a:t>
            </a:r>
            <a:r>
              <a:rPr lang="pl-PL" dirty="0" smtClean="0"/>
              <a:t>.</a:t>
            </a:r>
            <a:endParaRPr lang="pl-PL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264</Words>
  <Application>Microsoft Office PowerPoint</Application>
  <PresentationFormat>Vlastní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Svět lékaře </vt:lpstr>
      <vt:lpstr>Snímek 2</vt:lpstr>
      <vt:lpstr>Snímek 3</vt:lpstr>
      <vt:lpstr>Snímek 4</vt:lpstr>
      <vt:lpstr>Použité odkazy</vt:lpstr>
      <vt:lpstr>Metodický pokyn Integrovaný blok: (zdraví, bezpečí…)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2015-05-27T11:06:51Z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