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2" r:id="rId4"/>
    <p:sldId id="284" r:id="rId5"/>
    <p:sldId id="285" r:id="rId6"/>
    <p:sldId id="286" r:id="rId7"/>
    <p:sldId id="287" r:id="rId8"/>
    <p:sldId id="288" r:id="rId9"/>
    <p:sldId id="289" r:id="rId10"/>
    <p:sldId id="275" r:id="rId11"/>
    <p:sldId id="276" r:id="rId12"/>
    <p:sldId id="277" r:id="rId13"/>
    <p:sldId id="278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Kde najdeme dutinu?</a:t>
            </a:r>
            <a:br>
              <a:rPr lang="cs-CZ"/>
            </a:br>
            <a:endParaRPr lang="cs-CZ"/>
          </a:p>
          <a:p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40239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/>
              <a:t>Přiřaď netopýrovi a výrovi dutinu.</a:t>
            </a:r>
            <a:br>
              <a:rPr lang="it-IT"/>
            </a:b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23884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Přiřaď dutinu strakapoudovi a datlovi.</a:t>
            </a:r>
            <a:br>
              <a:rPr lang="cs-CZ"/>
            </a:b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732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Přiřaď dutinu výrovi a </a:t>
            </a:r>
            <a:r>
              <a:rPr lang="cs-CZ" dirty="0" smtClean="0"/>
              <a:t>veverce.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20215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Přiřaď dutinu strakapoudovi a </a:t>
            </a:r>
            <a:r>
              <a:rPr lang="cs-CZ" dirty="0" smtClean="0"/>
              <a:t>netopýrovi.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90581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Seřaď dutiny od nejmenší po největší.</a:t>
            </a:r>
            <a:br>
              <a:rPr lang="cs-CZ"/>
            </a:b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95367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V pravém sloupci označ, čeho je na obrázku nejvíce - stromů, dutin nebo datlů?</a:t>
            </a:r>
            <a:br>
              <a:rPr lang="cs-CZ"/>
            </a:b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10683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04390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41582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27294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210391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38819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58326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png"/><Relationship Id="rId18" Type="http://schemas.openxmlformats.org/officeDocument/2006/relationships/image" Target="../media/image4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17" Type="http://schemas.openxmlformats.org/officeDocument/2006/relationships/image" Target="../media/image43.pn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5" Type="http://schemas.openxmlformats.org/officeDocument/2006/relationships/image" Target="../media/image41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Relationship Id="rId14" Type="http://schemas.openxmlformats.org/officeDocument/2006/relationships/image" Target="../media/image4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Dutiny stromů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Základní matematické operace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392167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Obrázek 1" descr="Rybník.bmp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64863" y="948920"/>
            <a:ext cx="2232834" cy="1550307"/>
          </a:xfrm>
          <a:prstGeom prst="rect">
            <a:avLst/>
          </a:prstGeom>
        </p:spPr>
      </p:pic>
      <p:pic>
        <p:nvPicPr>
          <p:cNvPr id="3" name="Obrázek 2" descr="Komín.bmp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8393" y="786754"/>
            <a:ext cx="1597873" cy="2233613"/>
          </a:xfrm>
          <a:prstGeom prst="rect">
            <a:avLst/>
          </a:prstGeom>
        </p:spPr>
      </p:pic>
      <p:pic>
        <p:nvPicPr>
          <p:cNvPr id="9" name="Obrázek 8" descr="Strom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360208" y="2027222"/>
            <a:ext cx="1729015" cy="252370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35517" y="5264771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pic>
        <p:nvPicPr>
          <p:cNvPr id="11" name="Obrázek 10" descr="Domek.bmp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84451" y="2505440"/>
            <a:ext cx="1943781" cy="1841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Lichoběžník 8"/>
          <p:cNvSpPr/>
          <p:nvPr/>
        </p:nvSpPr>
        <p:spPr>
          <a:xfrm>
            <a:off x="3556906" y="0"/>
            <a:ext cx="4809171" cy="6858000"/>
          </a:xfrm>
          <a:prstGeom prst="trapezoid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005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401913" y="3260289"/>
            <a:ext cx="907026" cy="919461"/>
          </a:xfrm>
          <a:prstGeom prst="rect">
            <a:avLst/>
          </a:prstGeom>
        </p:spPr>
      </p:pic>
      <p:pic>
        <p:nvPicPr>
          <p:cNvPr id="5" name="Obrázek 4" descr="005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744543" y="593938"/>
            <a:ext cx="2300749" cy="233507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90538" y="5573713"/>
            <a:ext cx="3740355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pic>
        <p:nvPicPr>
          <p:cNvPr id="2" name="Obrázek 1" descr="Výr.bmp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664042" y="773145"/>
            <a:ext cx="2078740" cy="3596647"/>
          </a:xfrm>
          <a:prstGeom prst="rect">
            <a:avLst/>
          </a:prstGeom>
        </p:spPr>
      </p:pic>
      <p:pic>
        <p:nvPicPr>
          <p:cNvPr id="3" name="Obrázek 2" descr="003.bmp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485891" y="1570439"/>
            <a:ext cx="1260988" cy="157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784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4.16667E-7 -1.73472E-18 L 0.30117 0.21412 " pathEditMode="relative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5.20833E-6 -4.44444E-6 L -0.32161 -0.12523 " pathEditMode="relative" ptsTypes="AA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Lichoběžník 8"/>
          <p:cNvSpPr/>
          <p:nvPr/>
        </p:nvSpPr>
        <p:spPr>
          <a:xfrm>
            <a:off x="3556906" y="0"/>
            <a:ext cx="4809171" cy="6858000"/>
          </a:xfrm>
          <a:prstGeom prst="trapezoid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005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89360" y="642636"/>
            <a:ext cx="1614949" cy="1638503"/>
          </a:xfrm>
          <a:prstGeom prst="rect">
            <a:avLst/>
          </a:prstGeom>
        </p:spPr>
      </p:pic>
      <p:pic>
        <p:nvPicPr>
          <p:cNvPr id="5" name="Obrázek 4" descr="005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465637" y="2821270"/>
            <a:ext cx="1175006" cy="119165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46088" y="5353050"/>
            <a:ext cx="3207774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pic>
        <p:nvPicPr>
          <p:cNvPr id="2" name="Obrázek 1" descr="Strakapoud.bmp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906823" y="729967"/>
            <a:ext cx="1700787" cy="3557023"/>
          </a:xfrm>
          <a:prstGeom prst="rect">
            <a:avLst/>
          </a:prstGeom>
        </p:spPr>
      </p:pic>
      <p:pic>
        <p:nvPicPr>
          <p:cNvPr id="3" name="Obrázek 2" descr="Datel.bmp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8384055" y="955552"/>
            <a:ext cx="1413512" cy="3011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8.33333E-7 -4.07407E-6 L 0.26823 -0.11319 " pathEditMode="relative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6.45833E-6 -3.7037E-6 L -0.25117 0.16782 " pathEditMode="relative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Lichoběžník 9"/>
          <p:cNvSpPr/>
          <p:nvPr/>
        </p:nvSpPr>
        <p:spPr>
          <a:xfrm>
            <a:off x="3556906" y="0"/>
            <a:ext cx="4809171" cy="6858000"/>
          </a:xfrm>
          <a:prstGeom prst="trapezoid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005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43430" y="2227345"/>
            <a:ext cx="2300749" cy="2335074"/>
          </a:xfrm>
          <a:prstGeom prst="rect">
            <a:avLst/>
          </a:prstGeom>
        </p:spPr>
      </p:pic>
      <p:pic>
        <p:nvPicPr>
          <p:cNvPr id="9" name="Obrázek 8" descr="005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67500" y="886726"/>
            <a:ext cx="1053845" cy="1068297"/>
          </a:xfrm>
          <a:prstGeom prst="rect">
            <a:avLst/>
          </a:prstGeom>
        </p:spPr>
      </p:pic>
      <p:pic>
        <p:nvPicPr>
          <p:cNvPr id="2" name="Obrázek 1" descr="Výr.bmp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400230" y="830608"/>
            <a:ext cx="2078740" cy="3596647"/>
          </a:xfrm>
          <a:prstGeom prst="rect">
            <a:avLst/>
          </a:prstGeom>
        </p:spPr>
      </p:pic>
      <p:pic>
        <p:nvPicPr>
          <p:cNvPr id="3" name="Obrázek 2" descr="006.bmp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8252665" y="1865824"/>
            <a:ext cx="2266231" cy="1682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1.875E-6 -7.40741E-7 L -0.2875 -0.19398 " pathEditMode="relative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8.33333E-7 2.96296E-6 L 0.28646 0.15347 " pathEditMode="relative" ptsTypes="AA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Lichoběžník 7"/>
          <p:cNvSpPr/>
          <p:nvPr/>
        </p:nvSpPr>
        <p:spPr>
          <a:xfrm>
            <a:off x="3556906" y="0"/>
            <a:ext cx="4809171" cy="6858000"/>
          </a:xfrm>
          <a:prstGeom prst="trapezoid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 descr="005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44156" y="1136939"/>
            <a:ext cx="907026" cy="919461"/>
          </a:xfrm>
          <a:prstGeom prst="rect">
            <a:avLst/>
          </a:prstGeom>
        </p:spPr>
      </p:pic>
      <p:pic>
        <p:nvPicPr>
          <p:cNvPr id="10" name="Obrázek 9" descr="005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286476" y="2542905"/>
            <a:ext cx="1614949" cy="1638503"/>
          </a:xfrm>
          <a:prstGeom prst="rect">
            <a:avLst/>
          </a:prstGeom>
        </p:spPr>
      </p:pic>
      <p:pic>
        <p:nvPicPr>
          <p:cNvPr id="4" name="Obrázek 3" descr="Strakapoud.bmp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082552" y="770873"/>
            <a:ext cx="1700787" cy="3557023"/>
          </a:xfrm>
          <a:prstGeom prst="rect">
            <a:avLst/>
          </a:prstGeom>
        </p:spPr>
      </p:pic>
      <p:pic>
        <p:nvPicPr>
          <p:cNvPr id="5" name="Obrázek 4" descr="003.bmp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984875" y="1538438"/>
            <a:ext cx="1260988" cy="157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7.5E-6 -4.07407E-6 L 0.25678 0.16158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2.08333E-7 2.22222E-6 L -0.21588 -0.08889 " pathEditMode="relative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005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396942" y="995193"/>
            <a:ext cx="1614949" cy="1638503"/>
          </a:xfrm>
          <a:prstGeom prst="rect">
            <a:avLst/>
          </a:prstGeom>
        </p:spPr>
      </p:pic>
      <p:pic>
        <p:nvPicPr>
          <p:cNvPr id="8" name="Obrázek 7" descr="005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17983" y="478873"/>
            <a:ext cx="2765514" cy="2811411"/>
          </a:xfrm>
          <a:prstGeom prst="rect">
            <a:avLst/>
          </a:prstGeom>
        </p:spPr>
      </p:pic>
      <p:pic>
        <p:nvPicPr>
          <p:cNvPr id="9" name="Obrázek 8" descr="005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9257874" y="1131049"/>
            <a:ext cx="751707" cy="760113"/>
          </a:xfrm>
          <a:prstGeom prst="rect">
            <a:avLst/>
          </a:prstGeom>
        </p:spPr>
      </p:pic>
      <p:pic>
        <p:nvPicPr>
          <p:cNvPr id="10" name="Obrázek 9" descr="005.bmp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77605" y="868221"/>
            <a:ext cx="2070285" cy="2103386"/>
          </a:xfrm>
          <a:prstGeom prst="rect">
            <a:avLst/>
          </a:prstGeom>
        </p:spPr>
      </p:pic>
      <p:pic>
        <p:nvPicPr>
          <p:cNvPr id="11" name="Obrázek 10" descr="005.bmp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583270" y="985374"/>
            <a:ext cx="1266736" cy="12843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75155" y="3811127"/>
            <a:ext cx="1614949" cy="707886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r>
              <a:rPr lang="cs-CZ" sz="4000" b="1"/>
              <a:t>1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0129420" y="3772401"/>
            <a:ext cx="1614949" cy="707886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r>
              <a:rPr lang="cs-CZ" sz="4000" b="1"/>
              <a:t>5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306326" y="3781260"/>
            <a:ext cx="1614949" cy="707886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r>
              <a:rPr lang="cs-CZ" sz="4000" b="1"/>
              <a:t>3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684406" y="3818734"/>
            <a:ext cx="1614949" cy="707886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r>
              <a:rPr lang="cs-CZ" sz="4000" b="1"/>
              <a:t>2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744866" y="3812055"/>
            <a:ext cx="1614949" cy="707886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r>
              <a:rPr lang="cs-CZ" sz="4000" b="1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5E-6 -4.81481E-6 L -0.68294 0.3919 " pathEditMode="relative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1.25E-6 -5.55556E-6 L -0.05794 0.37569 " pathEditMode="relative" ptsTypes="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3.95833E-6 5.55556E-6 L -0.42279 0.34144 " pathEditMode="relative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1.25E-6 5.92593E-6 L 0.5694 0.33936 " pathEditMode="relative" ptsTypes="AA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2.70833E-6 -3.33333E-6 L 0.31472 0.3375 " pathEditMode="relative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642816" y="14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Strom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6388" y="350838"/>
            <a:ext cx="1246187" cy="2435738"/>
          </a:xfrm>
          <a:prstGeom prst="rect">
            <a:avLst/>
          </a:prstGeom>
        </p:spPr>
      </p:pic>
      <p:pic>
        <p:nvPicPr>
          <p:cNvPr id="5" name="Obrázek 4" descr="Strom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19931" y="2020636"/>
            <a:ext cx="1269540" cy="2377121"/>
          </a:xfrm>
          <a:prstGeom prst="rect">
            <a:avLst/>
          </a:prstGeom>
        </p:spPr>
      </p:pic>
      <p:pic>
        <p:nvPicPr>
          <p:cNvPr id="8" name="Obrázek 7" descr="Strom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80972" y="76870"/>
            <a:ext cx="1746885" cy="2544763"/>
          </a:xfrm>
          <a:prstGeom prst="rect">
            <a:avLst/>
          </a:prstGeom>
        </p:spPr>
      </p:pic>
      <p:pic>
        <p:nvPicPr>
          <p:cNvPr id="9" name="Obrázek 8" descr="Strom.bmp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62013" y="192207"/>
            <a:ext cx="1462242" cy="2124434"/>
          </a:xfrm>
          <a:prstGeom prst="rect">
            <a:avLst/>
          </a:prstGeom>
        </p:spPr>
      </p:pic>
      <p:pic>
        <p:nvPicPr>
          <p:cNvPr id="10" name="Obrázek 9" descr="Strom.bmp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264990" y="2121463"/>
            <a:ext cx="1300843" cy="1903208"/>
          </a:xfrm>
          <a:prstGeom prst="rect">
            <a:avLst/>
          </a:prstGeom>
        </p:spPr>
      </p:pic>
      <p:pic>
        <p:nvPicPr>
          <p:cNvPr id="11" name="Obrázek 10" descr="Strom.bmp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0605264" y="339459"/>
            <a:ext cx="1201737" cy="1398230"/>
          </a:xfrm>
          <a:prstGeom prst="rect">
            <a:avLst/>
          </a:prstGeom>
        </p:spPr>
      </p:pic>
      <p:pic>
        <p:nvPicPr>
          <p:cNvPr id="12" name="Obrázek 11" descr="Strom.bmp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864647" y="339598"/>
            <a:ext cx="1136650" cy="1821120"/>
          </a:xfrm>
          <a:prstGeom prst="rect">
            <a:avLst/>
          </a:prstGeom>
        </p:spPr>
      </p:pic>
      <p:pic>
        <p:nvPicPr>
          <p:cNvPr id="13" name="Obrázek 12" descr="005.bmp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 flipH="1">
            <a:off x="3182930" y="1562740"/>
            <a:ext cx="247240" cy="339725"/>
          </a:xfrm>
          <a:prstGeom prst="rect">
            <a:avLst/>
          </a:prstGeom>
        </p:spPr>
      </p:pic>
      <p:pic>
        <p:nvPicPr>
          <p:cNvPr id="14" name="Obrázek 13" descr="005.bmp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 flipH="1">
            <a:off x="4688553" y="1609725"/>
            <a:ext cx="354935" cy="384175"/>
          </a:xfrm>
          <a:prstGeom prst="rect">
            <a:avLst/>
          </a:prstGeom>
        </p:spPr>
      </p:pic>
      <p:pic>
        <p:nvPicPr>
          <p:cNvPr id="15" name="Obrázek 14" descr="Datel.bmp"/>
          <p:cNvPicPr>
            <a:picLocks noChangeAspect="1"/>
          </p:cNvPicPr>
          <p:nvPr/>
        </p:nvPicPr>
        <p:blipFill>
          <a:blip r:embed="rId12" cstate="print"/>
          <a:srcRect/>
          <a:stretch>
            <a:fillRect/>
          </a:stretch>
        </p:blipFill>
        <p:spPr>
          <a:xfrm>
            <a:off x="10837203" y="3435044"/>
            <a:ext cx="595312" cy="1187450"/>
          </a:xfrm>
          <a:prstGeom prst="rect">
            <a:avLst/>
          </a:prstGeom>
        </p:spPr>
      </p:pic>
      <p:pic>
        <p:nvPicPr>
          <p:cNvPr id="3" name="Obrázek 2" descr="Datel.bmp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1650118" y="1641259"/>
            <a:ext cx="763515" cy="361182"/>
          </a:xfrm>
          <a:prstGeom prst="rect">
            <a:avLst/>
          </a:prstGeom>
        </p:spPr>
      </p:pic>
      <p:pic>
        <p:nvPicPr>
          <p:cNvPr id="18" name="Obrázek 17" descr="Datel.bmp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5070213" y="2017297"/>
            <a:ext cx="763515" cy="361182"/>
          </a:xfrm>
          <a:prstGeom prst="rect">
            <a:avLst/>
          </a:prstGeom>
        </p:spPr>
      </p:pic>
      <p:pic>
        <p:nvPicPr>
          <p:cNvPr id="20" name="Obrázek 19" descr="Datel.bmp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>
          <a:xfrm>
            <a:off x="2066644" y="3428643"/>
            <a:ext cx="396619" cy="782638"/>
          </a:xfrm>
          <a:prstGeom prst="rect">
            <a:avLst/>
          </a:prstGeom>
        </p:spPr>
      </p:pic>
      <p:pic>
        <p:nvPicPr>
          <p:cNvPr id="21" name="Obrázek 20" descr="005.bmp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10823104" y="2257445"/>
            <a:ext cx="751707" cy="760113"/>
          </a:xfrm>
          <a:prstGeom prst="rect">
            <a:avLst/>
          </a:prstGeom>
        </p:spPr>
      </p:pic>
      <p:pic>
        <p:nvPicPr>
          <p:cNvPr id="22" name="Obrázek 21" descr="Strom.bmp"/>
          <p:cNvPicPr>
            <a:picLocks noChangeAspect="1"/>
          </p:cNvPicPr>
          <p:nvPr/>
        </p:nvPicPr>
        <p:blipFill>
          <a:blip r:embed="rId17" cstate="print"/>
          <a:stretch>
            <a:fillRect/>
          </a:stretch>
        </p:blipFill>
        <p:spPr>
          <a:xfrm>
            <a:off x="7412656" y="2412396"/>
            <a:ext cx="1201737" cy="1398230"/>
          </a:xfrm>
          <a:prstGeom prst="rect">
            <a:avLst/>
          </a:prstGeom>
        </p:spPr>
      </p:pic>
      <p:pic>
        <p:nvPicPr>
          <p:cNvPr id="23" name="Obrázek 22" descr="Datel.bmp"/>
          <p:cNvPicPr>
            <a:picLocks noChangeAspect="1"/>
          </p:cNvPicPr>
          <p:nvPr/>
        </p:nvPicPr>
        <p:blipFill>
          <a:blip r:embed="rId18" cstate="print"/>
          <a:stretch>
            <a:fillRect/>
          </a:stretch>
        </p:blipFill>
        <p:spPr>
          <a:xfrm>
            <a:off x="4023263" y="3408747"/>
            <a:ext cx="763515" cy="361182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4336040" y="5289491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807278" y="5306048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(příroda)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Popis</a:t>
            </a:r>
            <a:endParaRPr lang="cs-CZ" b="1" dirty="0"/>
          </a:p>
          <a:p>
            <a:r>
              <a:rPr lang="cs-CZ" sz="1600" dirty="0" smtClean="0"/>
              <a:t>Prezentace má za úkol učit dítě rozlišovat a přiřadit k sobě obrázky stejné velikosti</a:t>
            </a:r>
          </a:p>
          <a:p>
            <a:r>
              <a:rPr lang="cs-CZ" sz="1600" dirty="0" smtClean="0"/>
              <a:t> Vybrat obrázky podle velikosti od nejmenšího po největší a přiřadit je k číslu</a:t>
            </a:r>
          </a:p>
          <a:p>
            <a:r>
              <a:rPr lang="cs-CZ" sz="1600" dirty="0" smtClean="0"/>
              <a:t>Porovnat a označit, kterých obrázků je nejvíce</a:t>
            </a:r>
          </a:p>
          <a:p>
            <a:r>
              <a:rPr lang="cs-CZ" b="1" dirty="0"/>
              <a:t>Očekávání a </a:t>
            </a:r>
            <a:r>
              <a:rPr lang="cs-CZ" b="1" dirty="0" smtClean="0"/>
              <a:t>cíle</a:t>
            </a:r>
          </a:p>
          <a:p>
            <a:r>
              <a:rPr lang="cs-CZ" dirty="0" smtClean="0"/>
              <a:t>Porovnávání velikostí a počtu</a:t>
            </a:r>
          </a:p>
          <a:p>
            <a:endParaRPr lang="cs-CZ" b="1" dirty="0" smtClean="0"/>
          </a:p>
          <a:p>
            <a:pPr marL="45720" indent="0">
              <a:buNone/>
            </a:pPr>
            <a:endParaRPr lang="cs-CZ" b="1" dirty="0" smtClean="0"/>
          </a:p>
          <a:p>
            <a:pPr marL="45720" indent="0">
              <a:buNone/>
            </a:pPr>
            <a:endParaRPr lang="cs-CZ" b="1" dirty="0" smtClean="0"/>
          </a:p>
          <a:p>
            <a:pPr marL="45720" indent="0">
              <a:buNone/>
            </a:pPr>
            <a:endParaRPr lang="cs-CZ" b="1" dirty="0" smtClean="0"/>
          </a:p>
          <a:p>
            <a:endParaRPr lang="cs-CZ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mají za úkol vybrat obrázky podle zadání </a:t>
            </a:r>
            <a:r>
              <a:rPr lang="cs-CZ" dirty="0" smtClean="0"/>
              <a:t>(poznámky </a:t>
            </a:r>
            <a:r>
              <a:rPr lang="cs-CZ" dirty="0" smtClean="0"/>
              <a:t>pod snímkem)</a:t>
            </a:r>
          </a:p>
          <a:p>
            <a:r>
              <a:rPr lang="cs-CZ" dirty="0" smtClean="0"/>
              <a:t>Využíváme možnosti grafického zaznamenání na dotykové obrazovce pomocí animace se dětem nabízí zpětná vazba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Přiřazovat a porovnávat obrázky dle stanoveného pravidla</a:t>
            </a:r>
          </a:p>
          <a:p>
            <a:r>
              <a:rPr lang="cs-CZ" dirty="0"/>
              <a:t>prakticky porovnat velikost dutin</a:t>
            </a:r>
          </a:p>
          <a:p>
            <a:r>
              <a:rPr lang="cs-CZ" dirty="0"/>
              <a:t>řadit obrázky podle velikosti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322</Words>
  <Application>Microsoft Office PowerPoint</Application>
  <PresentationFormat>Vlastní</PresentationFormat>
  <Paragraphs>80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Dutiny stromů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odkazy</vt:lpstr>
      <vt:lpstr>Metodický pokyn Integrovaný blok: (příroda)</vt:lpstr>
      <vt:lpstr>Studijní materiály </vt:lpstr>
      <vt:lpstr>   Práce s interaktivním výukovým materiálem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Grafomotorika</dc:title>
  <dc:creator/>
  <cp:lastModifiedBy/>
  <cp:revision>8</cp:revision>
  <dcterms:created xsi:type="dcterms:W3CDTF">2014-08-05T12:38:58Z</dcterms:created>
  <dcterms:modified xsi:type="dcterms:W3CDTF">2015-05-27T11:08:45Z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