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6" r:id="rId4"/>
    <p:sldId id="275" r:id="rId5"/>
    <p:sldId id="276" r:id="rId6"/>
    <p:sldId id="277" r:id="rId7"/>
    <p:sldId id="278" r:id="rId8"/>
    <p:sldId id="290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>
        <p:scale>
          <a:sx n="60" d="100"/>
          <a:sy n="60" d="100"/>
        </p:scale>
        <p:origin x="774" y="390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27. 5. 2015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27. 5. 2015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1116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Človíček a jeho tělo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zdraví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502" y="38637"/>
            <a:ext cx="5589431" cy="699020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07" t="13521" r="12442" b="1408"/>
          <a:stretch/>
        </p:blipFill>
        <p:spPr>
          <a:xfrm>
            <a:off x="1183350" y="286127"/>
            <a:ext cx="2034863" cy="172297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85" b="89994" l="7231" r="91496">
                        <a14:foregroundMark x1="14188" y1="38508" x2="14188" y2="38508"/>
                        <a14:foregroundMark x1="18145" y1="36082" x2="77399" y2="32505"/>
                        <a14:foregroundMark x1="30377" y1="21407" x2="60391" y2="19527"/>
                        <a14:foregroundMark x1="24193" y1="79806" x2="76307" y2="75500"/>
                        <a14:foregroundMark x1="20919" y1="49970" x2="20646" y2="55973"/>
                        <a14:foregroundMark x1="78263" y1="34203" x2="78263" y2="34203"/>
                        <a14:foregroundMark x1="78399" y1="33778" x2="78399" y2="33778"/>
                        <a14:foregroundMark x1="83765" y1="38872" x2="83765" y2="38872"/>
                        <a14:foregroundMark x1="83492" y1="39054" x2="83492" y2="39054"/>
                        <a14:foregroundMark x1="79945" y1="34930" x2="83356" y2="37720"/>
                        <a14:foregroundMark x1="53888" y1="48454" x2="53070" y2="55609"/>
                        <a14:foregroundMark x1="86448" y1="42268" x2="87403" y2="52213"/>
                        <a14:foregroundMark x1="68395" y1="38326" x2="71214" y2="74166"/>
                        <a14:foregroundMark x1="10778" y1="62159" x2="29832" y2="61613"/>
                        <a14:foregroundMark x1="21373" y1="39842" x2="29377" y2="57671"/>
                        <a14:foregroundMark x1="86721" y1="39842" x2="91496" y2="420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60" t="12956" r="5566" b="9671"/>
          <a:stretch/>
        </p:blipFill>
        <p:spPr>
          <a:xfrm>
            <a:off x="10251813" y="866274"/>
            <a:ext cx="858430" cy="59182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855" t="8639" r="25258" b="9484"/>
          <a:stretch/>
        </p:blipFill>
        <p:spPr>
          <a:xfrm>
            <a:off x="10869413" y="5605153"/>
            <a:ext cx="682935" cy="87576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160" b="98726" l="9953" r="899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7581" y="2009105"/>
            <a:ext cx="3014166" cy="260243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5394" l="4511" r="96482">
                        <a14:foregroundMark x1="35138" y1="38303" x2="71042" y2="37394"/>
                        <a14:foregroundMark x1="41001" y1="73818" x2="41001" y2="73818"/>
                        <a14:foregroundMark x1="41407" y1="74000" x2="65584" y2="73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907" y="3088447"/>
            <a:ext cx="1110230" cy="8262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516" y="4748708"/>
            <a:ext cx="1978697" cy="173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0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11111E-6 L 0.32344 0.1152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72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0.32761 -0.525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80" y="-2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L 0.32956 -0.360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71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40898 -0.0703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56" y="-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37604 -0.1104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02" y="-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48148E-6 L -0.37474 -0.7687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37" y="-3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Lidské tělo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</a:t>
            </a:r>
            <a:r>
              <a:rPr lang="cs-CZ" dirty="0" smtClean="0"/>
              <a:t>učí rozpoznávat rozdíl mezi smyslovými orgány a tělesnými orgány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se blíže seznámí s lidským tělem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na pokyn přiřazují tělesné orgány k zobrazenému tělu. Používají elektronickou tužku.</a:t>
            </a:r>
          </a:p>
          <a:p>
            <a:r>
              <a:rPr lang="cs-CZ" dirty="0" smtClean="0"/>
              <a:t>Jako zpětná vazba jim slouží animace, která po kliknutí na obrázek tento správně přiřadí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mají k dispozici obrázky orgánů i v </a:t>
            </a:r>
            <a:r>
              <a:rPr lang="cs-CZ" dirty="0" err="1" smtClean="0"/>
              <a:t>zalaminované</a:t>
            </a:r>
            <a:r>
              <a:rPr lang="cs-CZ" dirty="0" smtClean="0"/>
              <a:t> podobě a na magnetickou tabulku přikládají orgány dle pokynu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38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Pojmenovat viditelné části těla včetně některých dílčích částí (např. rameno, koleno, loket, zápěstí) a některé vnitřní orgány (např. srdce, plíce, mozek, žaludek) </a:t>
            </a:r>
          </a:p>
          <a:p>
            <a:r>
              <a:rPr lang="cs-CZ" dirty="0"/>
              <a:t>Vnímat, že je zajímavé dozvídat se nové věci, </a:t>
            </a:r>
            <a:r>
              <a:rPr lang="cs-CZ" dirty="0" smtClean="0"/>
              <a:t>využívat zkušeností </a:t>
            </a:r>
            <a:r>
              <a:rPr lang="cs-CZ" dirty="0"/>
              <a:t>k učení </a:t>
            </a:r>
          </a:p>
          <a:p>
            <a:r>
              <a:rPr lang="cs-CZ" dirty="0"/>
              <a:t>Postupovat a učit se podle pokynů a instrukcí</a:t>
            </a:r>
          </a:p>
          <a:p>
            <a:r>
              <a:rPr lang="cs-CZ" dirty="0"/>
              <a:t>Prožívat radost ze zvládnutého a </a:t>
            </a:r>
            <a:r>
              <a:rPr lang="cs-CZ" dirty="0" smtClean="0"/>
              <a:t>poznaného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243</Words>
  <Application>Microsoft Office PowerPoint</Application>
  <PresentationFormat>Širokoúhlá obrazovka</PresentationFormat>
  <Paragraphs>53</Paragraphs>
  <Slides>9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Century Gothic</vt:lpstr>
      <vt:lpstr>Sheer Green 16x9</vt:lpstr>
      <vt:lpstr>Človíček a jeho tělo</vt:lpstr>
      <vt:lpstr>Prezentace aplikace PowerPoint</vt:lpstr>
      <vt:lpstr>Použité odkazy</vt:lpstr>
      <vt:lpstr>Metodický pokyn Integrovaný blok:  Lidské tělo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2015-05-27T09:46:55Z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