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90" r:id="rId4"/>
    <p:sldId id="291" r:id="rId5"/>
    <p:sldId id="293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EFB"/>
    <a:srgbClr val="FEF9E5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7.png"/><Relationship Id="rId7" Type="http://schemas.openxmlformats.org/officeDocument/2006/relationships/image" Target="../media/image1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microsoft.com/office/2007/relationships/hdphoto" Target="../media/hdphoto1.wdp"/><Relationship Id="rId5" Type="http://schemas.openxmlformats.org/officeDocument/2006/relationships/image" Target="../media/image18.png"/><Relationship Id="rId10" Type="http://schemas.openxmlformats.org/officeDocument/2006/relationships/image" Target="../media/image19.png"/><Relationship Id="rId4" Type="http://schemas.microsoft.com/office/2007/relationships/hdphoto" Target="../media/hdphoto2.wdp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Pomoz </a:t>
            </a: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zvířátkům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PicsArt_1428136839494.jpg"/>
          <p:cNvPicPr>
            <a:picLocks noChangeAspect="1"/>
          </p:cNvPicPr>
          <p:nvPr/>
        </p:nvPicPr>
        <p:blipFill rotWithShape="1">
          <a:blip r:embed="rId2" cstate="print"/>
          <a:srcRect r="42960"/>
          <a:stretch/>
        </p:blipFill>
        <p:spPr>
          <a:xfrm>
            <a:off x="32641" y="-2"/>
            <a:ext cx="4393254" cy="685800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PicsArt_1428136839494.jpg"/>
          <p:cNvPicPr>
            <a:picLocks noChangeAspect="1"/>
          </p:cNvPicPr>
          <p:nvPr/>
        </p:nvPicPr>
        <p:blipFill rotWithShape="1">
          <a:blip r:embed="rId3" cstate="print"/>
          <a:srcRect l="57040" b="73333"/>
          <a:stretch/>
        </p:blipFill>
        <p:spPr>
          <a:xfrm>
            <a:off x="8506327" y="510070"/>
            <a:ext cx="3308806" cy="1828801"/>
          </a:xfrm>
          <a:prstGeom prst="rect">
            <a:avLst/>
          </a:prstGeom>
        </p:spPr>
      </p:pic>
      <p:pic>
        <p:nvPicPr>
          <p:cNvPr id="6" name="Obrázek 5" descr="PicsArt_1428136839494.jpg"/>
          <p:cNvPicPr>
            <a:picLocks noChangeAspect="1"/>
          </p:cNvPicPr>
          <p:nvPr/>
        </p:nvPicPr>
        <p:blipFill rotWithShape="1">
          <a:blip r:embed="rId4" cstate="print"/>
          <a:srcRect l="57040" t="24211" b="63859"/>
          <a:stretch/>
        </p:blipFill>
        <p:spPr>
          <a:xfrm>
            <a:off x="4596063" y="748331"/>
            <a:ext cx="3308806" cy="818148"/>
          </a:xfrm>
          <a:prstGeom prst="rect">
            <a:avLst/>
          </a:prstGeom>
        </p:spPr>
      </p:pic>
      <p:pic>
        <p:nvPicPr>
          <p:cNvPr id="7" name="Obrázek 6" descr="PicsArt_1428136839494.jpg"/>
          <p:cNvPicPr>
            <a:picLocks noChangeAspect="1"/>
          </p:cNvPicPr>
          <p:nvPr/>
        </p:nvPicPr>
        <p:blipFill rotWithShape="1">
          <a:blip r:embed="rId5" cstate="print"/>
          <a:srcRect l="61726" t="36140" b="41755"/>
          <a:stretch/>
        </p:blipFill>
        <p:spPr>
          <a:xfrm>
            <a:off x="8686800" y="2887580"/>
            <a:ext cx="2947860" cy="1515978"/>
          </a:xfrm>
          <a:prstGeom prst="rect">
            <a:avLst/>
          </a:prstGeom>
        </p:spPr>
      </p:pic>
      <p:pic>
        <p:nvPicPr>
          <p:cNvPr id="8" name="Obrázek 7" descr="PicsArt_1428136839494.jpg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67790" b="96421" l="58525" r="95392"/>
                    </a14:imgEffect>
                  </a14:imgLayer>
                </a14:imgProps>
              </a:ext>
            </a:extLst>
          </a:blip>
          <a:srcRect l="53916" t="64211"/>
          <a:stretch/>
        </p:blipFill>
        <p:spPr>
          <a:xfrm>
            <a:off x="5215628" y="4223083"/>
            <a:ext cx="3549439" cy="2454442"/>
          </a:xfrm>
          <a:prstGeom prst="rect">
            <a:avLst/>
          </a:prstGeom>
        </p:spPr>
      </p:pic>
      <p:pic>
        <p:nvPicPr>
          <p:cNvPr id="10" name="Obrázek 9" descr="NewDoc 22_12.jpg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78148" b="98023" l="66561" r="96519"/>
                    </a14:imgEffect>
                  </a14:imgLayer>
                </a14:imgProps>
              </a:ext>
            </a:extLst>
          </a:blip>
          <a:srcRect l="65420" t="80702"/>
          <a:stretch/>
        </p:blipFill>
        <p:spPr>
          <a:xfrm>
            <a:off x="601579" y="5820507"/>
            <a:ext cx="2194387" cy="13234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15" name="Skupina 14"/>
          <p:cNvGrpSpPr/>
          <p:nvPr/>
        </p:nvGrpSpPr>
        <p:grpSpPr>
          <a:xfrm rot="9942743">
            <a:off x="9453972" y="5087155"/>
            <a:ext cx="2045369" cy="1590370"/>
            <a:chOff x="9453972" y="5087155"/>
            <a:chExt cx="2045369" cy="1590370"/>
          </a:xfrm>
        </p:grpSpPr>
        <p:sp>
          <p:nvSpPr>
            <p:cNvPr id="2" name="Ovál 1"/>
            <p:cNvSpPr/>
            <p:nvPr/>
          </p:nvSpPr>
          <p:spPr>
            <a:xfrm>
              <a:off x="9543245" y="5087155"/>
              <a:ext cx="1814566" cy="1590370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4" name="Skupina 13"/>
            <p:cNvGrpSpPr/>
            <p:nvPr/>
          </p:nvGrpSpPr>
          <p:grpSpPr>
            <a:xfrm>
              <a:off x="9453972" y="5087155"/>
              <a:ext cx="2045369" cy="1590370"/>
              <a:chOff x="9453972" y="5087155"/>
              <a:chExt cx="2045369" cy="1590370"/>
            </a:xfrm>
          </p:grpSpPr>
          <p:sp>
            <p:nvSpPr>
              <p:cNvPr id="11" name="Ovál 10"/>
              <p:cNvSpPr/>
              <p:nvPr/>
            </p:nvSpPr>
            <p:spPr>
              <a:xfrm>
                <a:off x="9721516" y="5450304"/>
                <a:ext cx="1395663" cy="1227221"/>
              </a:xfrm>
              <a:prstGeom prst="ellipse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10103678" y="5206896"/>
                <a:ext cx="1395663" cy="1227221"/>
              </a:xfrm>
              <a:prstGeom prst="ellipse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9453972" y="5087155"/>
                <a:ext cx="1395663" cy="1227221"/>
              </a:xfrm>
              <a:prstGeom prst="ellipse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435271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PicsArt_1428136519867.jpg"/>
          <p:cNvPicPr>
            <a:picLocks noChangeAspect="1"/>
          </p:cNvPicPr>
          <p:nvPr/>
        </p:nvPicPr>
        <p:blipFill rotWithShape="1">
          <a:blip r:embed="rId2" cstate="print"/>
          <a:srcRect l="41753" b="50000"/>
          <a:stretch/>
        </p:blipFill>
        <p:spPr>
          <a:xfrm>
            <a:off x="5414211" y="191084"/>
            <a:ext cx="4020521" cy="324905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PicsArt_1428136519867.jpg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438" b="35625" l="2917" r="29167"/>
                    </a14:imgEffect>
                  </a14:imgLayer>
                </a14:imgProps>
              </a:ext>
            </a:extLst>
          </a:blip>
          <a:srcRect r="67311" b="65169"/>
          <a:stretch/>
        </p:blipFill>
        <p:spPr>
          <a:xfrm>
            <a:off x="3112477" y="-109707"/>
            <a:ext cx="2256383" cy="2263358"/>
          </a:xfrm>
          <a:prstGeom prst="rect">
            <a:avLst/>
          </a:prstGeom>
        </p:spPr>
      </p:pic>
      <p:pic>
        <p:nvPicPr>
          <p:cNvPr id="6" name="Obrázek 5" descr="PicsArt_1428136519867.jpg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7188" b="56875" l="0" r="37500"/>
                    </a14:imgEffect>
                  </a14:imgLayer>
                </a14:imgProps>
              </a:ext>
            </a:extLst>
          </a:blip>
          <a:srcRect t="34831" r="58247" b="40358"/>
          <a:stretch/>
        </p:blipFill>
        <p:spPr>
          <a:xfrm>
            <a:off x="1091172" y="2153651"/>
            <a:ext cx="2882026" cy="1612232"/>
          </a:xfrm>
          <a:prstGeom prst="rect">
            <a:avLst/>
          </a:prstGeom>
        </p:spPr>
      </p:pic>
      <p:pic>
        <p:nvPicPr>
          <p:cNvPr id="7" name="Obrázek 6" descr="PicsArt_1428136519867.jpg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6875" b="82500" l="0" r="41667">
                        <a14:foregroundMark x1="5000" y1="61563" x2="7917" y2="65000"/>
                        <a14:foregroundMark x1="29167" y1="69688" x2="39167" y2="64688"/>
                      </a14:backgroundRemoval>
                    </a14:imgEffect>
                  </a14:imgLayer>
                </a14:imgProps>
              </a:ext>
            </a:extLst>
          </a:blip>
          <a:srcRect t="53717" r="58247" b="14066"/>
          <a:stretch/>
        </p:blipFill>
        <p:spPr>
          <a:xfrm>
            <a:off x="486816" y="4304277"/>
            <a:ext cx="2882027" cy="2093496"/>
          </a:xfrm>
          <a:prstGeom prst="rect">
            <a:avLst/>
          </a:prstGeom>
        </p:spPr>
      </p:pic>
      <p:pic>
        <p:nvPicPr>
          <p:cNvPr id="8" name="Obrázek 7" descr="PicsArt_1428136519867.jpg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3438" b="85000" l="42500" r="71250"/>
                    </a14:imgEffect>
                  </a14:imgLayer>
                </a14:imgProps>
              </a:ext>
            </a:extLst>
          </a:blip>
          <a:srcRect l="39313" t="50000" r="24780" b="14066"/>
          <a:stretch/>
        </p:blipFill>
        <p:spPr>
          <a:xfrm>
            <a:off x="5414211" y="4183513"/>
            <a:ext cx="2478506" cy="2335025"/>
          </a:xfrm>
          <a:prstGeom prst="rect">
            <a:avLst/>
          </a:prstGeom>
        </p:spPr>
      </p:pic>
      <p:pic>
        <p:nvPicPr>
          <p:cNvPr id="9" name="Obrázek 8" descr="PicsArt_1428136519867.jpg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0678" b="95631" l="70482" r="96720"/>
                    </a14:imgEffect>
                  </a14:imgLayer>
                </a14:imgProps>
              </a:ext>
            </a:extLst>
          </a:blip>
          <a:srcRect l="67202" t="56309"/>
          <a:stretch/>
        </p:blipFill>
        <p:spPr>
          <a:xfrm>
            <a:off x="9434732" y="3679459"/>
            <a:ext cx="2263911" cy="2839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36965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NewDoc 22_10.jpg"/>
          <p:cNvPicPr>
            <a:picLocks noChangeAspect="1"/>
          </p:cNvPicPr>
          <p:nvPr/>
        </p:nvPicPr>
        <p:blipFill>
          <a:blip r:embed="rId2" cstate="print"/>
          <a:srcRect t="3077"/>
          <a:stretch>
            <a:fillRect/>
          </a:stretch>
        </p:blipFill>
        <p:spPr>
          <a:xfrm>
            <a:off x="2891636" y="211016"/>
            <a:ext cx="6408728" cy="6646985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NewDoc 22_12.jpg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9722" b="82321" l="1741" r="87395"/>
                    </a14:imgEffect>
                  </a14:imgLayer>
                </a14:imgProps>
              </a:ext>
            </a:extLst>
          </a:blip>
          <a:srcRect l="958" t="30702" r="6068" b="18245"/>
          <a:stretch/>
        </p:blipFill>
        <p:spPr>
          <a:xfrm>
            <a:off x="9392593" y="4852195"/>
            <a:ext cx="2950057" cy="17505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NewDoc 22_12.jpg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9832" b="98829" l="33914" r="65823"/>
                    </a14:imgEffect>
                  </a14:imgLayer>
                </a14:imgProps>
              </a:ext>
            </a:extLst>
          </a:blip>
          <a:srcRect l="34580" t="80234" r="32710"/>
          <a:stretch/>
        </p:blipFill>
        <p:spPr>
          <a:xfrm>
            <a:off x="10116239" y="218266"/>
            <a:ext cx="2075761" cy="13555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NewDoc 22_12.jpg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8148" b="98023" l="66561" r="96519"/>
                    </a14:imgEffect>
                  </a14:imgLayer>
                </a14:imgProps>
              </a:ext>
            </a:extLst>
          </a:blip>
          <a:srcRect l="65420" t="80702"/>
          <a:stretch/>
        </p:blipFill>
        <p:spPr>
          <a:xfrm>
            <a:off x="601579" y="5820507"/>
            <a:ext cx="2194387" cy="13234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PicsArt_1428136519867.jpg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37188" b="56875" l="0" r="37500"/>
                    </a14:imgEffect>
                  </a14:imgLayer>
                </a14:imgProps>
              </a:ext>
            </a:extLst>
          </a:blip>
          <a:srcRect t="34831" r="58247" b="40358"/>
          <a:stretch/>
        </p:blipFill>
        <p:spPr>
          <a:xfrm>
            <a:off x="601579" y="896045"/>
            <a:ext cx="2882026" cy="1612232"/>
          </a:xfrm>
          <a:prstGeom prst="rect">
            <a:avLst/>
          </a:prstGeom>
        </p:spPr>
      </p:pic>
      <p:pic>
        <p:nvPicPr>
          <p:cNvPr id="8" name="Obrázek 7" descr="PicsArt_1428136519867.jpg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60678" b="95631" l="70482" r="96720"/>
                    </a14:imgEffect>
                  </a14:imgLayer>
                </a14:imgProps>
              </a:ext>
            </a:extLst>
          </a:blip>
          <a:srcRect l="67202" t="56309"/>
          <a:stretch/>
        </p:blipFill>
        <p:spPr>
          <a:xfrm>
            <a:off x="9384516" y="2004553"/>
            <a:ext cx="2263911" cy="2839079"/>
          </a:xfrm>
          <a:prstGeom prst="rect">
            <a:avLst/>
          </a:prstGeom>
        </p:spPr>
      </p:pic>
      <p:pic>
        <p:nvPicPr>
          <p:cNvPr id="9" name="Obrázek 8" descr="PicsArt_1428136839494.jpg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23750" l="61250" r="97500"/>
                    </a14:imgEffect>
                  </a14:imgLayer>
                </a14:imgProps>
              </a:ext>
            </a:extLst>
          </a:blip>
          <a:srcRect l="57040" b="73333"/>
          <a:stretch/>
        </p:blipFill>
        <p:spPr>
          <a:xfrm>
            <a:off x="-563743" y="3096507"/>
            <a:ext cx="3308806" cy="182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21657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b="1" dirty="0" smtClean="0"/>
              <a:t>Děti označují, co k danému zvířátku patří.</a:t>
            </a:r>
            <a:endParaRPr lang="cs-CZ" b="1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Dítě  pozná, které předměty  se vztahují  k danému  obrázku zvířátka.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Zvířátka  z lesa a ze dvora , děti určují, co ke kterému zvířátku patří  (jídlo, prostředí). </a:t>
            </a:r>
            <a:r>
              <a:rPr lang="cs-CZ" dirty="0" smtClean="0"/>
              <a:t>Za pomoci animačních efektů se dětem nabízí zpětná vazba.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Rozlišit některé jednoduché obrazné symboly, piktogramy a značky, umět je používat (např. číst piktogramy, pochopit obrázkové čtení) </a:t>
            </a:r>
          </a:p>
          <a:p>
            <a:r>
              <a:rPr lang="cs-CZ" dirty="0"/>
              <a:t>Vnímat, že je zajímavé dozvídat se nové věci, využívat zkušeností k učení  </a:t>
            </a:r>
            <a:endParaRPr lang="cs-CZ" dirty="0" smtClean="0"/>
          </a:p>
          <a:p>
            <a:r>
              <a:rPr lang="cs-CZ" dirty="0" smtClean="0"/>
              <a:t>Postupovat </a:t>
            </a:r>
            <a:r>
              <a:rPr lang="cs-CZ" dirty="0"/>
              <a:t>a učit se podle pokynů a instrukcí </a:t>
            </a:r>
            <a:endParaRPr lang="cs-CZ" dirty="0" smtClean="0"/>
          </a:p>
          <a:p>
            <a:r>
              <a:rPr lang="cs-CZ" dirty="0" smtClean="0"/>
              <a:t>Prožívat </a:t>
            </a:r>
            <a:r>
              <a:rPr lang="cs-CZ" dirty="0"/>
              <a:t>radost ze zvládnutého a poznaného </a:t>
            </a:r>
            <a:endParaRPr lang="cs-CZ" dirty="0" smtClean="0"/>
          </a:p>
          <a:p>
            <a:r>
              <a:rPr lang="cs-CZ" dirty="0"/>
              <a:t>Vyvinout volní úsilí, soustředit se na činnost i její dokončení </a:t>
            </a:r>
          </a:p>
          <a:p>
            <a:r>
              <a:rPr lang="cs-CZ" dirty="0"/>
              <a:t>Spolupracovat s ostatními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242</Words>
  <Application>Microsoft Office PowerPoint</Application>
  <PresentationFormat>Vlastní</PresentationFormat>
  <Paragraphs>47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Pomoz zvířátkům</vt:lpstr>
      <vt:lpstr>Snímek 2</vt:lpstr>
      <vt:lpstr>Snímek 3</vt:lpstr>
      <vt:lpstr>Snímek 4</vt:lpstr>
      <vt:lpstr>Použité odkazy</vt:lpstr>
      <vt:lpstr>Metodický pokyn Integrovaný blok: ( příroda…)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2015-05-27T11:05:02Z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