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4" r:id="rId5"/>
    <p:sldId id="285" r:id="rId6"/>
    <p:sldId id="286" r:id="rId7"/>
    <p:sldId id="287" r:id="rId8"/>
    <p:sldId id="288" r:id="rId9"/>
    <p:sldId id="275" r:id="rId10"/>
    <p:sldId id="276" r:id="rId11"/>
    <p:sldId id="277" r:id="rId12"/>
    <p:sldId id="278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8E4"/>
    <a:srgbClr val="FEF8E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3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1) Dokresli</a:t>
            </a:r>
            <a:r>
              <a:rPr lang="cs-CZ" baseline="0" dirty="0" smtClean="0"/>
              <a:t> stromeček podle vzoru.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4307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2) Najdeš</a:t>
            </a:r>
            <a:r>
              <a:rPr lang="cs-CZ" baseline="0" dirty="0" smtClean="0"/>
              <a:t> 2 rozdíly na těchto obrázcích?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8984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3)</a:t>
            </a:r>
            <a:r>
              <a:rPr lang="cs-CZ" baseline="0" dirty="0" smtClean="0"/>
              <a:t> Co je na obrázku odlišné od pohádky O Budulínkovi? Vyhledej a </a:t>
            </a:r>
            <a:r>
              <a:rPr lang="cs-CZ" baseline="0" dirty="0" smtClean="0"/>
              <a:t>pojmenuj, </a:t>
            </a:r>
            <a:r>
              <a:rPr lang="cs-CZ" baseline="0" dirty="0" smtClean="0"/>
              <a:t>v které pohádce se nachází.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24926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83640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6)</a:t>
            </a:r>
            <a:r>
              <a:rPr lang="cs-CZ" baseline="0" dirty="0" smtClean="0"/>
              <a:t> Vytleskávání slov z pohádky.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5009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4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11.png"/><Relationship Id="rId10" Type="http://schemas.openxmlformats.org/officeDocument/2006/relationships/comments" Target="../comments/comment6.xml"/><Relationship Id="rId4" Type="http://schemas.microsoft.com/office/2007/relationships/hdphoto" Target="../media/hdphoto5.wdp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Budulínek </a:t>
            </a: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2 - </a:t>
            </a: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hry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1728" b="98536" l="14669" r="820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82" t="35331" r="16620" b="366"/>
          <a:stretch/>
        </p:blipFill>
        <p:spPr>
          <a:xfrm rot="5400000">
            <a:off x="1298862" y="1578081"/>
            <a:ext cx="6909955" cy="364988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57617" y="327217"/>
            <a:ext cx="3525398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Dokreslíme druhou část stromečku.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103057" y="-1"/>
            <a:ext cx="3088943" cy="1678675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00" t="3295" r="5567" b="549"/>
          <a:stretch/>
        </p:blipFill>
        <p:spPr>
          <a:xfrm>
            <a:off x="0" y="0"/>
            <a:ext cx="5989123" cy="36707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8598" y="2415448"/>
            <a:ext cx="5923402" cy="44425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264405" y="4164376"/>
            <a:ext cx="535419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Najdi rozdíly mezi obrázky.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350063" y="0"/>
            <a:ext cx="2841938" cy="1596788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696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9707" l="5455" r="95620">
                        <a14:foregroundMark x1="19711" y1="70498" x2="31116" y2="85139"/>
                        <a14:foregroundMark x1="10992" y1="64422" x2="15041" y2="99707"/>
                        <a14:foregroundMark x1="63802" y1="67936" x2="82479" y2="87042"/>
                        <a14:foregroundMark x1="8140" y1="57687" x2="9752" y2="82504"/>
                        <a14:foregroundMark x1="23512" y1="96633" x2="32107" y2="96413"/>
                        <a14:foregroundMark x1="68843" y1="98170" x2="87025" y2="84480"/>
                        <a14:foregroundMark x1="89628" y1="59663" x2="93554" y2="89898"/>
                        <a14:foregroundMark x1="82851" y1="7833" x2="84091" y2="10029"/>
                        <a14:backgroundMark x1="44876" y1="8053" x2="58017" y2="8053"/>
                        <a14:backgroundMark x1="53017" y1="28770" x2="52149" y2="34187"/>
                        <a14:backgroundMark x1="45372" y1="33309" x2="45496" y2="350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87" t="549" r="4637"/>
          <a:stretch/>
        </p:blipFill>
        <p:spPr>
          <a:xfrm>
            <a:off x="139013" y="488373"/>
            <a:ext cx="9040091" cy="56449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9350062" y="1850834"/>
            <a:ext cx="2841938" cy="64633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Jaké jiné pohádky na obrázku poznáváš?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350062" y="111457"/>
            <a:ext cx="2841938" cy="1403444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9781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4905" b="99927" l="13058" r="93223">
                        <a14:foregroundMark x1="71983" y1="82504" x2="93223" y2="56369"/>
                        <a14:foregroundMark x1="71198" y1="92899" x2="87190" y2="90117"/>
                        <a14:foregroundMark x1="90702" y1="93704" x2="87975" y2="70717"/>
                        <a14:foregroundMark x1="72769" y1="75183" x2="76446" y2="60615"/>
                        <a14:foregroundMark x1="87025" y1="28624" x2="86240" y2="14275"/>
                        <a14:foregroundMark x1="37479" y1="19107" x2="40620" y2="14568"/>
                        <a14:foregroundMark x1="15289" y1="48536" x2="17355" y2="41801"/>
                        <a14:foregroundMark x1="24959" y1="62299" x2="29215" y2="68741"/>
                        <a14:foregroundMark x1="27645" y1="35066" x2="29091" y2="28624"/>
                        <a14:foregroundMark x1="30165" y1="18228" x2="33017" y2="19912"/>
                        <a14:foregroundMark x1="28926" y1="34261" x2="29876" y2="33382"/>
                        <a14:foregroundMark x1="65992" y1="21889" x2="69132" y2="17423"/>
                        <a14:foregroundMark x1="35248" y1="19107" x2="36818" y2="15154"/>
                        <a14:foregroundMark x1="41281" y1="9810" x2="40165" y2="12079"/>
                        <a14:foregroundMark x1="36694" y1="14056" x2="37314" y2="12884"/>
                        <a14:foregroundMark x1="40496" y1="9517" x2="42686" y2="9004"/>
                        <a14:foregroundMark x1="17190" y1="37042" x2="17190" y2="37042"/>
                        <a14:backgroundMark x1="47149" y1="32577" x2="44132" y2="28624"/>
                        <a14:backgroundMark x1="31116" y1="26647" x2="31777" y2="23865"/>
                        <a14:backgroundMark x1="61074" y1="25549" x2="62810" y2="32577"/>
                        <a14:backgroundMark x1="70868" y1="33382" x2="68512" y2="32577"/>
                        <a14:backgroundMark x1="81033" y1="2489" x2="77521" y2="3660"/>
                        <a14:backgroundMark x1="77066" y1="17423" x2="78471" y2="14275"/>
                        <a14:backgroundMark x1="70083" y1="35944" x2="71983" y2="32577"/>
                        <a14:backgroundMark x1="75620" y1="24671" x2="73884" y2="24671"/>
                        <a14:backgroundMark x1="50950" y1="23572" x2="52025" y2="246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65" t="5858" r="9183"/>
          <a:stretch/>
        </p:blipFill>
        <p:spPr>
          <a:xfrm rot="5400000">
            <a:off x="2256596" y="1116554"/>
            <a:ext cx="6221933" cy="41446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0" y="308472"/>
            <a:ext cx="318387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Kolik je na obrázku hudebních nástrojů? Jak se nazývají? Kolik je na obrázku lišek a kolik lidí?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9631251" y="152400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335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32" b="97365" l="12810" r="93471">
                        <a14:foregroundMark x1="31198" y1="69180" x2="25124" y2="66252"/>
                        <a14:foregroundMark x1="30372" y1="83089" x2="29959" y2="75769"/>
                        <a14:foregroundMark x1="25744" y1="83089" x2="24917" y2="74671"/>
                        <a14:foregroundMark x1="20661" y1="76135" x2="22107" y2="65007"/>
                        <a14:foregroundMark x1="19008" y1="73060" x2="20579" y2="66837"/>
                        <a14:foregroundMark x1="21901" y1="81625" x2="24091" y2="83455"/>
                        <a14:foregroundMark x1="33595" y1="87335" x2="37934" y2="85652"/>
                        <a14:foregroundMark x1="18388" y1="49268" x2="22521" y2="54905"/>
                        <a14:foregroundMark x1="24504" y1="57467" x2="26364" y2="60761"/>
                        <a14:foregroundMark x1="25537" y1="58199" x2="26446" y2="57321"/>
                        <a14:foregroundMark x1="23760" y1="57833" x2="23140" y2="57833"/>
                        <a14:foregroundMark x1="25124" y1="19619" x2="38843" y2="21083"/>
                        <a14:foregroundMark x1="38967" y1="25622" x2="45868" y2="22328"/>
                        <a14:foregroundMark x1="16736" y1="18155" x2="21281" y2="18155"/>
                        <a14:foregroundMark x1="23678" y1="24744" x2="24174" y2="24744"/>
                        <a14:foregroundMark x1="27273" y1="25110" x2="27810" y2="25110"/>
                        <a14:foregroundMark x1="31198" y1="27452" x2="31942" y2="27672"/>
                        <a14:foregroundMark x1="23554" y1="15593" x2="26777" y2="10102"/>
                        <a14:foregroundMark x1="28843" y1="9517" x2="30992" y2="10835"/>
                        <a14:foregroundMark x1="60455" y1="22914" x2="71074" y2="4392"/>
                        <a14:foregroundMark x1="58388" y1="25476" x2="57645" y2="25110"/>
                        <a14:foregroundMark x1="66529" y1="37555" x2="86157" y2="30966"/>
                        <a14:foregroundMark x1="78430" y1="40483" x2="78636" y2="54758"/>
                        <a14:foregroundMark x1="85868" y1="35359" x2="87397" y2="47072"/>
                        <a14:foregroundMark x1="72934" y1="40996" x2="73967" y2="52343"/>
                        <a14:foregroundMark x1="68719" y1="39531" x2="68926" y2="48682"/>
                        <a14:foregroundMark x1="73678" y1="64788" x2="86074" y2="93924"/>
                        <a14:foregroundMark x1="88347" y1="75769" x2="87934" y2="93558"/>
                        <a14:foregroundMark x1="83595" y1="73060" x2="81198" y2="71230"/>
                        <a14:foregroundMark x1="77810" y1="67716" x2="78223" y2="69034"/>
                        <a14:foregroundMark x1="70661" y1="67204" x2="70661" y2="80747"/>
                        <a14:foregroundMark x1="74380" y1="79283" x2="74917" y2="81625"/>
                        <a14:foregroundMark x1="80289" y1="88214" x2="81942" y2="90996"/>
                        <a14:foregroundMark x1="58058" y1="65739" x2="64587" y2="66618"/>
                        <a14:foregroundMark x1="57975" y1="64788" x2="57231" y2="64275"/>
                        <a14:foregroundMark x1="46818" y1="84773" x2="57645" y2="86969"/>
                        <a14:foregroundMark x1="56736" y1="77599" x2="55992" y2="78184"/>
                        <a14:foregroundMark x1="14587" y1="18668" x2="15000" y2="18521"/>
                        <a14:foregroundMark x1="17562" y1="48170" x2="17562" y2="48170"/>
                        <a14:foregroundMark x1="41116" y1="63543" x2="41116" y2="63543"/>
                        <a14:foregroundMark x1="44628" y1="61859" x2="44628" y2="61859"/>
                        <a14:foregroundMark x1="42149" y1="63324" x2="44545" y2="61347"/>
                        <a14:foregroundMark x1="47851" y1="43558" x2="51240" y2="44143"/>
                        <a14:foregroundMark x1="51777" y1="49268" x2="54959" y2="42313"/>
                        <a14:foregroundMark x1="56405" y1="41215" x2="58884" y2="51464"/>
                        <a14:foregroundMark x1="52603" y1="51977" x2="55289" y2="51977"/>
                        <a14:foregroundMark x1="51446" y1="43192" x2="51446" y2="43192"/>
                        <a14:foregroundMark x1="49504" y1="51245" x2="49504" y2="51245"/>
                        <a14:foregroundMark x1="48264" y1="53441" x2="48264" y2="53441"/>
                        <a14:foregroundMark x1="49091" y1="54392" x2="50413" y2="51245"/>
                        <a14:foregroundMark x1="51446" y1="50732" x2="51446" y2="50732"/>
                        <a14:foregroundMark x1="51446" y1="50512" x2="51446" y2="50512"/>
                        <a14:foregroundMark x1="51860" y1="51977" x2="51860" y2="51977"/>
                        <a14:foregroundMark x1="57025" y1="51611" x2="57025" y2="51611"/>
                        <a14:foregroundMark x1="56198" y1="51977" x2="56198" y2="51977"/>
                        <a14:foregroundMark x1="25331" y1="86237" x2="27273" y2="86384"/>
                        <a14:backgroundMark x1="16116" y1="27672" x2="24380" y2="40483"/>
                        <a14:backgroundMark x1="16529" y1="5857" x2="24711" y2="4978"/>
                        <a14:backgroundMark x1="48884" y1="3441" x2="54256" y2="21230"/>
                        <a14:backgroundMark x1="27190" y1="47804" x2="42893" y2="36969"/>
                        <a14:backgroundMark x1="41033" y1="49048" x2="51653" y2="25476"/>
                        <a14:backgroundMark x1="60537" y1="33309" x2="71198" y2="14129"/>
                        <a14:backgroundMark x1="68388" y1="62811" x2="57149" y2="28770"/>
                        <a14:backgroundMark x1="43802" y1="76135" x2="60661" y2="55124"/>
                        <a14:backgroundMark x1="29050" y1="15739" x2="28017" y2="14641"/>
                        <a14:backgroundMark x1="54463" y1="48682" x2="54463" y2="48682"/>
                        <a14:backgroundMark x1="54463" y1="48316" x2="56405" y2="48316"/>
                        <a14:backgroundMark x1="55785" y1="44876" x2="55785" y2="43411"/>
                        <a14:backgroundMark x1="52397" y1="51464" x2="54959" y2="47218"/>
                        <a14:backgroundMark x1="51860" y1="46706" x2="49174" y2="46706"/>
                        <a14:backgroundMark x1="52066" y1="46120" x2="52066" y2="46120"/>
                        <a14:backgroundMark x1="52066" y1="46120" x2="52066" y2="461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89" t="-367" r="6600"/>
          <a:stretch/>
        </p:blipFill>
        <p:spPr>
          <a:xfrm>
            <a:off x="914399" y="703909"/>
            <a:ext cx="8208820" cy="569689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667740" y="187287"/>
            <a:ext cx="452426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Kolik je na obrázku hudebních nástrojů? Pomocí, kterých hudebních nástrojů vyhnala babička s dědečkem lišky z doupěte? Zvládneš je pojmenovat?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37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83" b="97731" l="3058" r="94380">
                        <a14:foregroundMark x1="49380" y1="21742" x2="49380" y2="21742"/>
                        <a14:foregroundMark x1="47645" y1="24451" x2="47645" y2="24451"/>
                        <a14:foregroundMark x1="10372" y1="49488" x2="10372" y2="49488"/>
                        <a14:foregroundMark x1="9711" y1="43045" x2="22603" y2="38141"/>
                        <a14:backgroundMark x1="36736" y1="58199" x2="36736" y2="58199"/>
                        <a14:backgroundMark x1="35661" y1="56296" x2="35661" y2="56296"/>
                        <a14:backgroundMark x1="51529" y1="20644" x2="51529" y2="20644"/>
                        <a14:backgroundMark x1="50455" y1="24817" x2="50455" y2="248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735376" y="3881820"/>
            <a:ext cx="3535355" cy="199505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59" b="97511" l="6281" r="94421">
                        <a14:foregroundMark x1="11157" y1="46706" x2="20372" y2="60249"/>
                        <a14:foregroundMark x1="12107" y1="59297" x2="13223" y2="62811"/>
                        <a14:foregroundMark x1="31033" y1="35359" x2="32934" y2="344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06" t="1098" r="5671" b="2976"/>
          <a:stretch/>
        </p:blipFill>
        <p:spPr>
          <a:xfrm rot="5400000">
            <a:off x="-713032" y="961349"/>
            <a:ext cx="4030485" cy="247303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1772" b="92167" l="42810" r="69463">
                        <a14:foregroundMark x1="66033" y1="45168" x2="66033" y2="46047"/>
                        <a14:foregroundMark x1="46405" y1="82870" x2="46405" y2="82870"/>
                        <a14:backgroundMark x1="55000" y1="40922" x2="55909" y2="409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460" t="29657" r="30578"/>
          <a:stretch/>
        </p:blipFill>
        <p:spPr>
          <a:xfrm rot="5400000">
            <a:off x="4862795" y="-44861"/>
            <a:ext cx="1533993" cy="225842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681416" y="1186249"/>
            <a:ext cx="2137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Dědeček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59002" y="1186249"/>
            <a:ext cx="2310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Lištička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880301" y="5585254"/>
            <a:ext cx="2311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Chaloupka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00581" y="3484605"/>
            <a:ext cx="2419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Babička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914430" y="2330787"/>
            <a:ext cx="424883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Vytleskáme názvy. Určíme první hlásku ve slovech.</a:t>
            </a:r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13" t="2508" r="28792" b="40637"/>
          <a:stretch/>
        </p:blipFill>
        <p:spPr>
          <a:xfrm>
            <a:off x="7192185" y="4020031"/>
            <a:ext cx="2688116" cy="1718631"/>
          </a:xfrm>
          <a:prstGeom prst="rect">
            <a:avLst/>
          </a:prstGeom>
        </p:spPr>
      </p:pic>
      <p:sp>
        <p:nvSpPr>
          <p:cNvPr id="14" name="Obdélník 13"/>
          <p:cNvSpPr/>
          <p:nvPr/>
        </p:nvSpPr>
        <p:spPr>
          <a:xfrm>
            <a:off x="9450120" y="70149"/>
            <a:ext cx="2713149" cy="1300766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650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 vlastních zdrojů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V této prezentaci můžete najít hry zaměřené na rozvoj fantazie, koordinace soustředěnosti a vnímání. Hry se propojují do různých oborů. Na každém snímku je </a:t>
            </a:r>
            <a:r>
              <a:rPr lang="cs-CZ" dirty="0" smtClean="0"/>
              <a:t>návod, </a:t>
            </a:r>
            <a:r>
              <a:rPr lang="cs-CZ" dirty="0" smtClean="0"/>
              <a:t>jak s dětmi pracovat.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Pro dítě by tato prezentace měla  být především zábavou.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Na snímku č. 2 podporujeme </a:t>
            </a:r>
            <a:r>
              <a:rPr lang="cs-CZ" dirty="0" err="1" smtClean="0"/>
              <a:t>grafomotoriku</a:t>
            </a:r>
            <a:r>
              <a:rPr lang="cs-CZ" dirty="0" smtClean="0"/>
              <a:t>, kde dokreslujeme za pomoci interaktivního pera druhou půlku stromu</a:t>
            </a:r>
          </a:p>
          <a:p>
            <a:r>
              <a:rPr lang="cs-CZ" dirty="0" smtClean="0"/>
              <a:t>Snímek č. 3 podporuje pozornost a soustředění při hledání rozdílu. Zároveň si zde vyprávíme o zobrazené situaci a snažíme si vybavit </a:t>
            </a:r>
            <a:r>
              <a:rPr lang="cs-CZ" dirty="0" smtClean="0"/>
              <a:t>,v </a:t>
            </a:r>
            <a:r>
              <a:rPr lang="cs-CZ" dirty="0" smtClean="0"/>
              <a:t>které části příběhu se toto dějství odehrává.</a:t>
            </a:r>
          </a:p>
          <a:p>
            <a:r>
              <a:rPr lang="cs-CZ" dirty="0" smtClean="0"/>
              <a:t>Na snímku č. 4 hledáme postavy, které do pohádky O </a:t>
            </a:r>
            <a:r>
              <a:rPr lang="cs-CZ" dirty="0"/>
              <a:t>B</a:t>
            </a:r>
            <a:r>
              <a:rPr lang="cs-CZ" dirty="0" smtClean="0"/>
              <a:t>udulínkovi nepatří. Označujeme změny interaktivním perem.</a:t>
            </a:r>
          </a:p>
          <a:p>
            <a:r>
              <a:rPr lang="cs-CZ" dirty="0" smtClean="0"/>
              <a:t>Snímek číslo 5 procvičuje </a:t>
            </a:r>
            <a:r>
              <a:rPr lang="cs-CZ" dirty="0" err="1" smtClean="0"/>
              <a:t>předmatematickou</a:t>
            </a:r>
            <a:r>
              <a:rPr lang="cs-CZ" dirty="0" smtClean="0"/>
              <a:t> gramotnost. Počítáme počty hudebních nástrojů, lišek i postav a </a:t>
            </a:r>
            <a:r>
              <a:rPr lang="cs-CZ" dirty="0" smtClean="0"/>
              <a:t>porovnáváme, </a:t>
            </a:r>
            <a:r>
              <a:rPr lang="cs-CZ" dirty="0" smtClean="0"/>
              <a:t>čeho je více a méně.</a:t>
            </a:r>
          </a:p>
          <a:p>
            <a:r>
              <a:rPr lang="cs-CZ" dirty="0" smtClean="0"/>
              <a:t>Snímek č. 6 slouží k seznámení s hudebními nástroji, snažíme se napodobovat jejich zvuky</a:t>
            </a:r>
          </a:p>
          <a:p>
            <a:r>
              <a:rPr lang="cs-CZ" dirty="0" smtClean="0"/>
              <a:t>Snímek č. 7  </a:t>
            </a:r>
            <a:r>
              <a:rPr lang="cs-CZ" dirty="0" smtClean="0"/>
              <a:t>procvičuje </a:t>
            </a:r>
            <a:r>
              <a:rPr lang="cs-CZ" dirty="0" smtClean="0"/>
              <a:t>jazykovou gramotnost – příprava na čtení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Správně vyslovovat, ovládat dech, tempo i intonaci řeči</a:t>
            </a:r>
          </a:p>
          <a:p>
            <a:r>
              <a:rPr lang="cs-CZ" dirty="0"/>
              <a:t>Používat jednoduchá souvětí, vyjádřit myšlenku, nápad, mínění, popsat situaci, událost, vyjádřit svoje pocity, prožitky </a:t>
            </a:r>
          </a:p>
          <a:p>
            <a:r>
              <a:rPr lang="cs-CZ" dirty="0"/>
              <a:t>Rozkládat slova na slabiky</a:t>
            </a:r>
          </a:p>
          <a:p>
            <a:r>
              <a:rPr lang="cs-CZ" dirty="0"/>
              <a:t>Zaměřovat se na to, co je z poznávacího hlediska důležité</a:t>
            </a:r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Porovnat a uspořádat předměty dle stanoveného pravidla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505</Words>
  <Application>Microsoft Office PowerPoint</Application>
  <PresentationFormat>Vlastní</PresentationFormat>
  <Paragraphs>73</Paragraphs>
  <Slides>13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Budulínek 2 - hry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vnímání</vt:lpstr>
      <vt:lpstr>Studijní materiály </vt:lpstr>
      <vt:lpstr>   Práce s interaktivním výukovým materiálem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2015-05-27T10:59:10Z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