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comments/comment3.xml" ContentType="application/vnd.openxmlformats-officedocument.presentationml.comments+xml"/>
  <Override PartName="/docProps/custom.xml" ContentType="application/vnd.openxmlformats-officedocument.custom-properties+xml"/>
  <Default Extension="wdp" ContentType="image/vnd.ms-photo"/>
  <Override PartName="/ppt/commentAuthors.xml" ContentType="application/vnd.openxmlformats-officedocument.presentationml.commentAuthors+xml"/>
  <Default Extension="gif" ContentType="image/gif"/>
  <Override PartName="/ppt/comments/comment1.xml" ContentType="application/vnd.openxmlformats-officedocument.presentationml.comments+xml"/>
  <Override PartName="/ppt/comments/comment2.xml" ContentType="application/vnd.openxmlformats-officedocument.presentationml.comment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48" r:id="rId2"/>
  </p:sldMasterIdLst>
  <p:notesMasterIdLst>
    <p:notesMasterId r:id="rId14"/>
  </p:notesMasterIdLst>
  <p:handoutMasterIdLst>
    <p:handoutMasterId r:id="rId15"/>
  </p:handoutMasterIdLst>
  <p:sldIdLst>
    <p:sldId id="272" r:id="rId3"/>
    <p:sldId id="282" r:id="rId4"/>
    <p:sldId id="290" r:id="rId5"/>
    <p:sldId id="289" r:id="rId6"/>
    <p:sldId id="286" r:id="rId7"/>
    <p:sldId id="284" r:id="rId8"/>
    <p:sldId id="285" r:id="rId9"/>
    <p:sldId id="277" r:id="rId10"/>
    <p:sldId id="279" r:id="rId11"/>
    <p:sldId id="280" r:id="rId12"/>
    <p:sldId id="281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or" initials="A" lastIdx="2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353" autoAdjust="0"/>
    <p:restoredTop sz="94918" autoAdjust="0"/>
  </p:normalViewPr>
  <p:slideViewPr>
    <p:cSldViewPr snapToGrid="0">
      <p:cViewPr varScale="1">
        <p:scale>
          <a:sx n="86" d="100"/>
          <a:sy n="86" d="100"/>
        </p:scale>
        <p:origin x="-84" y="-30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630"/>
    </p:cViewPr>
  </p:outlin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1.xml"/><Relationship Id="rId16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notesMaster" Target="notesMasters/notesMaster1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">
    <p:pos x="7680" y="-46"/>
    <p:text/>
    <p:extLst>
      <p:ext uri="{C676402C-5697-4E1C-873F-D02D1690AC5C}">
        <p15:threadingInfo xmlns:p15="http://schemas.microsoft.com/office/powerpoint/2012/main" xmlns="" timeZoneBias="-60"/>
      </p:ext>
    </p:extLst>
  </p:cm>
</p:cmLst>
</file>

<file path=ppt/comments/comment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">
    <p:pos x="7680" y="-46"/>
    <p:text/>
    <p:extLst>
      <p:ext uri="{C676402C-5697-4E1C-873F-D02D1690AC5C}">
        <p15:threadingInfo xmlns:p15="http://schemas.microsoft.com/office/powerpoint/2012/main" xmlns="" timeZoneBias="-60"/>
      </p:ext>
    </p:extLst>
  </p:cm>
</p:cmLst>
</file>

<file path=ppt/comments/comment3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">
    <p:pos x="7680" y="-46"/>
    <p:text/>
    <p:extLst>
      <p:ext uri="{C676402C-5697-4E1C-873F-D02D1690AC5C}">
        <p15:threadingInfo xmlns:p15="http://schemas.microsoft.com/office/powerpoint/2012/main" xmlns="" timeZoneBias="-60"/>
      </p:ext>
    </p:extLst>
  </p:cm>
</p:cmLst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pPr/>
              <a:t>27.5.2015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pPr/>
              <a:t>27.5.2015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604109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baseline="0" dirty="0" err="1" smtClean="0"/>
              <a:t>Stopadesátpět</a:t>
            </a:r>
            <a:r>
              <a:rPr lang="cs-CZ" baseline="0" dirty="0" smtClean="0"/>
              <a:t> - doktor je tu hned.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6758276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err="1" smtClean="0"/>
              <a:t>Stopadesátosmička</a:t>
            </a:r>
            <a:r>
              <a:rPr lang="cs-CZ" dirty="0" smtClean="0"/>
              <a:t> - policajt</a:t>
            </a:r>
            <a:r>
              <a:rPr lang="cs-CZ" baseline="0" dirty="0" smtClean="0"/>
              <a:t> </a:t>
            </a:r>
            <a:r>
              <a:rPr lang="cs-CZ" baseline="0" dirty="0" smtClean="0"/>
              <a:t>nasadí želízka.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3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35957583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err="1" smtClean="0"/>
              <a:t>Stopadesát</a:t>
            </a:r>
            <a:r>
              <a:rPr lang="cs-CZ" dirty="0" smtClean="0"/>
              <a:t> - hasiči, oheň </a:t>
            </a:r>
            <a:r>
              <a:rPr lang="cs-CZ" dirty="0" smtClean="0"/>
              <a:t>jenom zasyčí.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4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7200451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Úvodní snímek"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4"/>
          <p:cNvGrpSpPr/>
          <p:nvPr/>
        </p:nvGrpSpPr>
        <p:grpSpPr>
          <a:xfrm>
            <a:off x="0" y="0"/>
            <a:ext cx="12188825" cy="713232"/>
            <a:chOff x="0" y="0"/>
            <a:chExt cx="12188825" cy="713232"/>
          </a:xfrm>
        </p:grpSpPr>
        <p:sp>
          <p:nvSpPr>
            <p:cNvPr id="7" name="Obdélník 6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0" y="0"/>
            <a:ext cx="713232" cy="6858000"/>
            <a:chOff x="0" y="0"/>
            <a:chExt cx="713232" cy="6858000"/>
          </a:xfrm>
        </p:grpSpPr>
        <p:sp>
          <p:nvSpPr>
            <p:cNvPr id="12" name="Obdélník 11"/>
            <p:cNvSpPr/>
            <p:nvPr/>
          </p:nvSpPr>
          <p:spPr>
            <a:xfrm flipH="1">
              <a:off x="7315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H="1">
              <a:off x="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11476762" y="0"/>
            <a:ext cx="746886" cy="6858000"/>
            <a:chOff x="11476762" y="0"/>
            <a:chExt cx="746886" cy="6858000"/>
          </a:xfrm>
        </p:grpSpPr>
        <p:sp>
          <p:nvSpPr>
            <p:cNvPr id="15" name="Obdélník 14"/>
            <p:cNvSpPr/>
            <p:nvPr/>
          </p:nvSpPr>
          <p:spPr>
            <a:xfrm flipH="1">
              <a:off x="1147676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H="1">
              <a:off x="1202093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flipV="1">
            <a:off x="0" y="6144768"/>
            <a:ext cx="12188825" cy="713232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68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382882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673352"/>
            <a:ext cx="9509760" cy="352481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159342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16736" y="0"/>
            <a:ext cx="12188825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95400" y="1188720"/>
            <a:ext cx="9601200" cy="1375576"/>
          </a:xfrm>
        </p:spPr>
        <p:txBody>
          <a:bodyPr anchor="b">
            <a:normAutofit/>
          </a:bodyPr>
          <a:lstStyle>
            <a:lvl1pPr algn="ctr">
              <a:defRPr sz="5400" b="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295400" y="2618762"/>
            <a:ext cx="9601200" cy="914400"/>
          </a:xfrm>
        </p:spPr>
        <p:txBody>
          <a:bodyPr anchor="t"/>
          <a:lstStyle>
            <a:lvl1pPr marL="0" indent="0" algn="ctr">
              <a:spcBef>
                <a:spcPts val="0"/>
              </a:spcBef>
              <a:buNone/>
              <a:defRPr sz="20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14" name="Obrázek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97457" y="3587628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158437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34112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27888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230561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134112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27888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27888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Zástupný symbol pro zápatí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57080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42011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59003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>
            <a:off x="0" y="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48640" y="1005840"/>
            <a:ext cx="7223760" cy="416250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962108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35946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iál 1Zástupný symbol pro obrázek 2"/>
          <p:cNvSpPr>
            <a:spLocks noGrp="1"/>
          </p:cNvSpPr>
          <p:nvPr>
            <p:ph type="pic" idx="1"/>
          </p:nvPr>
        </p:nvSpPr>
        <p:spPr>
          <a:xfrm>
            <a:off x="548640" y="548640"/>
            <a:ext cx="6675120" cy="5760720"/>
          </a:xfrm>
          <a:noFill/>
        </p:spPr>
        <p:txBody>
          <a:bodyPr/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164592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>
          <a:xfrm>
            <a:off x="582783" y="6387435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grpSp>
        <p:nvGrpSpPr>
          <p:cNvPr id="8" name="Skupina 6"/>
          <p:cNvGrpSpPr/>
          <p:nvPr/>
        </p:nvGrpSpPr>
        <p:grpSpPr>
          <a:xfrm>
            <a:off x="0" y="0"/>
            <a:ext cx="7772400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 flipV="1">
            <a:off x="0" y="6309360"/>
            <a:ext cx="7772400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 rot="5400000" flipV="1">
            <a:off x="-3154680" y="3154680"/>
            <a:ext cx="6858000" cy="548640"/>
            <a:chOff x="0" y="0"/>
            <a:chExt cx="12188825" cy="713232"/>
          </a:xfrm>
        </p:grpSpPr>
        <p:sp>
          <p:nvSpPr>
            <p:cNvPr id="15" name="Obdélník 14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rot="16200000" flipH="1" flipV="1">
            <a:off x="4069079" y="3154681"/>
            <a:ext cx="6858000" cy="548640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pic>
        <p:nvPicPr>
          <p:cNvPr id="20" name="Obrázek 1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66199" y="5207144"/>
            <a:ext cx="5040000" cy="1101335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71734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gi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20000"/>
                <a:lumOff val="80000"/>
                <a:alpha val="56000"/>
              </a:schemeClr>
            </a:gs>
            <a:gs pos="79000">
              <a:schemeClr val="bg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 bwMode="auto"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 bwMode="auto"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 bwMode="auto"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1341120" y="438912"/>
            <a:ext cx="9509760" cy="108813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73352"/>
            <a:ext cx="950976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875776" y="6391656"/>
            <a:ext cx="96012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3"/>
          </p:nvPr>
        </p:nvSpPr>
        <p:spPr>
          <a:xfrm>
            <a:off x="1341120" y="6391656"/>
            <a:ext cx="7159752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baseline="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10210800" y="6391656"/>
            <a:ext cx="64008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63760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0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dt="0"/>
  <p:txStyles>
    <p:titleStyle>
      <a:lvl1pPr marL="0" indent="0" algn="l" defTabSz="914400" rtl="0" eaLnBrk="1" latinLnBrk="0" hangingPunct="1">
        <a:lnSpc>
          <a:spcPct val="90000"/>
        </a:lnSpc>
        <a:spcBef>
          <a:spcPct val="0"/>
        </a:spcBef>
        <a:buFont typeface="Arial" pitchFamily="34" charset="0"/>
        <a:buNone/>
        <a:defRPr sz="3400" kern="1200">
          <a:solidFill>
            <a:schemeClr val="tx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3" pos="3840" userDrawn="1">
          <p15:clr>
            <a:srgbClr val="F26B43"/>
          </p15:clr>
        </p15:guide>
        <p15:guide id="5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comments" Target="../comments/comment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6" Type="http://schemas.microsoft.com/office/2007/relationships/hdphoto" Target="../media/hdphoto2.wdp"/><Relationship Id="rId5" Type="http://schemas.openxmlformats.org/officeDocument/2006/relationships/image" Target="../media/image5.png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comments" Target="../comments/comment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6" Type="http://schemas.microsoft.com/office/2007/relationships/hdphoto" Target="../media/hdphoto3.wdp"/><Relationship Id="rId5" Type="http://schemas.openxmlformats.org/officeDocument/2006/relationships/image" Target="../media/image6.png"/><Relationship Id="rId4" Type="http://schemas.microsoft.com/office/2007/relationships/hdphoto" Target="../media/hdphoto2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comments" Target="../comments/comment3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6" Type="http://schemas.microsoft.com/office/2007/relationships/hdphoto" Target="../media/hdphoto4.wdp"/><Relationship Id="rId5" Type="http://schemas.openxmlformats.org/officeDocument/2006/relationships/image" Target="../media/image7.png"/><Relationship Id="rId4" Type="http://schemas.microsoft.com/office/2007/relationships/hdphoto" Target="../media/hdphoto2.wdp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dumy.cz/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 anchor="t"/>
          <a:lstStyle/>
          <a:p>
            <a:pPr marL="0" indent="0" algn="ctr" defTabSz="914400">
              <a:lnSpc>
                <a:spcPct val="90000"/>
              </a:lnSpc>
              <a:spcBef>
                <a:spcPts val="0"/>
              </a:spcBef>
              <a:buNone/>
            </a:pPr>
            <a:r>
              <a:rPr lang="cs-CZ" sz="3600" dirty="0" smtClean="0">
                <a:solidFill>
                  <a:srgbClr val="624D38">
                    <a:lumMod val="75000"/>
                  </a:srgbClr>
                </a:solidFill>
                <a:latin typeface="Century Gothic"/>
              </a:rPr>
              <a:t>Důležitá telefonní čísla</a:t>
            </a:r>
            <a:endParaRPr lang="cs-CZ" sz="3600" b="0" i="0" dirty="0">
              <a:solidFill>
                <a:srgbClr val="624D38">
                  <a:lumMod val="75000"/>
                </a:srgbClr>
              </a:solidFill>
              <a:latin typeface="Century Gothic"/>
              <a:ea typeface="+mj-ea"/>
              <a:cs typeface="+mj-cs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marL="0" indent="0" algn="ctr">
              <a:spcBef>
                <a:spcPts val="0"/>
              </a:spcBef>
              <a:buNone/>
            </a:pPr>
            <a:r>
              <a:rPr lang="cs-CZ" dirty="0" smtClean="0"/>
              <a:t>Zdraví a bezpečí</a:t>
            </a:r>
            <a:endParaRPr lang="cs-CZ" sz="2400" b="0" i="0" baseline="0" dirty="0"/>
          </a:p>
        </p:txBody>
      </p:sp>
    </p:spTree>
    <p:extLst>
      <p:ext uri="{BB962C8B-B14F-4D97-AF65-F5344CB8AC3E}">
        <p14:creationId xmlns:p14="http://schemas.microsoft.com/office/powerpoint/2010/main" xmlns="" val="2671542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03054" y="5190186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5394" b="92788" l="182" r="95455">
                        <a14:foregroundMark x1="22682" y1="61091" x2="6045" y2="65212"/>
                        <a14:foregroundMark x1="23455" y1="69697" x2="19000" y2="81879"/>
                      </a14:backgroundRemoval>
                    </a14:imgEffect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145362" y="3313216"/>
            <a:ext cx="5233328" cy="3683795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backgroundRemoval t="1030" b="98001" l="9855" r="89984">
                        <a14:foregroundMark x1="26171" y1="67353" x2="26171" y2="67353"/>
                        <a14:foregroundMark x1="28837" y1="66990" x2="28837" y2="66990"/>
                        <a14:foregroundMark x1="46607" y1="67353" x2="46607" y2="67353"/>
                        <a14:foregroundMark x1="61066" y1="67353" x2="61066" y2="67353"/>
                        <a14:foregroundMark x1="23667" y1="66021" x2="23667" y2="66021"/>
                        <a14:foregroundMark x1="64620" y1="66808" x2="64620" y2="66808"/>
                        <a14:foregroundMark x1="25687" y1="72804" x2="25687" y2="72804"/>
                        <a14:foregroundMark x1="22779" y1="73652" x2="22779" y2="73652"/>
                        <a14:foregroundMark x1="56785" y1="66505" x2="56785" y2="66505"/>
                        <a14:foregroundMark x1="56381" y1="74803" x2="56381" y2="74803"/>
                        <a14:foregroundMark x1="45961" y1="74500" x2="45961" y2="74500"/>
                        <a14:foregroundMark x1="38853" y1="73834" x2="38853" y2="73834"/>
                        <a14:foregroundMark x1="21729" y1="72138" x2="21729" y2="72138"/>
                        <a14:foregroundMark x1="28595" y1="79649" x2="28595" y2="79649"/>
                        <a14:foregroundMark x1="23667" y1="79830" x2="23667" y2="79830"/>
                        <a14:foregroundMark x1="45234" y1="80981" x2="45234" y2="80315"/>
                        <a14:foregroundMark x1="38126" y1="80315" x2="38126" y2="80315"/>
                        <a14:foregroundMark x1="65267" y1="82677" x2="65267" y2="82677"/>
                        <a14:foregroundMark x1="29483" y1="86856" x2="29483" y2="86856"/>
                        <a14:foregroundMark x1="48142" y1="89643" x2="48142" y2="89643"/>
                        <a14:foregroundMark x1="39015" y1="87644" x2="39015" y2="87644"/>
                        <a14:foregroundMark x1="63489" y1="90491" x2="63489" y2="90491"/>
                      </a14:backgroundRemoval>
                    </a14:imgEffect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67640" y="0"/>
            <a:ext cx="5143500" cy="6858000"/>
          </a:xfrm>
          <a:prstGeom prst="rect">
            <a:avLst/>
          </a:prstGeom>
        </p:spPr>
      </p:pic>
      <p:sp>
        <p:nvSpPr>
          <p:cNvPr id="6" name="Obdélník 5"/>
          <p:cNvSpPr/>
          <p:nvPr/>
        </p:nvSpPr>
        <p:spPr>
          <a:xfrm>
            <a:off x="5566410" y="182880"/>
            <a:ext cx="2263140" cy="1291590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0" b="1" dirty="0" smtClean="0">
                <a:solidFill>
                  <a:schemeClr val="tx1"/>
                </a:solidFill>
              </a:rPr>
              <a:t>155</a:t>
            </a:r>
            <a:endParaRPr lang="cs-CZ" sz="8000" b="1" dirty="0">
              <a:solidFill>
                <a:schemeClr val="tx1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7741920" y="2137410"/>
            <a:ext cx="2263140" cy="1291590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0" b="1" dirty="0" smtClean="0">
                <a:solidFill>
                  <a:schemeClr val="tx1"/>
                </a:solidFill>
              </a:rPr>
              <a:t>158</a:t>
            </a:r>
            <a:endParaRPr lang="cs-CZ" sz="8000" b="1" dirty="0">
              <a:solidFill>
                <a:schemeClr val="tx1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9703855" y="182880"/>
            <a:ext cx="2263140" cy="1291590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0" b="1" dirty="0" smtClean="0">
                <a:solidFill>
                  <a:schemeClr val="tx1"/>
                </a:solidFill>
              </a:rPr>
              <a:t>150</a:t>
            </a:r>
            <a:endParaRPr lang="cs-CZ" sz="8000" b="1" dirty="0">
              <a:solidFill>
                <a:schemeClr val="tx1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1009650" y="1832610"/>
            <a:ext cx="2263140" cy="1291590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0" b="1" dirty="0" smtClean="0">
                <a:solidFill>
                  <a:schemeClr val="tx1"/>
                </a:solidFill>
              </a:rPr>
              <a:t>155</a:t>
            </a:r>
            <a:endParaRPr lang="cs-CZ" sz="80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19421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1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03054" y="5190186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1030" b="98001" l="9855" r="89984">
                        <a14:foregroundMark x1="26171" y1="67353" x2="26171" y2="67353"/>
                        <a14:foregroundMark x1="28837" y1="66990" x2="28837" y2="66990"/>
                        <a14:foregroundMark x1="46607" y1="67353" x2="46607" y2="67353"/>
                        <a14:foregroundMark x1="61066" y1="67353" x2="61066" y2="67353"/>
                        <a14:foregroundMark x1="23667" y1="66021" x2="23667" y2="66021"/>
                        <a14:foregroundMark x1="64620" y1="66808" x2="64620" y2="66808"/>
                        <a14:foregroundMark x1="25687" y1="72804" x2="25687" y2="72804"/>
                        <a14:foregroundMark x1="22779" y1="73652" x2="22779" y2="73652"/>
                        <a14:foregroundMark x1="56785" y1="66505" x2="56785" y2="66505"/>
                        <a14:foregroundMark x1="56381" y1="74803" x2="56381" y2="74803"/>
                        <a14:foregroundMark x1="45961" y1="74500" x2="45961" y2="74500"/>
                        <a14:foregroundMark x1="38853" y1="73834" x2="38853" y2="73834"/>
                        <a14:foregroundMark x1="21729" y1="72138" x2="21729" y2="72138"/>
                        <a14:foregroundMark x1="28595" y1="79649" x2="28595" y2="79649"/>
                        <a14:foregroundMark x1="23667" y1="79830" x2="23667" y2="79830"/>
                        <a14:foregroundMark x1="45234" y1="80981" x2="45234" y2="80315"/>
                        <a14:foregroundMark x1="38126" y1="80315" x2="38126" y2="80315"/>
                        <a14:foregroundMark x1="65267" y1="82677" x2="65267" y2="82677"/>
                        <a14:foregroundMark x1="29483" y1="86856" x2="29483" y2="86856"/>
                        <a14:foregroundMark x1="48142" y1="89643" x2="48142" y2="89643"/>
                        <a14:foregroundMark x1="39015" y1="87644" x2="39015" y2="87644"/>
                        <a14:foregroundMark x1="63489" y1="90491" x2="63489" y2="90491"/>
                      </a14:backgroundRemoval>
                    </a14:imgEffect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67640" y="0"/>
            <a:ext cx="5143500" cy="6858000"/>
          </a:xfrm>
          <a:prstGeom prst="rect">
            <a:avLst/>
          </a:prstGeom>
        </p:spPr>
      </p:pic>
      <p:sp>
        <p:nvSpPr>
          <p:cNvPr id="6" name="Obdélník 5"/>
          <p:cNvSpPr/>
          <p:nvPr/>
        </p:nvSpPr>
        <p:spPr>
          <a:xfrm>
            <a:off x="5566410" y="182880"/>
            <a:ext cx="2263140" cy="1291590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0" b="1" dirty="0" smtClean="0">
                <a:solidFill>
                  <a:schemeClr val="tx1"/>
                </a:solidFill>
              </a:rPr>
              <a:t>155</a:t>
            </a:r>
            <a:endParaRPr lang="cs-CZ" sz="8000" b="1" dirty="0">
              <a:solidFill>
                <a:schemeClr val="tx1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7741920" y="2137410"/>
            <a:ext cx="2263140" cy="1291590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0" b="1" dirty="0" smtClean="0">
                <a:solidFill>
                  <a:schemeClr val="tx1"/>
                </a:solidFill>
              </a:rPr>
              <a:t>158</a:t>
            </a:r>
            <a:endParaRPr lang="cs-CZ" sz="8000" b="1" dirty="0">
              <a:solidFill>
                <a:schemeClr val="tx1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9703855" y="182880"/>
            <a:ext cx="2263140" cy="1291590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0" b="1" dirty="0" smtClean="0">
                <a:solidFill>
                  <a:schemeClr val="tx1"/>
                </a:solidFill>
              </a:rPr>
              <a:t>150</a:t>
            </a:r>
            <a:endParaRPr lang="cs-CZ" sz="8000" b="1" dirty="0">
              <a:solidFill>
                <a:schemeClr val="tx1"/>
              </a:solidFill>
            </a:endParaRPr>
          </a:p>
        </p:txBody>
      </p:sp>
      <p:pic>
        <p:nvPicPr>
          <p:cNvPr id="10" name="Obrázek 9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backgroundRemoval t="10000" b="94364" l="1091" r="96955">
                        <a14:foregroundMark x1="25091" y1="30485" x2="25091" y2="30485"/>
                        <a14:foregroundMark x1="30818" y1="28970" x2="30818" y2="28970"/>
                        <a14:foregroundMark x1="27955" y1="59515" x2="27955" y2="59515"/>
                        <a14:foregroundMark x1="30727" y1="28667" x2="30727" y2="28667"/>
                        <a14:foregroundMark x1="18591" y1="64000" x2="18591" y2="64000"/>
                        <a14:foregroundMark x1="16727" y1="60182" x2="16727" y2="60182"/>
                        <a14:foregroundMark x1="20455" y1="61697" x2="20455" y2="61697"/>
                        <a14:foregroundMark x1="24955" y1="50485" x2="24955" y2="50485"/>
                        <a14:foregroundMark x1="86318" y1="60485" x2="86318" y2="60485"/>
                        <a14:foregroundMark x1="92818" y1="71697" x2="92818" y2="71697"/>
                        <a14:foregroundMark x1="78727" y1="41030" x2="78727" y2="41030"/>
                        <a14:foregroundMark x1="60091" y1="41152" x2="60091" y2="41152"/>
                        <a14:foregroundMark x1="41227" y1="40485" x2="41818" y2="40485"/>
                        <a14:foregroundMark x1="51227" y1="41152" x2="51227" y2="41152"/>
                        <a14:foregroundMark x1="10455" y1="67818" x2="10818" y2="66848"/>
                        <a14:foregroundMark x1="9818" y1="59515" x2="9818" y2="59515"/>
                        <a14:foregroundMark x1="6955" y1="61818" x2="7227" y2="61333"/>
                        <a14:foregroundMark x1="6091" y1="63818" x2="6091" y2="63818"/>
                        <a14:foregroundMark x1="5727" y1="68182" x2="5727" y2="68182"/>
                        <a14:foregroundMark x1="3818" y1="72364" x2="3818" y2="72364"/>
                        <a14:foregroundMark x1="11818" y1="74848" x2="11818" y2="74848"/>
                        <a14:foregroundMark x1="10591" y1="74485" x2="10591" y2="74485"/>
                        <a14:foregroundMark x1="15727" y1="68182" x2="15727" y2="68182"/>
                        <a14:foregroundMark x1="5955" y1="75515" x2="5955" y2="75515"/>
                        <a14:foregroundMark x1="22455" y1="78182" x2="22455" y2="78182"/>
                        <a14:foregroundMark x1="35227" y1="71333" x2="35227" y2="71333"/>
                        <a14:foregroundMark x1="32227" y1="76364" x2="32227" y2="76364"/>
                        <a14:foregroundMark x1="25455" y1="79152" x2="25455" y2="79152"/>
                        <a14:foregroundMark x1="23818" y1="79333" x2="23818" y2="79333"/>
                        <a14:foregroundMark x1="24091" y1="72667" x2="24091" y2="72667"/>
                        <a14:foregroundMark x1="18591" y1="71818" x2="18591" y2="71818"/>
                        <a14:foregroundMark x1="21455" y1="71333" x2="21455" y2="71333"/>
                        <a14:foregroundMark x1="73318" y1="81818" x2="73318" y2="81818"/>
                        <a14:foregroundMark x1="74455" y1="80848" x2="74455" y2="80848"/>
                        <a14:foregroundMark x1="73591" y1="77333" x2="73591" y2="77333"/>
                        <a14:foregroundMark x1="82591" y1="60182" x2="82591" y2="60182"/>
                        <a14:foregroundMark x1="82455" y1="59818" x2="82091" y2="59818"/>
                        <a14:foregroundMark x1="80818" y1="44848" x2="80818" y2="44848"/>
                        <a14:foregroundMark x1="76955" y1="39697" x2="76955" y2="39697"/>
                        <a14:foregroundMark x1="38591" y1="39697" x2="38727" y2="38667"/>
                        <a14:foregroundMark x1="37455" y1="34848" x2="37455" y2="34848"/>
                        <a14:foregroundMark x1="46818" y1="31333" x2="46818" y2="31333"/>
                        <a14:foregroundMark x1="25591" y1="46182" x2="25591" y2="46182"/>
                        <a14:foregroundMark x1="55591" y1="31030" x2="55591" y2="31030"/>
                        <a14:foregroundMark x1="53955" y1="27030" x2="53955" y2="27030"/>
                        <a14:foregroundMark x1="54955" y1="23515" x2="54955" y2="23515"/>
                        <a14:foregroundMark x1="52091" y1="26667" x2="52818" y2="26182"/>
                        <a14:foregroundMark x1="33318" y1="69152" x2="33727" y2="68485"/>
                        <a14:foregroundMark x1="36955" y1="33515" x2="36955" y2="33515"/>
                        <a14:foregroundMark x1="77227" y1="38485" x2="77227" y2="38485"/>
                        <a14:foregroundMark x1="70455" y1="31152" x2="70455" y2="31152"/>
                        <a14:foregroundMark x1="75227" y1="20485" x2="75227" y2="20485"/>
                        <a14:foregroundMark x1="70955" y1="27152" x2="70955" y2="27152"/>
                        <a14:foregroundMark x1="73318" y1="23333" x2="73318" y2="23333"/>
                        <a14:foregroundMark x1="73818" y1="22182" x2="73818" y2="22182"/>
                        <a14:foregroundMark x1="72318" y1="24848" x2="72318" y2="24848"/>
                        <a14:foregroundMark x1="83727" y1="42848" x2="83727" y2="42848"/>
                        <a14:foregroundMark x1="84955" y1="35333" x2="84955" y2="35333"/>
                        <a14:foregroundMark x1="85591" y1="34364" x2="85591" y2="34364"/>
                        <a14:foregroundMark x1="93091" y1="55333" x2="93091" y2="55333"/>
                        <a14:foregroundMark x1="94727" y1="57152" x2="94727" y2="57152"/>
                        <a14:foregroundMark x1="94955" y1="59152" x2="94955" y2="59152"/>
                        <a14:foregroundMark x1="28318" y1="62485" x2="28318" y2="62485"/>
                        <a14:foregroundMark x1="76227" y1="80848" x2="76227" y2="80848"/>
                        <a14:foregroundMark x1="82591" y1="81030" x2="82591" y2="81030"/>
                        <a14:foregroundMark x1="80455" y1="80000" x2="81227" y2="79030"/>
                        <a14:foregroundMark x1="79591" y1="71818" x2="79591" y2="71818"/>
                        <a14:foregroundMark x1="74591" y1="70667" x2="74591" y2="70667"/>
                        <a14:foregroundMark x1="90455" y1="71515" x2="90955" y2="71333"/>
                        <a14:foregroundMark x1="83455" y1="46364" x2="83455" y2="46364"/>
                        <a14:foregroundMark x1="85727" y1="46364" x2="85727" y2="46364"/>
                        <a14:foregroundMark x1="82818" y1="34000" x2="82818" y2="34000"/>
                        <a14:foregroundMark x1="16818" y1="81515" x2="16818" y2="81515"/>
                        <a14:foregroundMark x1="89227" y1="41515" x2="89227" y2="41515"/>
                      </a14:backgroundRemoval>
                    </a14:imgEffect>
                    <a14:imgEffect>
                      <a14:sharpenSoften amount="50000"/>
                    </a14:imgEffect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329919" y="3253839"/>
            <a:ext cx="4435361" cy="3326521"/>
          </a:xfrm>
          <a:prstGeom prst="rect">
            <a:avLst/>
          </a:prstGeom>
        </p:spPr>
      </p:pic>
      <p:sp>
        <p:nvSpPr>
          <p:cNvPr id="12" name="Obdélník 11"/>
          <p:cNvSpPr/>
          <p:nvPr/>
        </p:nvSpPr>
        <p:spPr>
          <a:xfrm>
            <a:off x="967740" y="1821180"/>
            <a:ext cx="2263140" cy="1291590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0" b="1" dirty="0" smtClean="0">
                <a:solidFill>
                  <a:schemeClr val="tx1"/>
                </a:solidFill>
              </a:rPr>
              <a:t>158</a:t>
            </a:r>
            <a:endParaRPr lang="cs-CZ" sz="80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154134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1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03054" y="5190186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1030" b="98001" l="9855" r="89984">
                        <a14:foregroundMark x1="26171" y1="67353" x2="26171" y2="67353"/>
                        <a14:foregroundMark x1="28837" y1="66990" x2="28837" y2="66990"/>
                        <a14:foregroundMark x1="46607" y1="67353" x2="46607" y2="67353"/>
                        <a14:foregroundMark x1="61066" y1="67353" x2="61066" y2="67353"/>
                        <a14:foregroundMark x1="23667" y1="66021" x2="23667" y2="66021"/>
                        <a14:foregroundMark x1="64620" y1="66808" x2="64620" y2="66808"/>
                        <a14:foregroundMark x1="25687" y1="72804" x2="25687" y2="72804"/>
                        <a14:foregroundMark x1="22779" y1="73652" x2="22779" y2="73652"/>
                        <a14:foregroundMark x1="56785" y1="66505" x2="56785" y2="66505"/>
                        <a14:foregroundMark x1="56381" y1="74803" x2="56381" y2="74803"/>
                        <a14:foregroundMark x1="45961" y1="74500" x2="45961" y2="74500"/>
                        <a14:foregroundMark x1="38853" y1="73834" x2="38853" y2="73834"/>
                        <a14:foregroundMark x1="21729" y1="72138" x2="21729" y2="72138"/>
                        <a14:foregroundMark x1="28595" y1="79649" x2="28595" y2="79649"/>
                        <a14:foregroundMark x1="23667" y1="79830" x2="23667" y2="79830"/>
                        <a14:foregroundMark x1="45234" y1="80981" x2="45234" y2="80315"/>
                        <a14:foregroundMark x1="38126" y1="80315" x2="38126" y2="80315"/>
                        <a14:foregroundMark x1="65267" y1="82677" x2="65267" y2="82677"/>
                        <a14:foregroundMark x1="29483" y1="86856" x2="29483" y2="86856"/>
                        <a14:foregroundMark x1="48142" y1="89643" x2="48142" y2="89643"/>
                        <a14:foregroundMark x1="39015" y1="87644" x2="39015" y2="87644"/>
                        <a14:foregroundMark x1="63489" y1="90491" x2="63489" y2="90491"/>
                      </a14:backgroundRemoval>
                    </a14:imgEffect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67640" y="0"/>
            <a:ext cx="5143500" cy="6858000"/>
          </a:xfrm>
          <a:prstGeom prst="rect">
            <a:avLst/>
          </a:prstGeom>
        </p:spPr>
      </p:pic>
      <p:sp>
        <p:nvSpPr>
          <p:cNvPr id="6" name="Obdélník 5"/>
          <p:cNvSpPr/>
          <p:nvPr/>
        </p:nvSpPr>
        <p:spPr>
          <a:xfrm>
            <a:off x="5566410" y="182880"/>
            <a:ext cx="2263140" cy="1291590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0" b="1" dirty="0" smtClean="0">
                <a:solidFill>
                  <a:schemeClr val="tx1"/>
                </a:solidFill>
              </a:rPr>
              <a:t>155</a:t>
            </a:r>
            <a:endParaRPr lang="cs-CZ" sz="8000" b="1" dirty="0">
              <a:solidFill>
                <a:schemeClr val="tx1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7741920" y="2137410"/>
            <a:ext cx="2263140" cy="1291590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0" b="1" dirty="0" smtClean="0">
                <a:solidFill>
                  <a:schemeClr val="tx1"/>
                </a:solidFill>
              </a:rPr>
              <a:t>158</a:t>
            </a:r>
            <a:endParaRPr lang="cs-CZ" sz="8000" b="1" dirty="0">
              <a:solidFill>
                <a:schemeClr val="tx1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9703855" y="182880"/>
            <a:ext cx="2263140" cy="1291590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0" b="1" dirty="0" smtClean="0">
                <a:solidFill>
                  <a:schemeClr val="tx1"/>
                </a:solidFill>
              </a:rPr>
              <a:t>150</a:t>
            </a:r>
            <a:endParaRPr lang="cs-CZ" sz="8000" b="1" dirty="0">
              <a:solidFill>
                <a:schemeClr val="tx1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963715" y="1786890"/>
            <a:ext cx="2263140" cy="1291590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0" b="1" dirty="0" smtClean="0">
                <a:solidFill>
                  <a:schemeClr val="tx1"/>
                </a:solidFill>
              </a:rPr>
              <a:t>150</a:t>
            </a:r>
            <a:endParaRPr lang="cs-CZ" sz="8000" b="1" dirty="0">
              <a:solidFill>
                <a:schemeClr val="tx1"/>
              </a:solidFill>
            </a:endParaRPr>
          </a:p>
        </p:txBody>
      </p:sp>
      <p:pic>
        <p:nvPicPr>
          <p:cNvPr id="12" name="Obrázek 11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backgroundRemoval t="1152" b="100000" l="1273" r="100000">
                        <a14:foregroundMark x1="77227" y1="11333" x2="77227" y2="11333"/>
                        <a14:foregroundMark x1="81227" y1="6485" x2="81227" y2="6485"/>
                        <a14:foregroundMark x1="71591" y1="5818" x2="71591" y2="5818"/>
                        <a14:foregroundMark x1="80818" y1="52848" x2="80818" y2="52848"/>
                        <a14:foregroundMark x1="71455" y1="73152" x2="71455" y2="73152"/>
                        <a14:foregroundMark x1="88818" y1="72364" x2="88818" y2="72364"/>
                        <a14:foregroundMark x1="48318" y1="68667" x2="48318" y2="68667"/>
                        <a14:foregroundMark x1="19455" y1="65333" x2="19455" y2="65333"/>
                        <a14:foregroundMark x1="17091" y1="66667" x2="17091" y2="66667"/>
                        <a14:foregroundMark x1="42955" y1="80667" x2="42955" y2="80667"/>
                        <a14:foregroundMark x1="91727" y1="72000" x2="91727" y2="72000"/>
                        <a14:foregroundMark x1="62455" y1="82848" x2="62455" y2="82848"/>
                        <a14:backgroundMark x1="8591" y1="94485" x2="8591" y2="94485"/>
                        <a14:backgroundMark x1="11318" y1="89818" x2="11318" y2="89818"/>
                      </a14:backgroundRemoval>
                    </a14:imgEffect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944592" y="3635296"/>
            <a:ext cx="3687338" cy="27655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437359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odkazy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" indent="0">
              <a:buNone/>
            </a:pPr>
            <a:r>
              <a:rPr lang="cs-CZ" dirty="0" smtClean="0"/>
              <a:t>Vlastní </a:t>
            </a:r>
            <a:r>
              <a:rPr lang="cs-CZ" dirty="0"/>
              <a:t>z</a:t>
            </a:r>
            <a:r>
              <a:rPr lang="cs-CZ" dirty="0" smtClean="0"/>
              <a:t>droje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2900900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Metodický pokyn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>I</a:t>
            </a:r>
            <a:r>
              <a:rPr lang="cs-CZ" dirty="0" smtClean="0"/>
              <a:t>ntegrovaný blok: Bezpečnost</a:t>
            </a:r>
            <a:endParaRPr lang="cs-CZ" sz="27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" indent="0">
              <a:buNone/>
            </a:pPr>
            <a:endParaRPr lang="cs-CZ" b="1" dirty="0"/>
          </a:p>
          <a:p>
            <a:r>
              <a:rPr lang="cs-CZ" b="1" dirty="0"/>
              <a:t>Popis</a:t>
            </a:r>
          </a:p>
          <a:p>
            <a:r>
              <a:rPr lang="cs-CZ" dirty="0" smtClean="0"/>
              <a:t>Seznamujeme se s důležitými tel</a:t>
            </a:r>
            <a:r>
              <a:rPr lang="cs-CZ" dirty="0" smtClean="0"/>
              <a:t>. čísly </a:t>
            </a:r>
            <a:r>
              <a:rPr lang="cs-CZ" dirty="0" smtClean="0"/>
              <a:t>IZS</a:t>
            </a:r>
          </a:p>
          <a:p>
            <a:r>
              <a:rPr lang="cs-CZ" b="1" dirty="0"/>
              <a:t>Očekávání a cíle</a:t>
            </a:r>
          </a:p>
          <a:p>
            <a:pPr marL="45720" indent="0">
              <a:buNone/>
            </a:pPr>
            <a:r>
              <a:rPr lang="cs-CZ" dirty="0" smtClean="0"/>
              <a:t>. Dítě dokáže správně přiřadit telefonní číslo k určité složce IZS </a:t>
            </a:r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6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3538543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01040" y="479861"/>
            <a:ext cx="9509760" cy="1088136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/>
              <a:t/>
            </a:r>
            <a:br>
              <a:rPr lang="cs-CZ" b="1" dirty="0"/>
            </a:b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>Práce </a:t>
            </a:r>
            <a:r>
              <a:rPr lang="cs-CZ" b="1" dirty="0"/>
              <a:t>s interaktivním výukovým materiálem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183000"/>
            <a:ext cx="9509760" cy="3524813"/>
          </a:xfrm>
        </p:spPr>
        <p:txBody>
          <a:bodyPr>
            <a:normAutofit/>
          </a:bodyPr>
          <a:lstStyle/>
          <a:p>
            <a:r>
              <a:rPr lang="cs-CZ" dirty="0" smtClean="0"/>
              <a:t>Děti přiřazují </a:t>
            </a:r>
            <a:r>
              <a:rPr lang="cs-CZ" dirty="0" smtClean="0"/>
              <a:t>telefonní </a:t>
            </a:r>
            <a:r>
              <a:rPr lang="cs-CZ" dirty="0" smtClean="0"/>
              <a:t>čísla k zobrazenému autu. Díky animačním efektům se dětem znázorňuje zpětná vazba.</a:t>
            </a:r>
          </a:p>
          <a:p>
            <a:r>
              <a:rPr lang="cs-CZ" dirty="0" smtClean="0"/>
              <a:t>Ke každému číslu </a:t>
            </a:r>
            <a:r>
              <a:rPr lang="cs-CZ" dirty="0" smtClean="0"/>
              <a:t>přiřadíme verš pro </a:t>
            </a:r>
            <a:r>
              <a:rPr lang="cs-CZ" dirty="0" smtClean="0"/>
              <a:t>usnadnění zapamatování. </a:t>
            </a:r>
            <a:r>
              <a:rPr lang="cs-CZ" smtClean="0"/>
              <a:t>Verš </a:t>
            </a:r>
            <a:r>
              <a:rPr lang="cs-CZ" smtClean="0"/>
              <a:t>je </a:t>
            </a:r>
            <a:r>
              <a:rPr lang="cs-CZ" smtClean="0"/>
              <a:t>zobrazený </a:t>
            </a:r>
            <a:r>
              <a:rPr lang="cs-CZ" dirty="0" smtClean="0"/>
              <a:t>v poznámkách ke každému snímku.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7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922727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Studijní materiály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Povinné </a:t>
            </a:r>
            <a:r>
              <a:rPr lang="cs-CZ" b="1" dirty="0"/>
              <a:t>materiály, pomůcky a technické vybavení</a:t>
            </a:r>
          </a:p>
          <a:p>
            <a:pPr lvl="0"/>
            <a:r>
              <a:rPr lang="cs-CZ" dirty="0" smtClean="0"/>
              <a:t>zdroj</a:t>
            </a:r>
            <a:r>
              <a:rPr lang="cs-CZ" dirty="0"/>
              <a:t>: </a:t>
            </a:r>
            <a:r>
              <a:rPr lang="cs-CZ" u="sng" dirty="0">
                <a:hlinkClick r:id="rId2"/>
              </a:rPr>
              <a:t>www.dumy.cz</a:t>
            </a:r>
            <a:endParaRPr lang="cs-CZ" dirty="0"/>
          </a:p>
          <a:p>
            <a:pPr lvl="0"/>
            <a:r>
              <a:rPr lang="cs-CZ" dirty="0"/>
              <a:t>Dotyková obrazovka, připojená k PC</a:t>
            </a:r>
          </a:p>
          <a:p>
            <a:pPr marL="45720" indent="0">
              <a:buNone/>
            </a:pPr>
            <a:endParaRPr lang="cs-CZ" dirty="0"/>
          </a:p>
          <a:p>
            <a:r>
              <a:rPr lang="cs-CZ" b="1" dirty="0"/>
              <a:t>Nepovinné materiály</a:t>
            </a:r>
          </a:p>
          <a:p>
            <a:r>
              <a:rPr lang="cs-CZ" dirty="0"/>
              <a:t>Didaktický kufřík - KUMUČ 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8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7801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Práce s didaktickým kufříkem KUMUČ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Děti mají k dispozici čísla i dopravní prostředky na papírových kartičkách. Stejnou aktivitu tak mohou vykonávat i na magnetickou tabulku.</a:t>
            </a:r>
          </a:p>
          <a:p>
            <a:r>
              <a:rPr lang="cs-CZ" dirty="0" smtClean="0"/>
              <a:t>Téma s dětmi dramatizujeme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9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228622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/>
              <a:t>Prvky polytechnické výchovy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Mít povědomí o některých způsobech ochrany zdraví a bezpečí  </a:t>
            </a:r>
            <a:endParaRPr lang="cs-CZ" dirty="0" smtClean="0"/>
          </a:p>
          <a:p>
            <a:r>
              <a:rPr lang="pl-PL" dirty="0"/>
              <a:t>Uvědomovat si, co je nebezpečné </a:t>
            </a:r>
          </a:p>
          <a:p>
            <a:r>
              <a:rPr lang="cs-CZ" dirty="0"/>
              <a:t>Vědět, jak se vyhnout nebezpečí (být opatrné, obezřetné, kam se v případě potřeby obrátit o pomoc, koho přivolat)  </a:t>
            </a:r>
          </a:p>
          <a:p>
            <a:r>
              <a:rPr lang="cs-CZ" dirty="0"/>
              <a:t>Porozumět slyšenému  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10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76505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11</a:t>
            </a:fld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1921041" y="1118395"/>
            <a:ext cx="7513903" cy="4066669"/>
            <a:chOff x="3057284" y="750955"/>
            <a:chExt cx="4242876" cy="3500865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Směrovat 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děti k získávání základních pracovních dovedností a návyků</a:t>
              </a: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633" y="75095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633" y="2135474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potenciálu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dětí</a:t>
              </a:r>
            </a:p>
          </p:txBody>
        </p:sp>
      </p:grpSp>
      <p:sp>
        <p:nvSpPr>
          <p:cNvPr id="34" name="TextovéPole 33"/>
          <p:cNvSpPr txBox="1"/>
          <p:nvPr/>
        </p:nvSpPr>
        <p:spPr>
          <a:xfrm>
            <a:off x="2925798" y="160791"/>
            <a:ext cx="45637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          Cíle </a:t>
            </a:r>
            <a:r>
              <a:rPr lang="cs-CZ" sz="2800" b="1" dirty="0">
                <a:solidFill>
                  <a:srgbClr val="0070C0"/>
                </a:solidFill>
              </a:rPr>
              <a:t>polytechnické </a:t>
            </a:r>
            <a:r>
              <a:rPr lang="cs-CZ" sz="2800" b="1" dirty="0" smtClean="0">
                <a:solidFill>
                  <a:srgbClr val="0070C0"/>
                </a:solidFill>
              </a:rPr>
              <a:t>                                                                      </a:t>
            </a:r>
            <a:endParaRPr lang="cs-CZ" sz="2800" b="1" dirty="0">
              <a:solidFill>
                <a:srgbClr val="0070C0"/>
              </a:solidFill>
            </a:endParaRPr>
          </a:p>
          <a:p>
            <a:r>
              <a:rPr lang="cs-CZ" sz="2800" b="1" dirty="0" smtClean="0">
                <a:solidFill>
                  <a:srgbClr val="0070C0"/>
                </a:solidFill>
              </a:rPr>
              <a:t>                  výchovy</a:t>
            </a:r>
            <a:endParaRPr lang="cs-CZ" sz="28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15604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heer Green 16x9">
  <a:themeElements>
    <a:clrScheme name="Žlutá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48-PPTvzor.potx" id="{BEAA49EE-7AE4-44BA-8526-6F4ED2428C66}" vid="{21787010-6216-4E42-AF3D-8126B149DC11}"/>
    </a:ext>
  </a:extLst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48-PPTvzor</Template>
  <TotalTime>0</TotalTime>
  <Words>298</Words>
  <Application>Microsoft Office PowerPoint</Application>
  <PresentationFormat>Vlastní</PresentationFormat>
  <Paragraphs>69</Paragraphs>
  <Slides>11</Slides>
  <Notes>4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Sheer Green 16x9</vt:lpstr>
      <vt:lpstr>Důležitá telefonní čísla</vt:lpstr>
      <vt:lpstr>Snímek 2</vt:lpstr>
      <vt:lpstr>Snímek 3</vt:lpstr>
      <vt:lpstr>Snímek 4</vt:lpstr>
      <vt:lpstr>Použité odkazy</vt:lpstr>
      <vt:lpstr>Metodický pokyn Integrovaný blok: Bezpečnost</vt:lpstr>
      <vt:lpstr>   Práce s interaktivním výukovým materiálem </vt:lpstr>
      <vt:lpstr>Studijní materiály </vt:lpstr>
      <vt:lpstr>Práce s didaktickým kufříkem KUMUČ </vt:lpstr>
      <vt:lpstr>Prvky polytechnické výchovy</vt:lpstr>
      <vt:lpstr>Snímek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2014-08-05T12:38:58Z</dcterms:created>
  <dcterms:modified xsi:type="dcterms:W3CDTF">2015-05-27T11:15:38Z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