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3" r:id="rId4"/>
    <p:sldId id="275" r:id="rId5"/>
    <p:sldId id="284" r:id="rId6"/>
    <p:sldId id="285" r:id="rId7"/>
    <p:sldId id="286" r:id="rId8"/>
    <p:sldId id="287" r:id="rId9"/>
    <p:sldId id="288" r:id="rId10"/>
    <p:sldId id="290" r:id="rId11"/>
    <p:sldId id="291" r:id="rId12"/>
    <p:sldId id="289" r:id="rId13"/>
    <p:sldId id="292" r:id="rId14"/>
    <p:sldId id="282" r:id="rId15"/>
    <p:sldId id="293" r:id="rId16"/>
    <p:sldId id="276" r:id="rId17"/>
    <p:sldId id="277" r:id="rId18"/>
    <p:sldId id="278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comments" Target="../comments/commen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Krajina – co tam nepatří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smtClean="0"/>
              <a:t>Životní</a:t>
            </a:r>
            <a:r>
              <a:rPr lang="cs-CZ" sz="2400" b="0" i="0" smtClean="0"/>
              <a:t> prostředí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z office.microsoft.com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6141" y="239580"/>
            <a:ext cx="9571859" cy="6401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4734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33041" y="5574535"/>
            <a:ext cx="9177051" cy="12834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68916" y="469135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2835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773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2064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47730" y="481930"/>
            <a:ext cx="9144000" cy="604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31885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33041" y="5574535"/>
            <a:ext cx="9177051" cy="12834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79310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33041" y="5574535"/>
            <a:ext cx="9177051" cy="12834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8112" y="214884"/>
            <a:ext cx="8552688" cy="6414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29671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33041" y="5574535"/>
            <a:ext cx="9177051" cy="12834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389124" y="880364"/>
            <a:ext cx="6831584" cy="5123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6415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333041" y="5574535"/>
            <a:ext cx="9177051" cy="12834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5320" y="243840"/>
            <a:ext cx="8514080" cy="6385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86102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6192" y="514350"/>
            <a:ext cx="9144000" cy="611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19224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0851" y="0"/>
            <a:ext cx="68580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0723" y="233768"/>
            <a:ext cx="1876088" cy="14070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952891" y="233768"/>
            <a:ext cx="2239109" cy="16793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4640" y="1913100"/>
            <a:ext cx="1799638" cy="12035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633847" y="2237316"/>
            <a:ext cx="2268616" cy="15124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421419" y="3247527"/>
            <a:ext cx="1629905" cy="12224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84015" y="3247527"/>
            <a:ext cx="1720632" cy="113905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12109" y="4534117"/>
            <a:ext cx="1400427" cy="18666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765702" y="233768"/>
            <a:ext cx="1838315" cy="137971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8768993" y="4073943"/>
            <a:ext cx="1203713" cy="160447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837575" y="4577638"/>
            <a:ext cx="1665479" cy="124940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10262127" y="4824691"/>
            <a:ext cx="1450402" cy="970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galerie fotografií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6907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(příroda</a:t>
            </a:r>
            <a:r>
              <a:rPr lang="cs-CZ" dirty="0" smtClean="0"/>
              <a:t>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Seznamujeme se s životním prostředím a důležitostí jeho ochrany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by měly vědět, jak přírodu chránit a čemu se při pobytu v přírodě vyhnout.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Tato práce by dětem měla sloužit hlavně k tomu, aby si uvědomily, že ne všichni </a:t>
            </a:r>
            <a:r>
              <a:rPr lang="cs-CZ" dirty="0" smtClean="0"/>
              <a:t>lidé </a:t>
            </a:r>
            <a:r>
              <a:rPr lang="cs-CZ" dirty="0" smtClean="0"/>
              <a:t>se k přírodě chovají ohleduplně a měly by umět poznat, co se v přírodě smí a co ne.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Ovládat koordinaci ruky a oka, zvládnout jemnou motoriku Zacházet s běžnými předměty denní potřeby, hračkami, pomůckami, </a:t>
            </a:r>
            <a:r>
              <a:rPr lang="cs-CZ" dirty="0" smtClean="0"/>
              <a:t> </a:t>
            </a:r>
            <a:r>
              <a:rPr lang="cs-CZ" dirty="0"/>
              <a:t>nástroji a materiály </a:t>
            </a:r>
            <a:endParaRPr lang="cs-CZ" dirty="0" smtClean="0"/>
          </a:p>
          <a:p>
            <a:r>
              <a:rPr lang="cs-CZ" dirty="0"/>
              <a:t>Znát základní zásady zdravého životního stylu (např. o pozitivních účincích pohybu a sportu, hygieny, zdravé výživy, činnosti a odpočinku, pobytu v přírodě, otužování) a o faktorech poškozujících zdraví včetně návykových látek Uvědomovat si, co je nebezpečné </a:t>
            </a:r>
          </a:p>
          <a:p>
            <a:r>
              <a:rPr lang="cs-CZ" dirty="0"/>
              <a:t>Chovat se přiměřeně a bezpečně ve známém prostředí (např. ve školním prostředí, na hřišti, na veřejnosti, v přírodě)  </a:t>
            </a:r>
          </a:p>
          <a:p>
            <a:r>
              <a:rPr lang="cs-CZ" dirty="0"/>
              <a:t>Vyjadřovat samostatně a smysluplně myšlenky, nápady, pocity, ve vhodně zformulovaných větách Vést rozhovor, formulovat otázky, odpovídat, slovně reagovat Domluvit se slovy Porozumět slyšenému  </a:t>
            </a:r>
          </a:p>
          <a:p>
            <a:r>
              <a:rPr lang="cs-CZ" dirty="0"/>
              <a:t>Znát, co je škodlivé a nebezpečné (různé nástrahy a rizika ve spojení s přírodou) i neovlivnitelné – vítr, déšť záplavy, teplo, sucho, mrazy), co může ohrožovat zdravé životní prostředí  Uvědomovat si, že člověk a příroda se navzájem ovlivňují, že každý může svým chováním působit na životní prostředí (podporovat či narušovat zdraví, přírodní prostředí i společenskou pohodu) Všímat si nepořádku a škod, dbát o pořádek a čistotu, starat se o rostliny, zvládat drobné úklidové práce, nakládat vhodným způsobem s odpady, chápat význam třídění odpadu chránit přírodu v okolí, živé tvory apod.  Spoluvytvářet pohodu prostředí (cítit se spokojeně a bezpečně) Být citlivý k přírodě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388</Words>
  <Application>Microsoft Office PowerPoint</Application>
  <PresentationFormat>Vlastní</PresentationFormat>
  <Paragraphs>68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Krajina – co tam nepatří</vt:lpstr>
      <vt:lpstr>Snímek 2</vt:lpstr>
      <vt:lpstr>Použité odkazy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</vt:lpstr>
      <vt:lpstr>Metodický pokyn Integrovaný blok: (příroda…)</vt:lpstr>
      <vt:lpstr>Studijní materiály </vt:lpstr>
      <vt:lpstr>   Práce s interaktivním výukovým materiálem 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2015-05-27T11:35:59Z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