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7"/>
  </p:notesMasterIdLst>
  <p:handoutMasterIdLst>
    <p:handoutMasterId r:id="rId18"/>
  </p:handoutMasterIdLst>
  <p:sldIdLst>
    <p:sldId id="272" r:id="rId3"/>
    <p:sldId id="282" r:id="rId4"/>
    <p:sldId id="313" r:id="rId5"/>
    <p:sldId id="310" r:id="rId6"/>
    <p:sldId id="315" r:id="rId7"/>
    <p:sldId id="316" r:id="rId8"/>
    <p:sldId id="314" r:id="rId9"/>
    <p:sldId id="311" r:id="rId10"/>
    <p:sldId id="275" r:id="rId11"/>
    <p:sldId id="276" r:id="rId12"/>
    <p:sldId id="277" r:id="rId13"/>
    <p:sldId id="278" r:id="rId14"/>
    <p:sldId id="317"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DF8E5"/>
    <a:srgbClr val="FDFEE6"/>
    <a:srgbClr val="FDFEE2"/>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53" autoAdjust="0"/>
    <p:restoredTop sz="94918" autoAdjust="0"/>
  </p:normalViewPr>
  <p:slideViewPr>
    <p:cSldViewPr snapToGrid="0">
      <p:cViewPr varScale="1">
        <p:scale>
          <a:sx n="86" d="100"/>
          <a:sy n="86" d="100"/>
        </p:scale>
        <p:origin x="-84" y="-42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27.5.2015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27.5.2015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2</a:t>
            </a:fld>
            <a:endParaRPr lang="cs-CZ" dirty="0"/>
          </a:p>
        </p:txBody>
      </p:sp>
    </p:spTree>
    <p:extLst>
      <p:ext uri="{BB962C8B-B14F-4D97-AF65-F5344CB8AC3E}">
        <p14:creationId xmlns:p14="http://schemas.microsoft.com/office/powerpoint/2010/main" xmlns="" val="61989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3</a:t>
            </a:fld>
            <a:endParaRPr lang="cs-CZ" dirty="0"/>
          </a:p>
        </p:txBody>
      </p:sp>
    </p:spTree>
    <p:extLst>
      <p:ext uri="{BB962C8B-B14F-4D97-AF65-F5344CB8AC3E}">
        <p14:creationId xmlns:p14="http://schemas.microsoft.com/office/powerpoint/2010/main" xmlns="" val="3425575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4</a:t>
            </a:fld>
            <a:endParaRPr lang="cs-CZ" dirty="0"/>
          </a:p>
        </p:txBody>
      </p:sp>
    </p:spTree>
    <p:extLst>
      <p:ext uri="{BB962C8B-B14F-4D97-AF65-F5344CB8AC3E}">
        <p14:creationId xmlns:p14="http://schemas.microsoft.com/office/powerpoint/2010/main" xmlns="" val="348274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7</a:t>
            </a:fld>
            <a:endParaRPr lang="cs-CZ" dirty="0"/>
          </a:p>
        </p:txBody>
      </p:sp>
    </p:spTree>
    <p:extLst>
      <p:ext uri="{BB962C8B-B14F-4D97-AF65-F5344CB8AC3E}">
        <p14:creationId xmlns:p14="http://schemas.microsoft.com/office/powerpoint/2010/main" xmlns="" val="3639880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8</a:t>
            </a:fld>
            <a:endParaRPr lang="cs-CZ" dirty="0"/>
          </a:p>
        </p:txBody>
      </p:sp>
    </p:spTree>
    <p:extLst>
      <p:ext uri="{BB962C8B-B14F-4D97-AF65-F5344CB8AC3E}">
        <p14:creationId xmlns:p14="http://schemas.microsoft.com/office/powerpoint/2010/main" xmlns="" val="1134029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9</a:t>
            </a:fld>
            <a:endParaRPr lang="cs-CZ" dirty="0"/>
          </a:p>
        </p:txBody>
      </p:sp>
    </p:spTree>
    <p:extLst>
      <p:ext uri="{BB962C8B-B14F-4D97-AF65-F5344CB8AC3E}">
        <p14:creationId xmlns:p14="http://schemas.microsoft.com/office/powerpoint/2010/main" xmlns="" val="2426064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10</a:t>
            </a:fld>
            <a:endParaRPr lang="cs-CZ" dirty="0"/>
          </a:p>
        </p:txBody>
      </p:sp>
    </p:spTree>
    <p:extLst>
      <p:ext uri="{BB962C8B-B14F-4D97-AF65-F5344CB8AC3E}">
        <p14:creationId xmlns:p14="http://schemas.microsoft.com/office/powerpoint/2010/main" xmlns="" val="2927731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11</a:t>
            </a:fld>
            <a:endParaRPr lang="cs-CZ" dirty="0"/>
          </a:p>
        </p:txBody>
      </p:sp>
    </p:spTree>
    <p:extLst>
      <p:ext uri="{BB962C8B-B14F-4D97-AF65-F5344CB8AC3E}">
        <p14:creationId xmlns:p14="http://schemas.microsoft.com/office/powerpoint/2010/main" xmlns="" val="2846285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12</a:t>
            </a:fld>
            <a:endParaRPr lang="cs-CZ" dirty="0"/>
          </a:p>
        </p:txBody>
      </p:sp>
    </p:spTree>
    <p:extLst>
      <p:ext uri="{BB962C8B-B14F-4D97-AF65-F5344CB8AC3E}">
        <p14:creationId xmlns:p14="http://schemas.microsoft.com/office/powerpoint/2010/main" xmlns="" val="14036125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13</a:t>
            </a:fld>
            <a:endParaRPr lang="cs-CZ" dirty="0"/>
          </a:p>
        </p:txBody>
      </p:sp>
    </p:spTree>
    <p:extLst>
      <p:ext uri="{BB962C8B-B14F-4D97-AF65-F5344CB8AC3E}">
        <p14:creationId xmlns:p14="http://schemas.microsoft.com/office/powerpoint/2010/main" xmlns="" val="2159369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14</a:t>
            </a:fld>
            <a:endParaRPr lang="cs-CZ" dirty="0"/>
          </a:p>
        </p:txBody>
      </p:sp>
    </p:spTree>
    <p:extLst>
      <p:ext uri="{BB962C8B-B14F-4D97-AF65-F5344CB8AC3E}">
        <p14:creationId xmlns:p14="http://schemas.microsoft.com/office/powerpoint/2010/main" xmlns="" val="5983383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comments" Target="../comments/commen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dumy.cz/"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dirty="0" smtClean="0">
                <a:solidFill>
                  <a:srgbClr val="624D38">
                    <a:lumMod val="75000"/>
                  </a:srgbClr>
                </a:solidFill>
                <a:latin typeface="Century Gothic"/>
              </a:rPr>
              <a:t>ODPADKY – </a:t>
            </a:r>
            <a:r>
              <a:rPr lang="cs-CZ" sz="3600" smtClean="0">
                <a:solidFill>
                  <a:srgbClr val="624D38">
                    <a:lumMod val="75000"/>
                  </a:srgbClr>
                </a:solidFill>
                <a:latin typeface="Century Gothic"/>
              </a:rPr>
              <a:t>KAM CO </a:t>
            </a:r>
            <a:r>
              <a:rPr lang="cs-CZ" sz="3600" dirty="0" smtClean="0">
                <a:solidFill>
                  <a:srgbClr val="624D38">
                    <a:lumMod val="75000"/>
                  </a:srgbClr>
                </a:solidFill>
                <a:latin typeface="Century Gothic"/>
              </a:rPr>
              <a:t>HODIT?!</a:t>
            </a:r>
            <a:br>
              <a:rPr lang="cs-CZ" sz="3600" dirty="0" smtClean="0">
                <a:solidFill>
                  <a:srgbClr val="624D38">
                    <a:lumMod val="75000"/>
                  </a:srgbClr>
                </a:solidFill>
                <a:latin typeface="Century Gothic"/>
              </a:rPr>
            </a:b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sz="2400" b="0" i="0" baseline="0" dirty="0" smtClean="0"/>
              <a:t>Ochrana životního prostředí</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048000" y="-4465469"/>
            <a:ext cx="6096000" cy="284693"/>
          </a:xfrm>
          <a:prstGeom prst="rect">
            <a:avLst/>
          </a:prstGeom>
        </p:spPr>
        <p:txBody>
          <a:bodyPr>
            <a:spAutoFit/>
          </a:bodyPr>
          <a:lstStyle/>
          <a:p>
            <a:pPr>
              <a:lnSpc>
                <a:spcPts val="1465"/>
              </a:lnSpc>
              <a:spcAft>
                <a:spcPts val="0"/>
              </a:spcAft>
            </a:pPr>
            <a:r>
              <a:rPr lang="cs-CZ" sz="1150" dirty="0">
                <a:solidFill>
                  <a:srgbClr val="000000"/>
                </a:solidFill>
                <a:latin typeface="Arial" panose="020B0604020202020204" pitchFamily="34" charset="0"/>
                <a:ea typeface="Times New Roman" panose="02020603050405020304" pitchFamily="18" charset="0"/>
              </a:rPr>
              <a:t> </a:t>
            </a:r>
            <a:endParaRPr lang="cs-CZ" sz="1200" dirty="0">
              <a:latin typeface="Times New Roman" panose="02020603050405020304" pitchFamily="18" charset="0"/>
              <a:ea typeface="Times New Roman" panose="02020603050405020304" pitchFamily="18" charset="0"/>
            </a:endParaRPr>
          </a:p>
        </p:txBody>
      </p:sp>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218213" y="2736274"/>
            <a:ext cx="4743531" cy="3557648"/>
          </a:xfrm>
          <a:prstGeom prst="rect">
            <a:avLst/>
          </a:prstGeom>
        </p:spPr>
      </p:pic>
      <p:pic>
        <p:nvPicPr>
          <p:cNvPr id="7" name="Obrázek 6"/>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857342" y="827314"/>
            <a:ext cx="3251200" cy="2438400"/>
          </a:xfrm>
          <a:prstGeom prst="rect">
            <a:avLst/>
          </a:prstGeom>
        </p:spPr>
      </p:pic>
      <p:pic>
        <p:nvPicPr>
          <p:cNvPr id="8" name="Obrázek 7"/>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55600" y="304800"/>
            <a:ext cx="2561771" cy="1921328"/>
          </a:xfrm>
          <a:prstGeom prst="rect">
            <a:avLst/>
          </a:prstGeom>
        </p:spPr>
      </p:pic>
      <p:pic>
        <p:nvPicPr>
          <p:cNvPr id="9" name="Obrázek 8"/>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4470400" y="0"/>
            <a:ext cx="3251200" cy="2438400"/>
          </a:xfrm>
          <a:prstGeom prst="rect">
            <a:avLst/>
          </a:prstGeom>
        </p:spPr>
      </p:pic>
      <p:pic>
        <p:nvPicPr>
          <p:cNvPr id="10" name="Obrázek 9"/>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8247743" y="3855522"/>
            <a:ext cx="3251200" cy="2438400"/>
          </a:xfrm>
          <a:prstGeom prst="rect">
            <a:avLst/>
          </a:prstGeom>
        </p:spPr>
      </p:pic>
      <p:pic>
        <p:nvPicPr>
          <p:cNvPr id="11" name="Obrázek 10"/>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321952" y="3265714"/>
            <a:ext cx="2595419" cy="1946564"/>
          </a:xfrm>
          <a:prstGeom prst="rect">
            <a:avLst/>
          </a:prstGeom>
        </p:spPr>
      </p:pic>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9366738" y="0"/>
            <a:ext cx="2825262" cy="1465385"/>
          </a:xfrm>
          <a:prstGeom prst="rect">
            <a:avLst/>
          </a:prstGeom>
          <a:solidFill>
            <a:srgbClr val="FDF8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3</a:t>
            </a:fld>
            <a:endParaRPr lang="cs-CZ" dirty="0"/>
          </a:p>
        </p:txBody>
      </p:sp>
      <p:pic>
        <p:nvPicPr>
          <p:cNvPr id="6" name="Obrázek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16200000">
            <a:off x="8153037" y="845312"/>
            <a:ext cx="3251200" cy="2438400"/>
          </a:xfrm>
          <a:prstGeom prst="rect">
            <a:avLst/>
          </a:prstGeom>
        </p:spPr>
      </p:pic>
      <p:pic>
        <p:nvPicPr>
          <p:cNvPr id="7" name="Obrázek 6"/>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3479" y="94922"/>
            <a:ext cx="3251200" cy="2438400"/>
          </a:xfrm>
          <a:prstGeom prst="rect">
            <a:avLst/>
          </a:prstGeom>
        </p:spPr>
      </p:pic>
      <p:sp>
        <p:nvSpPr>
          <p:cNvPr id="10" name="Obdélník 9"/>
          <p:cNvSpPr/>
          <p:nvPr/>
        </p:nvSpPr>
        <p:spPr>
          <a:xfrm>
            <a:off x="1375271" y="5001659"/>
            <a:ext cx="9177051" cy="185634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pic>
        <p:nvPicPr>
          <p:cNvPr id="5" name="Obrázek 4"/>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015343" y="2784673"/>
            <a:ext cx="5126301" cy="3844727"/>
          </a:xfrm>
          <a:prstGeom prst="rect">
            <a:avLst/>
          </a:prstGeom>
        </p:spPr>
      </p:pic>
      <p:pic>
        <p:nvPicPr>
          <p:cNvPr id="8" name="Obrázek 7"/>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8500872" y="4013782"/>
            <a:ext cx="3251200" cy="2438400"/>
          </a:xfrm>
          <a:prstGeom prst="rect">
            <a:avLst/>
          </a:prstGeom>
        </p:spPr>
      </p:pic>
    </p:spTree>
    <p:extLst>
      <p:ext uri="{BB962C8B-B14F-4D97-AF65-F5344CB8AC3E}">
        <p14:creationId xmlns:p14="http://schemas.microsoft.com/office/powerpoint/2010/main" xmlns="" val="399521382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délník 7"/>
          <p:cNvSpPr/>
          <p:nvPr/>
        </p:nvSpPr>
        <p:spPr>
          <a:xfrm>
            <a:off x="9366738" y="0"/>
            <a:ext cx="2825262" cy="1465385"/>
          </a:xfrm>
          <a:prstGeom prst="rect">
            <a:avLst/>
          </a:prstGeom>
          <a:solidFill>
            <a:srgbClr val="FDF8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4</a:t>
            </a:fld>
            <a:endParaRPr lang="cs-CZ" dirty="0"/>
          </a:p>
        </p:txBody>
      </p:sp>
      <p:pic>
        <p:nvPicPr>
          <p:cNvPr id="6" name="Obrázek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089102" y="805543"/>
            <a:ext cx="3933371" cy="2950028"/>
          </a:xfrm>
          <a:prstGeom prst="rect">
            <a:avLst/>
          </a:prstGeom>
        </p:spPr>
      </p:pic>
      <p:sp>
        <p:nvSpPr>
          <p:cNvPr id="9" name="Obdélník 8"/>
          <p:cNvSpPr/>
          <p:nvPr/>
        </p:nvSpPr>
        <p:spPr>
          <a:xfrm>
            <a:off x="1375271" y="5100811"/>
            <a:ext cx="9177051" cy="1757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614057" y="1389742"/>
            <a:ext cx="3907972" cy="5210629"/>
          </a:xfrm>
          <a:prstGeom prst="rect">
            <a:avLst/>
          </a:prstGeom>
        </p:spPr>
      </p:pic>
      <p:pic>
        <p:nvPicPr>
          <p:cNvPr id="7" name="Obrázek 6"/>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158642" y="3573998"/>
            <a:ext cx="3251200" cy="2438400"/>
          </a:xfrm>
          <a:prstGeom prst="rect">
            <a:avLst/>
          </a:prstGeom>
        </p:spPr>
      </p:pic>
    </p:spTree>
    <p:extLst>
      <p:ext uri="{BB962C8B-B14F-4D97-AF65-F5344CB8AC3E}">
        <p14:creationId xmlns:p14="http://schemas.microsoft.com/office/powerpoint/2010/main" xmlns="" val="412907670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délník 7"/>
          <p:cNvSpPr/>
          <p:nvPr/>
        </p:nvSpPr>
        <p:spPr>
          <a:xfrm>
            <a:off x="9366738" y="0"/>
            <a:ext cx="2825262" cy="1465385"/>
          </a:xfrm>
          <a:prstGeom prst="rect">
            <a:avLst/>
          </a:prstGeom>
          <a:solidFill>
            <a:srgbClr val="FDF8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5</a:t>
            </a:fld>
            <a:endParaRPr lang="cs-CZ" dirty="0"/>
          </a:p>
        </p:txBody>
      </p:sp>
      <p:pic>
        <p:nvPicPr>
          <p:cNvPr id="6" name="Obrázek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986883" y="1477319"/>
            <a:ext cx="3087914" cy="2315936"/>
          </a:xfrm>
          <a:prstGeom prst="rect">
            <a:avLst/>
          </a:prstGeom>
        </p:spPr>
      </p:pic>
      <p:pic>
        <p:nvPicPr>
          <p:cNvPr id="7" name="Obrázek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16200000">
            <a:off x="117203" y="870857"/>
            <a:ext cx="3251200" cy="2438400"/>
          </a:xfrm>
          <a:prstGeom prst="rect">
            <a:avLst/>
          </a:prstGeom>
        </p:spPr>
      </p:pic>
      <p:sp>
        <p:nvSpPr>
          <p:cNvPr id="9" name="Obdélník 8"/>
          <p:cNvSpPr/>
          <p:nvPr/>
        </p:nvSpPr>
        <p:spPr>
          <a:xfrm>
            <a:off x="1375271" y="5100811"/>
            <a:ext cx="9177051" cy="1757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077028" y="1883229"/>
            <a:ext cx="5805715" cy="4354286"/>
          </a:xfrm>
          <a:prstGeom prst="rect">
            <a:avLst/>
          </a:prstGeom>
        </p:spPr>
      </p:pic>
    </p:spTree>
    <p:extLst>
      <p:ext uri="{BB962C8B-B14F-4D97-AF65-F5344CB8AC3E}">
        <p14:creationId xmlns:p14="http://schemas.microsoft.com/office/powerpoint/2010/main" xmlns="" val="21644628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6</a:t>
            </a:fld>
            <a:endParaRPr lang="cs-CZ" dirty="0"/>
          </a:p>
        </p:txBody>
      </p:sp>
      <p:pic>
        <p:nvPicPr>
          <p:cNvPr id="6" name="Obrázek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905240" y="97972"/>
            <a:ext cx="3251200" cy="2438400"/>
          </a:xfrm>
          <a:prstGeom prst="rect">
            <a:avLst/>
          </a:prstGeom>
        </p:spPr>
      </p:pic>
      <p:pic>
        <p:nvPicPr>
          <p:cNvPr id="7" name="Obrázek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16200000">
            <a:off x="-364018" y="673825"/>
            <a:ext cx="3251200" cy="2438400"/>
          </a:xfrm>
          <a:prstGeom prst="rect">
            <a:avLst/>
          </a:prstGeom>
        </p:spPr>
      </p:pic>
      <p:sp>
        <p:nvSpPr>
          <p:cNvPr id="8" name="Obdélník 7"/>
          <p:cNvSpPr/>
          <p:nvPr/>
        </p:nvSpPr>
        <p:spPr>
          <a:xfrm>
            <a:off x="1375271" y="5100811"/>
            <a:ext cx="9177051" cy="1757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751473" y="1973798"/>
            <a:ext cx="5612384" cy="4209288"/>
          </a:xfrm>
          <a:prstGeom prst="rect">
            <a:avLst/>
          </a:prstGeom>
        </p:spPr>
      </p:pic>
    </p:spTree>
    <p:extLst>
      <p:ext uri="{BB962C8B-B14F-4D97-AF65-F5344CB8AC3E}">
        <p14:creationId xmlns:p14="http://schemas.microsoft.com/office/powerpoint/2010/main" xmlns="" val="359542404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7</a:t>
            </a:fld>
            <a:endParaRPr lang="cs-CZ" dirty="0"/>
          </a:p>
        </p:txBody>
      </p:sp>
      <p:pic>
        <p:nvPicPr>
          <p:cNvPr id="6" name="Obrázek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16200000">
            <a:off x="9225280" y="505605"/>
            <a:ext cx="3251200" cy="2438400"/>
          </a:xfrm>
          <a:prstGeom prst="rect">
            <a:avLst/>
          </a:prstGeom>
        </p:spPr>
      </p:pic>
      <p:sp>
        <p:nvSpPr>
          <p:cNvPr id="7" name="Obdélník 6"/>
          <p:cNvSpPr/>
          <p:nvPr/>
        </p:nvSpPr>
        <p:spPr>
          <a:xfrm>
            <a:off x="1375271" y="5100811"/>
            <a:ext cx="9177051" cy="1757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579913" y="1527048"/>
            <a:ext cx="6284687" cy="4713515"/>
          </a:xfrm>
          <a:prstGeom prst="rect">
            <a:avLst/>
          </a:prstGeom>
        </p:spPr>
      </p:pic>
    </p:spTree>
    <p:extLst>
      <p:ext uri="{BB962C8B-B14F-4D97-AF65-F5344CB8AC3E}">
        <p14:creationId xmlns:p14="http://schemas.microsoft.com/office/powerpoint/2010/main" xmlns="" val="386413692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8</a:t>
            </a:fld>
            <a:endParaRPr lang="cs-CZ" dirty="0"/>
          </a:p>
        </p:txBody>
      </p:sp>
      <p:pic>
        <p:nvPicPr>
          <p:cNvPr id="8" name="Obrázek 7"/>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55600" y="438912"/>
            <a:ext cx="3251200" cy="2438400"/>
          </a:xfrm>
          <a:prstGeom prst="rect">
            <a:avLst/>
          </a:prstGeom>
        </p:spPr>
      </p:pic>
      <p:pic>
        <p:nvPicPr>
          <p:cNvPr id="9" name="Obrázek 8"/>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764816" y="152400"/>
            <a:ext cx="3251200" cy="2438400"/>
          </a:xfrm>
          <a:prstGeom prst="rect">
            <a:avLst/>
          </a:prstGeom>
        </p:spPr>
      </p:pic>
      <p:sp>
        <p:nvSpPr>
          <p:cNvPr id="10" name="Obdélník 9"/>
          <p:cNvSpPr/>
          <p:nvPr/>
        </p:nvSpPr>
        <p:spPr>
          <a:xfrm>
            <a:off x="1375271" y="5100811"/>
            <a:ext cx="9177051" cy="1757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pic>
        <p:nvPicPr>
          <p:cNvPr id="6" name="Obrázek 5"/>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55600" y="3803904"/>
            <a:ext cx="3251200" cy="2438400"/>
          </a:xfrm>
          <a:prstGeom prst="rect">
            <a:avLst/>
          </a:prstGeom>
        </p:spPr>
      </p:pic>
      <p:pic>
        <p:nvPicPr>
          <p:cNvPr id="5" name="Obrázek 4"/>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rot="16200000">
            <a:off x="3233057" y="1381505"/>
            <a:ext cx="5725886" cy="4294415"/>
          </a:xfrm>
          <a:prstGeom prst="rect">
            <a:avLst/>
          </a:prstGeom>
        </p:spPr>
      </p:pic>
      <p:pic>
        <p:nvPicPr>
          <p:cNvPr id="7" name="Obrázek 6"/>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8585200" y="3803904"/>
            <a:ext cx="3251200" cy="2438400"/>
          </a:xfrm>
          <a:prstGeom prst="rect">
            <a:avLst/>
          </a:prstGeom>
        </p:spPr>
      </p:pic>
    </p:spTree>
    <p:extLst>
      <p:ext uri="{BB962C8B-B14F-4D97-AF65-F5344CB8AC3E}">
        <p14:creationId xmlns:p14="http://schemas.microsoft.com/office/powerpoint/2010/main" xmlns="" val="364073515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fotografie</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a:t>
            </a:r>
            <a:r>
              <a:rPr lang="cs-CZ" dirty="0" smtClean="0"/>
              <a:t>(příroda</a:t>
            </a:r>
            <a:r>
              <a:rPr lang="cs-CZ" dirty="0" smtClean="0"/>
              <a:t>…)</a:t>
            </a:r>
            <a:endParaRPr lang="cs-CZ" sz="2700" dirty="0"/>
          </a:p>
        </p:txBody>
      </p:sp>
      <p:sp>
        <p:nvSpPr>
          <p:cNvPr id="3" name="Zástupný symbol pro obsah 2"/>
          <p:cNvSpPr>
            <a:spLocks noGrp="1"/>
          </p:cNvSpPr>
          <p:nvPr>
            <p:ph idx="1"/>
          </p:nvPr>
        </p:nvSpPr>
        <p:spPr/>
        <p:txBody>
          <a:bodyPr>
            <a:normAutofit/>
          </a:bodyPr>
          <a:lstStyle/>
          <a:p>
            <a:pPr marL="45720" indent="0">
              <a:buNone/>
            </a:pPr>
            <a:endParaRPr lang="cs-CZ" b="1" dirty="0"/>
          </a:p>
          <a:p>
            <a:r>
              <a:rPr lang="cs-CZ" b="1" dirty="0" smtClean="0"/>
              <a:t>Popis</a:t>
            </a:r>
          </a:p>
          <a:p>
            <a:r>
              <a:rPr lang="cs-CZ" dirty="0"/>
              <a:t>Prezentace se skládá z obrázků popelnic </a:t>
            </a:r>
            <a:r>
              <a:rPr lang="cs-CZ" dirty="0" smtClean="0"/>
              <a:t>a odpadků, které do různých druhů popelnic patří. </a:t>
            </a:r>
            <a:endParaRPr lang="cs-CZ" dirty="0"/>
          </a:p>
          <a:p>
            <a:endParaRPr lang="cs-CZ" b="1" dirty="0" smtClean="0"/>
          </a:p>
          <a:p>
            <a:r>
              <a:rPr lang="cs-CZ" b="1" dirty="0" smtClean="0"/>
              <a:t>Očekávání </a:t>
            </a:r>
            <a:r>
              <a:rPr lang="cs-CZ" b="1" dirty="0"/>
              <a:t>a cíle</a:t>
            </a:r>
          </a:p>
          <a:p>
            <a:r>
              <a:rPr lang="cs-CZ" dirty="0" smtClean="0"/>
              <a:t>Uvědomit si důležitost třídění a to, k čemu jaké popelnice jsou.</a:t>
            </a: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10</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3"/>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11</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pPr marL="45720" indent="0">
              <a:buNone/>
            </a:pPr>
            <a:endParaRPr lang="cs-CZ" dirty="0" smtClean="0"/>
          </a:p>
          <a:p>
            <a:pPr marL="45720" indent="0">
              <a:buNone/>
            </a:pPr>
            <a:r>
              <a:rPr lang="cs-CZ" dirty="0" smtClean="0"/>
              <a:t>Tato prezentace nám bude sloužit k tomu, abychom dětem přiblížili, k čemu lze používat barevné popelnice v našem okolí. Děti si hravou formou procvičí, co lze umístit do popelnice na plast, sklo, papír apod.</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12</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Prvky polytechnické výchovy</a:t>
            </a:r>
            <a:endParaRPr lang="cs-CZ"/>
          </a:p>
        </p:txBody>
      </p:sp>
      <p:sp>
        <p:nvSpPr>
          <p:cNvPr id="3" name="Zástupný symbol pro obsah 2"/>
          <p:cNvSpPr>
            <a:spLocks noGrp="1"/>
          </p:cNvSpPr>
          <p:nvPr>
            <p:ph idx="1"/>
          </p:nvPr>
        </p:nvSpPr>
        <p:spPr>
          <a:xfrm>
            <a:off x="997256" y="1474922"/>
            <a:ext cx="9853307" cy="4503964"/>
          </a:xfrm>
        </p:spPr>
        <p:txBody>
          <a:bodyPr vert="horz" lIns="91440" tIns="45720" rIns="91440" bIns="45720" rtlCol="0" anchor="t">
            <a:normAutofit/>
          </a:bodyPr>
          <a:lstStyle/>
          <a:p>
            <a:r>
              <a:rPr lang="cs-CZ" sz="1500" dirty="0">
                <a:latin typeface="Century Gothic" charset="0"/>
                <a:cs typeface="Arial" charset="0"/>
              </a:rPr>
              <a:t>Ovládat koordinaci ruky a oka, zvládnout jemnou motoriku Zacházet s běžnými předměty denní potřeby, hračkami, pomůckami, </a:t>
            </a:r>
            <a:r>
              <a:rPr lang="cs-CZ" sz="1500" dirty="0" smtClean="0">
                <a:latin typeface="Century Gothic" charset="0"/>
                <a:cs typeface="Arial" charset="0"/>
              </a:rPr>
              <a:t>nástroji </a:t>
            </a:r>
            <a:r>
              <a:rPr lang="cs-CZ" sz="1500" dirty="0">
                <a:latin typeface="Century Gothic" charset="0"/>
                <a:cs typeface="Arial" charset="0"/>
              </a:rPr>
              <a:t>a materiály </a:t>
            </a:r>
          </a:p>
          <a:p>
            <a:r>
              <a:rPr lang="cs-CZ" sz="1500" dirty="0">
                <a:latin typeface="Century Gothic" charset="0"/>
                <a:cs typeface="Arial" charset="0"/>
              </a:rPr>
              <a:t>Zvládat výtvarné činnosti, provádět jednoduché úkony s výtvarnými a technickými pomůckami (např. tužkou, pastelem, štětcem, nůžkami) a materiály (např. papírem-překládání, textilem, modelovací hmotou) </a:t>
            </a:r>
          </a:p>
          <a:p>
            <a:r>
              <a:rPr lang="cs-CZ" sz="1500" dirty="0">
                <a:latin typeface="Century Gothic" charset="0"/>
                <a:cs typeface="Arial" charset="0"/>
              </a:rPr>
              <a:t>Vyjadřovat samostatně a smysluplně myšlenky, nápady, pocity, ve vhodně zformulovaných větách </a:t>
            </a:r>
          </a:p>
          <a:p>
            <a:r>
              <a:rPr lang="cs-CZ" sz="1500" dirty="0">
                <a:latin typeface="Century Gothic" charset="0"/>
                <a:cs typeface="Arial" charset="0"/>
              </a:rPr>
              <a:t>Rozlišovat a používat základní prostorové pojmy (např. dole, nahoře, uprostřed, před, za, pod, nad, uvnitř, vně, u, vedle, mezi, nízko, vysoko, na konci, na kraji, vpředu, vzadu, blízko, daleko, dopředu, dozadu, nahoru, dolů) a těchto pojmů běžně užívat  Rozlišovat vzájemnou polohu dvou objektů  Orientovat se v řadě (např. první, poslední, uprostřed Orientovat se v prostoru podle slovních pokynů </a:t>
            </a:r>
          </a:p>
          <a:p>
            <a:r>
              <a:rPr lang="cs-CZ" sz="1500" dirty="0">
                <a:latin typeface="Century Gothic" charset="0"/>
              </a:rPr>
              <a:t>Rozlišovat aktivity, které mohou zdraví okolního prostředí podporovat a které je mohou poškozovat Mít povědomí o významu životního prostředí (přírody i společnosti) pro člověka, uvědomovat si, že způsobem, jakým se lidé chovají, ovlivňují vlastní zdraví i životní prostředí Pomáhat pečovat o okolní životní prostředí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13</a:t>
            </a:fld>
            <a:endParaRPr lang="cs-CZ" dirty="0"/>
          </a:p>
        </p:txBody>
      </p:sp>
    </p:spTree>
    <p:extLst>
      <p:ext uri="{BB962C8B-B14F-4D97-AF65-F5344CB8AC3E}">
        <p14:creationId xmlns:p14="http://schemas.microsoft.com/office/powerpoint/2010/main" xmlns="" val="79727377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14</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a:t>
              </a:r>
              <a:r>
                <a:rPr lang="cs-CZ" sz="1600" b="1" dirty="0" smtClean="0">
                  <a:solidFill>
                    <a:schemeClr val="tx1"/>
                  </a:solidFill>
                </a:rPr>
                <a:t>techniky a lidského faktoru </a:t>
              </a:r>
              <a:r>
                <a:rPr lang="cs-CZ" sz="1600" b="1" dirty="0">
                  <a:solidFill>
                    <a:schemeClr val="tx1"/>
                  </a:solidFill>
                </a:rPr>
                <a:t>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a:t>
              </a:r>
              <a:r>
                <a:rPr lang="cs-CZ" sz="1600" b="1" dirty="0" smtClean="0">
                  <a:solidFill>
                    <a:schemeClr val="tx1"/>
                  </a:solidFill>
                </a:rPr>
                <a:t>ke kladnému vztahu </a:t>
              </a:r>
              <a:r>
                <a:rPr lang="cs-CZ" sz="1600" b="1" smtClean="0">
                  <a:solidFill>
                    <a:schemeClr val="tx1"/>
                  </a:solidFill>
                </a:rPr>
                <a:t>k přírodě</a:t>
              </a:r>
              <a:endParaRPr lang="cs-CZ" sz="1600" b="1" dirty="0">
                <a:solidFill>
                  <a:schemeClr val="tx1"/>
                </a:solidFill>
              </a:endParaRP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a:t>
              </a:r>
              <a:r>
                <a:rPr lang="cs-CZ" sz="1600" b="1" dirty="0" smtClean="0">
                  <a:solidFill>
                    <a:schemeClr val="tx1"/>
                  </a:solidFill>
                </a:rPr>
                <a:t>přírodě a podstatu třídění</a:t>
              </a:r>
              <a:endParaRPr lang="cs-CZ" sz="1600" b="1" dirty="0">
                <a:solidFill>
                  <a:schemeClr val="tx1"/>
                </a:solidFill>
              </a:endParaRP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smtClean="0">
                  <a:solidFill>
                    <a:schemeClr val="tx1"/>
                  </a:solidFill>
                </a:rPr>
                <a:t>dětí</a:t>
              </a:r>
              <a:endParaRPr lang="cs-CZ" sz="1600" b="1" dirty="0">
                <a:solidFill>
                  <a:schemeClr val="tx1"/>
                </a:solidFill>
              </a:endParaRP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540</Words>
  <Application>Microsoft Office PowerPoint</Application>
  <PresentationFormat>Vlastní</PresentationFormat>
  <Paragraphs>72</Paragraphs>
  <Slides>14</Slides>
  <Notes>12</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Sheer Green 16x9</vt:lpstr>
      <vt:lpstr>ODPADKY – KAM CO HODIT?! </vt:lpstr>
      <vt:lpstr>Snímek 2</vt:lpstr>
      <vt:lpstr>Snímek 3</vt:lpstr>
      <vt:lpstr>Snímek 4</vt:lpstr>
      <vt:lpstr>Snímek 5</vt:lpstr>
      <vt:lpstr>Snímek 6</vt:lpstr>
      <vt:lpstr>Snímek 7</vt:lpstr>
      <vt:lpstr>Snímek 8</vt:lpstr>
      <vt:lpstr>Použité odkazy</vt:lpstr>
      <vt:lpstr>Metodický pokyn Integrovaný blok: (příroda…)</vt:lpstr>
      <vt:lpstr>Studijní materiály </vt:lpstr>
      <vt:lpstr>   Práce s interaktivním výukovým materiálem </vt:lpstr>
      <vt:lpstr>Prvky polytechnické výchovy</vt:lpstr>
      <vt:lpstr>Snímek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ODPADKY – KAM CO HODIT?!</dc:title>
  <dc:creator/>
  <cp:lastModifiedBy/>
  <cp:revision>3</cp:revision>
  <dcterms:created xsi:type="dcterms:W3CDTF">2014-08-05T12:38:58Z</dcterms:created>
  <dcterms:modified xsi:type="dcterms:W3CDTF">2015-05-27T12:06:55Z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