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70" r:id="rId10"/>
    <p:sldId id="271" r:id="rId11"/>
    <p:sldId id="27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VY_52_INOVACE_03_Přírodopis 7.ročník_Cizokrajní hadi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Cizokrajní hadi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F278E6-ABD5-40E3-8627-95DF4B840E3F}" type="presOf" srcId="{D1D4F407-5343-4D3F-B5B9-D407B03CAEB4}" destId="{AED2198E-93D5-4001-81B4-73124B309672}" srcOrd="1" destOrd="0" presId="urn:microsoft.com/office/officeart/2005/8/layout/target3"/>
    <dgm:cxn modelId="{28729EF5-A9C7-40AC-95A5-8D5824CA7B2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29A909-DF90-4707-B080-08FC80A6FBC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D3661B-74D0-4B67-8BF0-289AFA7BB7E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EBE1A2D-D663-4C08-8CEE-E50BCE35812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B1F733-2204-4FC8-9B24-011DAFB6B8CD}" type="presOf" srcId="{D8197B8C-B260-4A16-BDF4-0947B075E274}" destId="{25B08C86-7E15-44DC-BE7F-FFB55DD49D12}" srcOrd="0" destOrd="0" presId="urn:microsoft.com/office/officeart/2005/8/layout/target3"/>
    <dgm:cxn modelId="{DC842859-2F72-44EB-9FD2-BE941E898012}" type="presOf" srcId="{4C35D32F-0EAB-4CD7-82EE-45574DC2A586}" destId="{890E4F0B-2866-4A3F-A3C7-2A14B1797930}" srcOrd="1" destOrd="0" presId="urn:microsoft.com/office/officeart/2005/8/layout/target3"/>
    <dgm:cxn modelId="{10034538-62B4-4255-A27A-69668289441E}" type="presOf" srcId="{B651F6E3-6281-48DB-9319-2AEAFDAE7572}" destId="{6BB5E863-4638-4E1D-BFDE-399D028AC4ED}" srcOrd="1" destOrd="0" presId="urn:microsoft.com/office/officeart/2005/8/layout/target3"/>
    <dgm:cxn modelId="{E716D956-0DC5-4466-8BDA-8F0FC82200E0}" type="presOf" srcId="{B651F6E3-6281-48DB-9319-2AEAFDAE7572}" destId="{619D679B-A015-4ECF-8348-D1034C574F40}" srcOrd="0" destOrd="0" presId="urn:microsoft.com/office/officeart/2005/8/layout/target3"/>
    <dgm:cxn modelId="{5F1B8915-E8F5-4620-A6AC-2FFEEAB5365F}" type="presOf" srcId="{4C35D32F-0EAB-4CD7-82EE-45574DC2A586}" destId="{8BEBB6EC-1DAA-4CAC-8A25-BC0FCBD5DBD5}" srcOrd="0" destOrd="0" presId="urn:microsoft.com/office/officeart/2005/8/layout/target3"/>
    <dgm:cxn modelId="{F9F20934-B68E-403D-B611-FEBE78D5D048}" type="presOf" srcId="{D8197B8C-B260-4A16-BDF4-0947B075E274}" destId="{5A5FFA88-C948-4069-8E93-59FA12366E83}" srcOrd="1" destOrd="0" presId="urn:microsoft.com/office/officeart/2005/8/layout/target3"/>
    <dgm:cxn modelId="{CFE6935D-790A-413E-B382-EE33D7BB0B3D}" type="presParOf" srcId="{333A1088-737F-45CB-B68E-254E46348037}" destId="{F5ABB229-8D3B-4694-996A-96F23CF14429}" srcOrd="0" destOrd="0" presId="urn:microsoft.com/office/officeart/2005/8/layout/target3"/>
    <dgm:cxn modelId="{D329589C-C706-4F3B-A8E6-1EA68FFB84B3}" type="presParOf" srcId="{333A1088-737F-45CB-B68E-254E46348037}" destId="{F41139FD-01EE-4571-8B17-4FB00FC51163}" srcOrd="1" destOrd="0" presId="urn:microsoft.com/office/officeart/2005/8/layout/target3"/>
    <dgm:cxn modelId="{A1247558-BB8D-4BD7-95AA-7E5D80EFF39D}" type="presParOf" srcId="{333A1088-737F-45CB-B68E-254E46348037}" destId="{D005CE8C-CC26-4C3E-AC11-E15060ECD759}" srcOrd="2" destOrd="0" presId="urn:microsoft.com/office/officeart/2005/8/layout/target3"/>
    <dgm:cxn modelId="{C439A3DE-1A05-4881-8C0A-7F3E4038F840}" type="presParOf" srcId="{333A1088-737F-45CB-B68E-254E46348037}" destId="{2C702D82-9B77-49B7-9568-BB8EB47C3372}" srcOrd="3" destOrd="0" presId="urn:microsoft.com/office/officeart/2005/8/layout/target3"/>
    <dgm:cxn modelId="{7217A731-2A02-4899-9BCB-E7FE19640580}" type="presParOf" srcId="{333A1088-737F-45CB-B68E-254E46348037}" destId="{A52A0455-90FF-4808-ABD0-F02540D31D5A}" srcOrd="4" destOrd="0" presId="urn:microsoft.com/office/officeart/2005/8/layout/target3"/>
    <dgm:cxn modelId="{7C480DB0-5775-4D63-B675-D8F5DC8E6480}" type="presParOf" srcId="{333A1088-737F-45CB-B68E-254E46348037}" destId="{6140AFEC-043D-4C43-A2F9-D0F5331DF3A3}" srcOrd="5" destOrd="0" presId="urn:microsoft.com/office/officeart/2005/8/layout/target3"/>
    <dgm:cxn modelId="{4AFB2ADF-2FE6-4033-9C09-98894D9949A0}" type="presParOf" srcId="{333A1088-737F-45CB-B68E-254E46348037}" destId="{9358AC05-5D7D-4327-9F80-1AD486AEA664}" srcOrd="6" destOrd="0" presId="urn:microsoft.com/office/officeart/2005/8/layout/target3"/>
    <dgm:cxn modelId="{5A422340-F387-4250-997B-6E02E5E79E89}" type="presParOf" srcId="{333A1088-737F-45CB-B68E-254E46348037}" destId="{313FC574-E1CD-4FB4-B054-0B805CE0447D}" srcOrd="7" destOrd="0" presId="urn:microsoft.com/office/officeart/2005/8/layout/target3"/>
    <dgm:cxn modelId="{FFB6C571-FC07-4523-903A-D0D87CBDFD8D}" type="presParOf" srcId="{333A1088-737F-45CB-B68E-254E46348037}" destId="{619D679B-A015-4ECF-8348-D1034C574F40}" srcOrd="8" destOrd="0" presId="urn:microsoft.com/office/officeart/2005/8/layout/target3"/>
    <dgm:cxn modelId="{E57CE420-B0A1-4D61-852E-768805049DC4}" type="presParOf" srcId="{333A1088-737F-45CB-B68E-254E46348037}" destId="{322283A8-4A27-4CDA-BAE3-F381106A9174}" srcOrd="9" destOrd="0" presId="urn:microsoft.com/office/officeart/2005/8/layout/target3"/>
    <dgm:cxn modelId="{66EED331-0125-4038-9BE6-AAD5A0FA3FAF}" type="presParOf" srcId="{333A1088-737F-45CB-B68E-254E46348037}" destId="{FFC9F71D-1B4F-4AD9-A4A6-86ADEFC8AF5C}" srcOrd="10" destOrd="0" presId="urn:microsoft.com/office/officeart/2005/8/layout/target3"/>
    <dgm:cxn modelId="{C75DF3AD-A357-48A5-9088-23D0AFD8AA23}" type="presParOf" srcId="{333A1088-737F-45CB-B68E-254E46348037}" destId="{25B08C86-7E15-44DC-BE7F-FFB55DD49D12}" srcOrd="11" destOrd="0" presId="urn:microsoft.com/office/officeart/2005/8/layout/target3"/>
    <dgm:cxn modelId="{C29BD34E-771D-48BC-9E85-B27EB13E7790}" type="presParOf" srcId="{333A1088-737F-45CB-B68E-254E46348037}" destId="{76644BE8-9D7C-4C09-B250-3D10AF48CBB7}" srcOrd="12" destOrd="0" presId="urn:microsoft.com/office/officeart/2005/8/layout/target3"/>
    <dgm:cxn modelId="{4A99ADE1-1D32-4685-B8CF-434BE43F0BAE}" type="presParOf" srcId="{333A1088-737F-45CB-B68E-254E46348037}" destId="{EE85B701-7295-41C0-BA7A-34D3756A2AE6}" srcOrd="13" destOrd="0" presId="urn:microsoft.com/office/officeart/2005/8/layout/target3"/>
    <dgm:cxn modelId="{4A238CAB-79F9-4DDD-852A-4ACE3E51A561}" type="presParOf" srcId="{333A1088-737F-45CB-B68E-254E46348037}" destId="{8BEBB6EC-1DAA-4CAC-8A25-BC0FCBD5DBD5}" srcOrd="14" destOrd="0" presId="urn:microsoft.com/office/officeart/2005/8/layout/target3"/>
    <dgm:cxn modelId="{537B0668-2842-49D5-940D-78100CFA1606}" type="presParOf" srcId="{333A1088-737F-45CB-B68E-254E46348037}" destId="{AED2198E-93D5-4001-81B4-73124B309672}" srcOrd="15" destOrd="0" presId="urn:microsoft.com/office/officeart/2005/8/layout/target3"/>
    <dgm:cxn modelId="{9642856B-24F9-49A4-8B26-64224B21D493}" type="presParOf" srcId="{333A1088-737F-45CB-B68E-254E46348037}" destId="{2BE915AB-18AA-4053-B92C-3BFC9ED204BB}" srcOrd="16" destOrd="0" presId="urn:microsoft.com/office/officeart/2005/8/layout/target3"/>
    <dgm:cxn modelId="{AB4B6894-48F9-4B17-9B9D-48CBA8A053FF}" type="presParOf" srcId="{333A1088-737F-45CB-B68E-254E46348037}" destId="{6BB5E863-4638-4E1D-BFDE-399D028AC4ED}" srcOrd="17" destOrd="0" presId="urn:microsoft.com/office/officeart/2005/8/layout/target3"/>
    <dgm:cxn modelId="{B6EBE66C-D7E1-4239-B1BE-115D7B07CB69}" type="presParOf" srcId="{333A1088-737F-45CB-B68E-254E46348037}" destId="{5A5FFA88-C948-4069-8E93-59FA12366E83}" srcOrd="18" destOrd="0" presId="urn:microsoft.com/office/officeart/2005/8/layout/target3"/>
    <dgm:cxn modelId="{C171D48A-0470-4CE7-AAED-6460781E18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VY_52_INOVACE_03_Přírodopis 7.ročník_Cizokrajní hadi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Cizokrajní hadi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A418F-369F-4E85-BFF6-1DEC949C25B0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A682E3-10B3-4F11-A5C0-480538B37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165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523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4062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77074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8639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5656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172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17916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3639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21118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70205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A682E3-10B3-4F11-A5C0-480538B3767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453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222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813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7678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213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1460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161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474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6724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810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506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7988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D204E-30E1-4041-93CF-BBB787A8FD41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3DC34-37BC-47E1-8999-DA11D463F6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120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nectes_murinus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ticulated_Python_02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bra_hood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Red_milk_snake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bra_hood.jpg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nectes_murinus.jpg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d_milk_snake.JPG" TargetMode="External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Reticulated_Python_02.jpg" TargetMode="Externa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cs.wikipedia.org/wiki/Kor%C3%A1love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Kobra_indick%C3%A1" TargetMode="External"/><Relationship Id="rId5" Type="http://schemas.openxmlformats.org/officeDocument/2006/relationships/hyperlink" Target="http://cs.wikipedia.org/wiki/Krajta_m%C5%99%C3%AD%C5%BEkovan%C3%A1" TargetMode="External"/><Relationship Id="rId4" Type="http://schemas.openxmlformats.org/officeDocument/2006/relationships/hyperlink" Target="http://cs.wikipedia.org/wiki/Anakonda_velk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2241233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2848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764704"/>
            <a:ext cx="88508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 7. třída  - Cizokrajní hadi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/>
          </a:p>
          <a:p>
            <a:r>
              <a:rPr lang="cs-CZ" sz="2400" dirty="0" smtClean="0"/>
              <a:t>1) Nejedovatí hadi – anakonda, hroznýš královský, krajta mřížkovaná</a:t>
            </a:r>
          </a:p>
          <a:p>
            <a:r>
              <a:rPr lang="cs-CZ" sz="2400" dirty="0" smtClean="0"/>
              <a:t>2) Jedovatí hadi – kobra indická, chřestýši, korálovci</a:t>
            </a:r>
          </a:p>
          <a:p>
            <a:r>
              <a:rPr lang="cs-CZ" sz="2400" dirty="0" smtClean="0"/>
              <a:t>3) Poznávání hadů s kontrolou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8905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8136904" cy="56938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Cizokrajní  hadi</a:t>
            </a:r>
          </a:p>
          <a:p>
            <a:endParaRPr lang="cs-CZ" sz="2800" b="1" u="sng" dirty="0"/>
          </a:p>
          <a:p>
            <a:pPr marL="514350" indent="-514350">
              <a:buAutoNum type="arabicPeriod"/>
            </a:pPr>
            <a:r>
              <a:rPr lang="cs-CZ" sz="2800" b="1" u="sng" dirty="0" smtClean="0"/>
              <a:t>nejedovatí</a:t>
            </a:r>
          </a:p>
          <a:p>
            <a:endParaRPr lang="cs-CZ" sz="2800" b="1" u="sng" dirty="0" smtClean="0"/>
          </a:p>
          <a:p>
            <a:endParaRPr lang="cs-CZ" sz="2800" b="1" u="sng" dirty="0"/>
          </a:p>
          <a:p>
            <a:endParaRPr lang="cs-CZ" sz="2800" b="1" u="sng" dirty="0"/>
          </a:p>
          <a:p>
            <a:r>
              <a:rPr lang="cs-CZ" sz="2800" b="1" u="sng" dirty="0"/>
              <a:t>A</a:t>
            </a:r>
            <a:r>
              <a:rPr lang="cs-CZ" sz="2800" b="1" u="sng" dirty="0" smtClean="0"/>
              <a:t>nakonda </a:t>
            </a:r>
            <a:r>
              <a:rPr lang="cs-CZ" sz="2800" b="1" u="sng" dirty="0" smtClean="0"/>
              <a:t>velká</a:t>
            </a:r>
          </a:p>
          <a:p>
            <a:r>
              <a:rPr lang="cs-CZ" sz="2800" dirty="0" smtClean="0"/>
              <a:t>- většinou ve vodě  (Amazonka), číhá na kořist – ryby,  ptáky, kapybary a jiné savce</a:t>
            </a:r>
          </a:p>
          <a:p>
            <a:r>
              <a:rPr lang="cs-CZ" sz="2800" dirty="0" smtClean="0"/>
              <a:t>- rodí živá mláďata</a:t>
            </a:r>
          </a:p>
          <a:p>
            <a:r>
              <a:rPr lang="cs-CZ" sz="2800" dirty="0" smtClean="0"/>
              <a:t>- nejtěžší had   </a:t>
            </a:r>
            <a:r>
              <a:rPr lang="cs-CZ" sz="2800" dirty="0" smtClean="0"/>
              <a:t>(5 </a:t>
            </a:r>
            <a:r>
              <a:rPr lang="cs-CZ" sz="2800" dirty="0" smtClean="0"/>
              <a:t>– 10m,  250 – 300 kg)</a:t>
            </a:r>
          </a:p>
          <a:p>
            <a:r>
              <a:rPr lang="cs-CZ" sz="2800" dirty="0" smtClean="0"/>
              <a:t>- olivově nebo žlutohnědě zbarvená s černými skvrnami na hřbetě</a:t>
            </a:r>
            <a:endParaRPr lang="cs-CZ" sz="2800" dirty="0"/>
          </a:p>
        </p:txBody>
      </p:sp>
      <p:pic>
        <p:nvPicPr>
          <p:cNvPr id="3074" name="Picture 2" descr="Anakonda velká">
            <a:hlinkClick r:id="rId3" tooltip="Anakonda velká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044" y="332656"/>
            <a:ext cx="291632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4835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7776864" cy="48320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cs-CZ" sz="2800" b="1" u="sng" dirty="0" smtClean="0"/>
          </a:p>
          <a:p>
            <a:endParaRPr lang="cs-CZ" sz="2800" b="1" u="sng" dirty="0"/>
          </a:p>
          <a:p>
            <a:r>
              <a:rPr lang="cs-CZ" sz="2800" b="1" u="sng" dirty="0" smtClean="0"/>
              <a:t> </a:t>
            </a:r>
            <a:r>
              <a:rPr lang="cs-CZ" sz="2800" b="1" u="sng" dirty="0" smtClean="0"/>
              <a:t>Hroznýš </a:t>
            </a:r>
            <a:r>
              <a:rPr lang="cs-CZ" sz="2800" b="1" u="sng" dirty="0" smtClean="0"/>
              <a:t>královský</a:t>
            </a:r>
          </a:p>
          <a:p>
            <a:endParaRPr lang="cs-CZ" sz="2800" dirty="0" smtClean="0"/>
          </a:p>
          <a:p>
            <a:r>
              <a:rPr lang="cs-CZ" sz="2800" dirty="0" smtClean="0"/>
              <a:t>- trojúhelníkovitá hlava, barevné skvrny na hřbetě </a:t>
            </a:r>
          </a:p>
          <a:p>
            <a:r>
              <a:rPr lang="cs-CZ" sz="2800" dirty="0" smtClean="0"/>
              <a:t>- ve vlhkých pralesích</a:t>
            </a:r>
          </a:p>
          <a:p>
            <a:r>
              <a:rPr lang="cs-CZ" sz="2800" dirty="0" smtClean="0"/>
              <a:t>- rodí živá mláďata</a:t>
            </a:r>
          </a:p>
          <a:p>
            <a:r>
              <a:rPr lang="cs-CZ" sz="2800" dirty="0" smtClean="0"/>
              <a:t>- do 4 m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0225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24936" cy="35394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rajta </a:t>
            </a:r>
            <a:r>
              <a:rPr lang="cs-CZ" sz="2800" b="1" u="sng" dirty="0" smtClean="0"/>
              <a:t>mřížkovaná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mokřady, rýžová pole v JV Asii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stromech, celé hodiny ve vodě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oví savce, ptáky, mohutní jedinci – prasata, </a:t>
            </a:r>
            <a:r>
              <a:rPr lang="cs-CZ" sz="2800" dirty="0" smtClean="0"/>
              <a:t>antilopy </a:t>
            </a:r>
            <a:r>
              <a:rPr lang="cs-CZ" sz="2800" dirty="0" smtClean="0"/>
              <a:t>i lidi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luté skvrny s tmavým okrajem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50 vajec obtáčí svým tělem</a:t>
            </a:r>
            <a:endParaRPr lang="cs-CZ" sz="2800" dirty="0"/>
          </a:p>
        </p:txBody>
      </p:sp>
      <p:pic>
        <p:nvPicPr>
          <p:cNvPr id="3" name="Picture 2" descr="Krajta mřížkovaná v teráriu.">
            <a:hlinkClick r:id="rId3" tooltip="Krajta mřížkovaná v teráriu.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36" y="3861048"/>
            <a:ext cx="2016224" cy="268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870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424936" cy="39703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 startAt="2"/>
            </a:pPr>
            <a:r>
              <a:rPr lang="cs-CZ" sz="2800" b="1" u="sng" dirty="0" smtClean="0"/>
              <a:t>jedovatí</a:t>
            </a:r>
          </a:p>
          <a:p>
            <a:endParaRPr lang="cs-CZ" sz="2800" b="1" u="sng" dirty="0"/>
          </a:p>
          <a:p>
            <a:r>
              <a:rPr lang="cs-CZ" sz="2800" b="1" u="sng" dirty="0"/>
              <a:t>K</a:t>
            </a:r>
            <a:r>
              <a:rPr lang="cs-CZ" sz="2800" b="1" u="sng" dirty="0" smtClean="0"/>
              <a:t>obra </a:t>
            </a:r>
            <a:r>
              <a:rPr lang="cs-CZ" sz="2800" b="1" u="sng" dirty="0" smtClean="0"/>
              <a:t>indická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tmavě hnědá, tmavě olivová až černá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íky kresbě brýlí – nazývána brejlovec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ed působí na nervy, svaly, srdce a dýchání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endParaRPr lang="cs-CZ" sz="2800" b="1" u="sng" dirty="0"/>
          </a:p>
        </p:txBody>
      </p:sp>
      <p:pic>
        <p:nvPicPr>
          <p:cNvPr id="3" name="Picture 2" descr="Kobra indická (Naja naja)">
            <a:hlinkClick r:id="rId3" tooltip="Kobra indická (Naja naja)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1243" y="3429000"/>
            <a:ext cx="1885213" cy="312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975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136904" cy="22467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C</a:t>
            </a:r>
            <a:r>
              <a:rPr lang="cs-CZ" sz="2800" b="1" u="sng" dirty="0" smtClean="0"/>
              <a:t>hřestýši</a:t>
            </a:r>
            <a:endParaRPr lang="cs-CZ" sz="2800" b="1" u="sng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ouze v Americe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konci ocasu – chřestítko – volně pohyblivé články, které na sebe narážejí – chřestivý zvuk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6030" y="3068960"/>
            <a:ext cx="3657600" cy="25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658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96944" cy="310854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</a:t>
            </a:r>
            <a:r>
              <a:rPr lang="cs-CZ" sz="2800" b="1" u="sng" dirty="0" smtClean="0"/>
              <a:t>orálovci</a:t>
            </a:r>
            <a:endParaRPr lang="cs-CZ" sz="2800" b="1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 J i S Americe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ěkteří velmi jedovatí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erveně, bíle a černě pruhovaní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lete se s </a:t>
            </a:r>
            <a:r>
              <a:rPr lang="cs-CZ" sz="2800" b="1" dirty="0" smtClean="0"/>
              <a:t>korálovkou</a:t>
            </a:r>
            <a:r>
              <a:rPr lang="cs-CZ" sz="2800" dirty="0" smtClean="0"/>
              <a:t> – nejedovatá, jiné uspořádání pruhů – červená, černá, bílá</a:t>
            </a:r>
          </a:p>
          <a:p>
            <a:endParaRPr lang="cs-CZ" sz="2800" dirty="0"/>
          </a:p>
        </p:txBody>
      </p:sp>
      <p:pic>
        <p:nvPicPr>
          <p:cNvPr id="5" name="Picture 2" descr="http://leccos.com/pics/pic/koralove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68842"/>
            <a:ext cx="2771690" cy="175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Korálovka sedlatá (Lampropeltis triangulum syspila)">
            <a:hlinkClick r:id="rId4" tooltip="Korálovka sedlatá (Lampropeltis triangulum syspila)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8582" y="4068842"/>
            <a:ext cx="2243738" cy="174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342900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        Urči správně, pozorně si prohlédni pořadí </a:t>
            </a:r>
            <a:r>
              <a:rPr lang="cs-CZ" sz="2400" dirty="0" smtClean="0">
                <a:solidFill>
                  <a:srgbClr val="FF0000"/>
                </a:solidFill>
              </a:rPr>
              <a:t>barev: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6093296"/>
            <a:ext cx="5792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korálovec                            korálovka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368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2463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Poznávání hadů</a:t>
            </a:r>
            <a:endParaRPr lang="cs-CZ" sz="2800" dirty="0"/>
          </a:p>
        </p:txBody>
      </p:sp>
      <p:pic>
        <p:nvPicPr>
          <p:cNvPr id="3" name="Picture 2" descr="Kobra indická (Naja naja)">
            <a:hlinkClick r:id="rId3" tooltip="Kobra indická (Naja naja)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361731"/>
            <a:ext cx="1519747" cy="252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7348"/>
            <a:ext cx="3384376" cy="2385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Anakonda velká">
            <a:hlinkClick r:id="rId6" tooltip="Anakonda velká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76253"/>
            <a:ext cx="3427359" cy="228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4869160"/>
            <a:ext cx="88889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               ……………………..        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………………………………………..                …………………….         ……………………………………………………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221088"/>
            <a:ext cx="5883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1                                2                               3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367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Korálovka sedlatá (Lampropeltis triangulum syspila)">
            <a:hlinkClick r:id="rId3" tooltip="Korálovka sedlatá (Lampropeltis triangulum syspila)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59225"/>
            <a:ext cx="2243738" cy="174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Krajta mřížkovaná v teráriu.">
            <a:hlinkClick r:id="rId5" tooltip="Krajta mřížkovaná v teráriu.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2656"/>
            <a:ext cx="2016224" cy="268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leccos.com/pics/pic/koralovec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12776"/>
            <a:ext cx="2771690" cy="175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3573016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4"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         5                                  6</a:t>
            </a:r>
          </a:p>
          <a:p>
            <a:pPr marL="514350" indent="-514350">
              <a:buAutoNum type="arabicPlain" startAt="4"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653136"/>
            <a:ext cx="871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     ……………………………………….         ………………………………………..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985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58282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Zkontroluj si jak jsi byl/a  úspěšný/á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1882562"/>
            <a:ext cx="4176464" cy="310854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/>
              <a:t>c</a:t>
            </a:r>
            <a:r>
              <a:rPr lang="cs-CZ" sz="2800" b="1" dirty="0" smtClean="0"/>
              <a:t>hřestýš</a:t>
            </a:r>
          </a:p>
          <a:p>
            <a:pPr marL="514350" indent="-514350">
              <a:buAutoNum type="arabicParenR"/>
            </a:pPr>
            <a:r>
              <a:rPr lang="cs-CZ" sz="2800" b="1" dirty="0"/>
              <a:t>k</a:t>
            </a:r>
            <a:r>
              <a:rPr lang="cs-CZ" sz="2800" b="1" dirty="0" smtClean="0"/>
              <a:t>obra indická</a:t>
            </a:r>
          </a:p>
          <a:p>
            <a:pPr marL="514350" indent="-514350">
              <a:buAutoNum type="arabicParenR"/>
            </a:pPr>
            <a:r>
              <a:rPr lang="cs-CZ" sz="2800" b="1" dirty="0"/>
              <a:t>a</a:t>
            </a:r>
            <a:r>
              <a:rPr lang="cs-CZ" sz="2800" b="1" dirty="0" smtClean="0"/>
              <a:t>nakonda velká</a:t>
            </a:r>
          </a:p>
          <a:p>
            <a:pPr marL="514350" indent="-514350">
              <a:buAutoNum type="arabicParenR"/>
            </a:pPr>
            <a:r>
              <a:rPr lang="cs-CZ" sz="2800" b="1" dirty="0"/>
              <a:t>k</a:t>
            </a:r>
            <a:r>
              <a:rPr lang="cs-CZ" sz="2800" b="1" dirty="0" smtClean="0"/>
              <a:t>orálovka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krajta mřížkovaná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korálovec</a:t>
            </a:r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51069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620688"/>
            <a:ext cx="8839664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http://microsoft.com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cs.wikipedia.org/wiki/Anakonda_velk%C3%A1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cs.wikipedia.org/wiki/Krajta_m%C5%99%C3%AD%C5%BEkovan%C3%A1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cs.wikipedia.org/wiki/Kobra_indick%C3%A1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cs.wikipedia.org/wiki/Kor%C3%A1lovec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000" dirty="0"/>
          </a:p>
          <a:p>
            <a:pPr lvl="0"/>
            <a:r>
              <a:rPr lang="cs-CZ" dirty="0">
                <a:latin typeface="Arial" charset="0"/>
                <a:cs typeface="Arial" charset="0"/>
              </a:rPr>
              <a:t>DOBRORUKA, Luděk J. a kol. </a:t>
            </a:r>
            <a:r>
              <a:rPr lang="cs-CZ" i="1" dirty="0">
                <a:latin typeface="Arial" charset="0"/>
                <a:cs typeface="Arial" charset="0"/>
              </a:rPr>
              <a:t>Přírodopis II</a:t>
            </a:r>
            <a:r>
              <a:rPr lang="cs-CZ" dirty="0">
                <a:latin typeface="Arial" charset="0"/>
                <a:cs typeface="Arial" charset="0"/>
              </a:rPr>
              <a:t>. Praha: </a:t>
            </a:r>
            <a:r>
              <a:rPr lang="cs-CZ" dirty="0" err="1">
                <a:latin typeface="Arial" charset="0"/>
                <a:cs typeface="Arial" charset="0"/>
              </a:rPr>
              <a:t>Scientia</a:t>
            </a:r>
            <a:r>
              <a:rPr lang="cs-CZ" dirty="0">
                <a:latin typeface="Arial" charset="0"/>
                <a:cs typeface="Arial" charset="0"/>
              </a:rPr>
              <a:t>, 1998,</a:t>
            </a:r>
          </a:p>
          <a:p>
            <a:pPr lvl="0"/>
            <a:r>
              <a:rPr lang="cs-CZ" dirty="0">
                <a:latin typeface="Arial" charset="0"/>
                <a:cs typeface="Arial" charset="0"/>
              </a:rPr>
              <a:t> ISBN 80-7183-134-4.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6046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376</Words>
  <Application>Microsoft Office PowerPoint</Application>
  <PresentationFormat>Předvádění na obrazovce (4:3)</PresentationFormat>
  <Paragraphs>99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šárka</cp:lastModifiedBy>
  <cp:revision>29</cp:revision>
  <dcterms:created xsi:type="dcterms:W3CDTF">2011-11-03T16:07:36Z</dcterms:created>
  <dcterms:modified xsi:type="dcterms:W3CDTF">2012-04-17T17:31:58Z</dcterms:modified>
</cp:coreProperties>
</file>