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9"/>
  </p:notesMasterIdLst>
  <p:handoutMasterIdLst>
    <p:handoutMasterId r:id="rId20"/>
  </p:handoutMasterIdLst>
  <p:sldIdLst>
    <p:sldId id="272" r:id="rId3"/>
    <p:sldId id="284" r:id="rId4"/>
    <p:sldId id="285" r:id="rId5"/>
    <p:sldId id="295" r:id="rId6"/>
    <p:sldId id="288" r:id="rId7"/>
    <p:sldId id="289" r:id="rId8"/>
    <p:sldId id="290" r:id="rId9"/>
    <p:sldId id="294" r:id="rId10"/>
    <p:sldId id="286" r:id="rId11"/>
    <p:sldId id="275" r:id="rId12"/>
    <p:sldId id="276" r:id="rId13"/>
    <p:sldId id="277" r:id="rId14"/>
    <p:sldId id="278" r:id="rId15"/>
    <p:sldId id="279" r:id="rId16"/>
    <p:sldId id="280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101" d="100"/>
          <a:sy n="101" d="100"/>
        </p:scale>
        <p:origin x="150" y="360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27. 5. 2015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27. 5. 2015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7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0.jpeg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8.jpeg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6" Type="http://schemas.openxmlformats.org/officeDocument/2006/relationships/image" Target="../media/image5.jpeg"/><Relationship Id="rId5" Type="http://schemas.openxmlformats.org/officeDocument/2006/relationships/image" Target="../media/image9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jpeg"/><Relationship Id="rId2" Type="http://schemas.openxmlformats.org/officeDocument/2006/relationships/audio" Target="../media/media4.wav"/><Relationship Id="rId1" Type="http://schemas.microsoft.com/office/2007/relationships/media" Target="../media/media4.wav"/><Relationship Id="rId6" Type="http://schemas.openxmlformats.org/officeDocument/2006/relationships/image" Target="../media/image6.jpeg"/><Relationship Id="rId5" Type="http://schemas.openxmlformats.org/officeDocument/2006/relationships/image" Target="../media/image7.jpe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audio" Target="../media/media5.wav"/><Relationship Id="rId1" Type="http://schemas.microsoft.com/office/2007/relationships/media" Target="../media/media5.wav"/><Relationship Id="rId6" Type="http://schemas.openxmlformats.org/officeDocument/2006/relationships/image" Target="../media/image8.jpeg"/><Relationship Id="rId5" Type="http://schemas.openxmlformats.org/officeDocument/2006/relationships/image" Target="../media/image9.pn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1.jpeg"/><Relationship Id="rId2" Type="http://schemas.openxmlformats.org/officeDocument/2006/relationships/audio" Target="../media/media6.wav"/><Relationship Id="rId1" Type="http://schemas.microsoft.com/office/2007/relationships/media" Target="../media/media6.wav"/><Relationship Id="rId6" Type="http://schemas.openxmlformats.org/officeDocument/2006/relationships/image" Target="../media/image7.jpeg"/><Relationship Id="rId5" Type="http://schemas.openxmlformats.org/officeDocument/2006/relationships/image" Target="../media/image10.jpe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7.jpeg"/><Relationship Id="rId2" Type="http://schemas.openxmlformats.org/officeDocument/2006/relationships/audio" Target="../media/media7.wav"/><Relationship Id="rId1" Type="http://schemas.microsoft.com/office/2007/relationships/media" Target="../media/media7.wav"/><Relationship Id="rId6" Type="http://schemas.openxmlformats.org/officeDocument/2006/relationships/image" Target="../media/image9.png"/><Relationship Id="rId5" Type="http://schemas.openxmlformats.org/officeDocument/2006/relationships/image" Target="../media/image4.pn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3.jpeg"/><Relationship Id="rId7" Type="http://schemas.openxmlformats.org/officeDocument/2006/relationships/image" Target="../media/image15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en/blackbird-bird-black-328098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Zvuky přírody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smtClean="0"/>
              <a:t>Sluchové vnímání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350062" y="0"/>
            <a:ext cx="2841938" cy="1287887"/>
          </a:xfrm>
          <a:prstGeom prst="rect">
            <a:avLst/>
          </a:prstGeom>
          <a:solidFill>
            <a:srgbClr val="FD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75775" y="4932608"/>
            <a:ext cx="6890197" cy="15583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7" name="rec_2015-2-26(25) rákosí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75573" y="457893"/>
            <a:ext cx="609600" cy="6096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127619" y="521293"/>
            <a:ext cx="21022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Poznej tento zvuk</a:t>
            </a:r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5060017" y="1732485"/>
            <a:ext cx="1921712" cy="3790402"/>
            <a:chOff x="5060017" y="1732485"/>
            <a:chExt cx="1921712" cy="3790402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5060017" y="2101817"/>
              <a:ext cx="1921712" cy="3421070"/>
            </a:xfrm>
            <a:prstGeom prst="rect">
              <a:avLst/>
            </a:prstGeom>
          </p:spPr>
        </p:pic>
        <p:sp>
          <p:nvSpPr>
            <p:cNvPr id="8" name="TextovéPole 7"/>
            <p:cNvSpPr txBox="1"/>
            <p:nvPr/>
          </p:nvSpPr>
          <p:spPr>
            <a:xfrm>
              <a:off x="5520253" y="1732485"/>
              <a:ext cx="10012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RÁKOSÍ</a:t>
              </a:r>
              <a:endParaRPr lang="cs-CZ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721255" y="2825738"/>
            <a:ext cx="3310791" cy="2666929"/>
            <a:chOff x="4071317" y="2392155"/>
            <a:chExt cx="3310791" cy="2666929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512" t="13447" r="16311" b="13446"/>
            <a:stretch/>
          </p:blipFill>
          <p:spPr>
            <a:xfrm>
              <a:off x="4071317" y="2761487"/>
              <a:ext cx="3310791" cy="2297597"/>
            </a:xfrm>
            <a:prstGeom prst="rect">
              <a:avLst/>
            </a:prstGeom>
          </p:spPr>
        </p:pic>
        <p:sp>
          <p:nvSpPr>
            <p:cNvPr id="14" name="TextovéPole 13"/>
            <p:cNvSpPr txBox="1"/>
            <p:nvPr/>
          </p:nvSpPr>
          <p:spPr>
            <a:xfrm>
              <a:off x="5067656" y="2392155"/>
              <a:ext cx="113659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KAMENY</a:t>
              </a:r>
              <a:endParaRPr lang="cs-CZ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7933635" y="3109668"/>
            <a:ext cx="3584770" cy="2382999"/>
            <a:chOff x="4192859" y="2488716"/>
            <a:chExt cx="3584770" cy="2382999"/>
          </a:xfrm>
        </p:grpSpPr>
        <p:pic>
          <p:nvPicPr>
            <p:cNvPr id="16" name="Obrázek 15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92859" y="2858048"/>
              <a:ext cx="3584770" cy="2013667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5365674" y="2488716"/>
              <a:ext cx="12391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POTŮČEK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573601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57576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350062" y="0"/>
            <a:ext cx="2841938" cy="1287887"/>
          </a:xfrm>
          <a:prstGeom prst="rect">
            <a:avLst/>
          </a:prstGeom>
          <a:solidFill>
            <a:srgbClr val="FD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75775" y="4932608"/>
            <a:ext cx="6890197" cy="15583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7" name="rec_2015-2-25(27)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065443" y="502949"/>
            <a:ext cx="609600" cy="609600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4127619" y="521293"/>
            <a:ext cx="21022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Poznej tento zvuk</a:t>
            </a:r>
            <a:endParaRPr lang="cs-CZ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8548221" y="2517681"/>
            <a:ext cx="2319750" cy="2644180"/>
            <a:chOff x="4712505" y="2206601"/>
            <a:chExt cx="2319750" cy="2644180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8275" t="37944" r="34252" b="14095"/>
            <a:stretch/>
          </p:blipFill>
          <p:spPr>
            <a:xfrm>
              <a:off x="4712505" y="2575933"/>
              <a:ext cx="2319750" cy="2274848"/>
            </a:xfrm>
            <a:prstGeom prst="rect">
              <a:avLst/>
            </a:prstGeom>
          </p:spPr>
        </p:pic>
        <p:sp>
          <p:nvSpPr>
            <p:cNvPr id="15" name="TextovéPole 14"/>
            <p:cNvSpPr txBox="1"/>
            <p:nvPr/>
          </p:nvSpPr>
          <p:spPr>
            <a:xfrm>
              <a:off x="5132478" y="2206601"/>
              <a:ext cx="14798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ŽBLUŇKNUTÍ</a:t>
              </a:r>
              <a:endParaRPr lang="cs-CZ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4512180" y="2814244"/>
            <a:ext cx="3018603" cy="2380948"/>
            <a:chOff x="4512180" y="2814244"/>
            <a:chExt cx="3018603" cy="2380948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512180" y="3183576"/>
              <a:ext cx="3018603" cy="2011616"/>
            </a:xfrm>
            <a:prstGeom prst="rect">
              <a:avLst/>
            </a:prstGeom>
          </p:spPr>
        </p:pic>
        <p:sp>
          <p:nvSpPr>
            <p:cNvPr id="9" name="TextovéPole 8"/>
            <p:cNvSpPr txBox="1"/>
            <p:nvPr/>
          </p:nvSpPr>
          <p:spPr>
            <a:xfrm>
              <a:off x="5285934" y="2814244"/>
              <a:ext cx="14698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PTAČÍ ZPĚV</a:t>
              </a:r>
              <a:endParaRPr lang="cs-CZ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638318" y="2212871"/>
            <a:ext cx="1855206" cy="2990502"/>
            <a:chOff x="4880131" y="2423199"/>
            <a:chExt cx="1855206" cy="2990502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409" t="1396" r="45031" b="26960"/>
            <a:stretch/>
          </p:blipFill>
          <p:spPr>
            <a:xfrm>
              <a:off x="4880131" y="3120750"/>
              <a:ext cx="1855206" cy="2292951"/>
            </a:xfrm>
            <a:prstGeom prst="rect">
              <a:avLst/>
            </a:prstGeom>
          </p:spPr>
        </p:pic>
        <p:sp>
          <p:nvSpPr>
            <p:cNvPr id="22" name="TextovéPole 21"/>
            <p:cNvSpPr txBox="1"/>
            <p:nvPr/>
          </p:nvSpPr>
          <p:spPr>
            <a:xfrm>
              <a:off x="4880131" y="2423199"/>
              <a:ext cx="185520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CHŮZE SUCHÝM LISTÍM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07415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350062" y="0"/>
            <a:ext cx="2841938" cy="1287887"/>
          </a:xfrm>
          <a:prstGeom prst="rect">
            <a:avLst/>
          </a:prstGeom>
          <a:solidFill>
            <a:srgbClr val="FD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75775" y="4932608"/>
            <a:ext cx="6890197" cy="15583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27619" y="521293"/>
            <a:ext cx="21022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Poznej tento zvuk</a:t>
            </a:r>
            <a:endParaRPr lang="cs-CZ" dirty="0"/>
          </a:p>
        </p:txBody>
      </p:sp>
      <p:pic>
        <p:nvPicPr>
          <p:cNvPr id="8" name="rec_2015-2-26(7)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073989" y="401159"/>
            <a:ext cx="609600" cy="609600"/>
          </a:xfrm>
          <a:prstGeom prst="rect">
            <a:avLst/>
          </a:prstGeom>
        </p:spPr>
      </p:pic>
      <p:grpSp>
        <p:nvGrpSpPr>
          <p:cNvPr id="9" name="Skupina 8"/>
          <p:cNvGrpSpPr/>
          <p:nvPr/>
        </p:nvGrpSpPr>
        <p:grpSpPr>
          <a:xfrm>
            <a:off x="4512180" y="2814244"/>
            <a:ext cx="3018603" cy="2380948"/>
            <a:chOff x="4512180" y="2814244"/>
            <a:chExt cx="3018603" cy="2380948"/>
          </a:xfrm>
        </p:grpSpPr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512180" y="3183576"/>
              <a:ext cx="3018603" cy="2011616"/>
            </a:xfrm>
            <a:prstGeom prst="rect">
              <a:avLst/>
            </a:prstGeom>
          </p:spPr>
        </p:pic>
        <p:sp>
          <p:nvSpPr>
            <p:cNvPr id="11" name="TextovéPole 10"/>
            <p:cNvSpPr txBox="1"/>
            <p:nvPr/>
          </p:nvSpPr>
          <p:spPr>
            <a:xfrm>
              <a:off x="5285934" y="2814244"/>
              <a:ext cx="14698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PTAČÍ ZPĚV</a:t>
              </a:r>
              <a:endParaRPr lang="cs-CZ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1694263" y="1476111"/>
            <a:ext cx="1921712" cy="3790402"/>
            <a:chOff x="5060017" y="1732485"/>
            <a:chExt cx="1921712" cy="3790402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5060017" y="2101817"/>
              <a:ext cx="1921712" cy="3421070"/>
            </a:xfrm>
            <a:prstGeom prst="rect">
              <a:avLst/>
            </a:prstGeom>
          </p:spPr>
        </p:pic>
        <p:sp>
          <p:nvSpPr>
            <p:cNvPr id="14" name="TextovéPole 13"/>
            <p:cNvSpPr txBox="1"/>
            <p:nvPr/>
          </p:nvSpPr>
          <p:spPr>
            <a:xfrm>
              <a:off x="5520253" y="1732485"/>
              <a:ext cx="10012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RÁKOSÍ</a:t>
              </a:r>
              <a:endParaRPr lang="cs-CZ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8548221" y="2517681"/>
            <a:ext cx="2319750" cy="2644180"/>
            <a:chOff x="4712505" y="2206601"/>
            <a:chExt cx="2319750" cy="2644180"/>
          </a:xfrm>
        </p:grpSpPr>
        <p:pic>
          <p:nvPicPr>
            <p:cNvPr id="16" name="Obrázek 15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8275" t="37944" r="34252" b="14095"/>
            <a:stretch/>
          </p:blipFill>
          <p:spPr>
            <a:xfrm>
              <a:off x="4712505" y="2575933"/>
              <a:ext cx="2319750" cy="2274848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5132478" y="2206601"/>
              <a:ext cx="14798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ŽBLUŇKNUTÍ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42430223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350062" y="0"/>
            <a:ext cx="2841938" cy="1287887"/>
          </a:xfrm>
          <a:prstGeom prst="rect">
            <a:avLst/>
          </a:prstGeom>
          <a:solidFill>
            <a:srgbClr val="FD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75775" y="4932608"/>
            <a:ext cx="6890197" cy="15583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7" name="rec_2015-2-24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180373" y="485676"/>
            <a:ext cx="609600" cy="609600"/>
          </a:xfrm>
          <a:prstGeom prst="rect">
            <a:avLst/>
          </a:prstGeom>
        </p:spPr>
      </p:pic>
      <p:grpSp>
        <p:nvGrpSpPr>
          <p:cNvPr id="9" name="Skupina 8"/>
          <p:cNvGrpSpPr/>
          <p:nvPr/>
        </p:nvGrpSpPr>
        <p:grpSpPr>
          <a:xfrm>
            <a:off x="7673587" y="2746935"/>
            <a:ext cx="3584770" cy="2382999"/>
            <a:chOff x="4192859" y="2488716"/>
            <a:chExt cx="3584770" cy="2382999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92859" y="2858048"/>
              <a:ext cx="3584770" cy="2013667"/>
            </a:xfrm>
            <a:prstGeom prst="rect">
              <a:avLst/>
            </a:prstGeom>
          </p:spPr>
        </p:pic>
        <p:sp>
          <p:nvSpPr>
            <p:cNvPr id="8" name="TextovéPole 7"/>
            <p:cNvSpPr txBox="1"/>
            <p:nvPr/>
          </p:nvSpPr>
          <p:spPr>
            <a:xfrm>
              <a:off x="5365674" y="2488716"/>
              <a:ext cx="12391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POTŮČEK</a:t>
              </a:r>
              <a:endParaRPr lang="cs-CZ" dirty="0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4127619" y="521293"/>
            <a:ext cx="21022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Poznej tento zvuk</a:t>
            </a:r>
            <a:endParaRPr lang="cs-CZ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610271" y="2360816"/>
            <a:ext cx="3310791" cy="2666929"/>
            <a:chOff x="4071317" y="2392155"/>
            <a:chExt cx="3310791" cy="2666929"/>
          </a:xfrm>
        </p:grpSpPr>
        <p:pic>
          <p:nvPicPr>
            <p:cNvPr id="12" name="Obrázek 11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512" t="13447" r="16311" b="13446"/>
            <a:stretch/>
          </p:blipFill>
          <p:spPr>
            <a:xfrm>
              <a:off x="4071317" y="2761487"/>
              <a:ext cx="3310791" cy="2297597"/>
            </a:xfrm>
            <a:prstGeom prst="rect">
              <a:avLst/>
            </a:prstGeom>
          </p:spPr>
        </p:pic>
        <p:sp>
          <p:nvSpPr>
            <p:cNvPr id="13" name="TextovéPole 12"/>
            <p:cNvSpPr txBox="1"/>
            <p:nvPr/>
          </p:nvSpPr>
          <p:spPr>
            <a:xfrm>
              <a:off x="5067656" y="2392155"/>
              <a:ext cx="113659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KAMENY</a:t>
              </a:r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060017" y="1732485"/>
            <a:ext cx="1921712" cy="3790402"/>
            <a:chOff x="5060017" y="1732485"/>
            <a:chExt cx="1921712" cy="3790402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5060017" y="2101817"/>
              <a:ext cx="1921712" cy="3421070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5520253" y="1732485"/>
              <a:ext cx="10012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RÁKOSÍ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446483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350062" y="0"/>
            <a:ext cx="2841938" cy="1287887"/>
          </a:xfrm>
          <a:prstGeom prst="rect">
            <a:avLst/>
          </a:prstGeom>
          <a:solidFill>
            <a:srgbClr val="FD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75775" y="4932608"/>
            <a:ext cx="6890197" cy="15583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27619" y="521293"/>
            <a:ext cx="21022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Poznej tento zvuk</a:t>
            </a:r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948583" y="1775722"/>
            <a:ext cx="2580830" cy="3886410"/>
            <a:chOff x="1285360" y="1599317"/>
            <a:chExt cx="2580830" cy="3886410"/>
          </a:xfrm>
        </p:grpSpPr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65753" y="2245648"/>
              <a:ext cx="1820044" cy="3240079"/>
            </a:xfrm>
            <a:prstGeom prst="rect">
              <a:avLst/>
            </a:prstGeom>
          </p:spPr>
        </p:pic>
        <p:sp>
          <p:nvSpPr>
            <p:cNvPr id="11" name="TextovéPole 10"/>
            <p:cNvSpPr txBox="1"/>
            <p:nvPr/>
          </p:nvSpPr>
          <p:spPr>
            <a:xfrm>
              <a:off x="1285360" y="1599317"/>
              <a:ext cx="258083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BUBNOVÁNÍ KLACKEM DO PAŘEZU</a:t>
              </a:r>
              <a:endParaRPr lang="cs-CZ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8357788" y="2486857"/>
            <a:ext cx="3018603" cy="2380948"/>
            <a:chOff x="4512180" y="2814244"/>
            <a:chExt cx="3018603" cy="2380948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512180" y="3183576"/>
              <a:ext cx="3018603" cy="2011616"/>
            </a:xfrm>
            <a:prstGeom prst="rect">
              <a:avLst/>
            </a:prstGeom>
          </p:spPr>
        </p:pic>
        <p:sp>
          <p:nvSpPr>
            <p:cNvPr id="14" name="TextovéPole 13"/>
            <p:cNvSpPr txBox="1"/>
            <p:nvPr/>
          </p:nvSpPr>
          <p:spPr>
            <a:xfrm>
              <a:off x="5285934" y="2814244"/>
              <a:ext cx="14698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PTAČÍ ZPĚV</a:t>
              </a:r>
              <a:endParaRPr lang="cs-CZ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764068" y="2288428"/>
            <a:ext cx="2319750" cy="2644180"/>
            <a:chOff x="4712505" y="2206601"/>
            <a:chExt cx="2319750" cy="2644180"/>
          </a:xfrm>
        </p:grpSpPr>
        <p:pic>
          <p:nvPicPr>
            <p:cNvPr id="16" name="Obrázek 15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8275" t="37944" r="34252" b="14095"/>
            <a:stretch/>
          </p:blipFill>
          <p:spPr>
            <a:xfrm>
              <a:off x="4712505" y="2575933"/>
              <a:ext cx="2319750" cy="2274848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5132478" y="2206601"/>
              <a:ext cx="14798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ŽBLUŇKNUTÍ</a:t>
              </a:r>
              <a:endParaRPr lang="cs-CZ" dirty="0"/>
            </a:p>
          </p:txBody>
        </p:sp>
      </p:grpSp>
      <p:pic>
        <p:nvPicPr>
          <p:cNvPr id="19" name="rec_2015-2-25(34)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453718" y="40115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873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0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350062" y="0"/>
            <a:ext cx="2841938" cy="1287887"/>
          </a:xfrm>
          <a:prstGeom prst="rect">
            <a:avLst/>
          </a:prstGeom>
          <a:solidFill>
            <a:srgbClr val="FD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575775" y="4932608"/>
            <a:ext cx="6890197" cy="15583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pic>
        <p:nvPicPr>
          <p:cNvPr id="10" name="rec_2015-2-24(5)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212940" y="419619"/>
            <a:ext cx="609600" cy="60960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4127619" y="521293"/>
            <a:ext cx="21022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Poznej tento zvuk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9124777" y="2377472"/>
            <a:ext cx="1855206" cy="2990502"/>
            <a:chOff x="4880131" y="2423199"/>
            <a:chExt cx="1855206" cy="2990502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409" t="1396" r="45031" b="26960"/>
            <a:stretch/>
          </p:blipFill>
          <p:spPr>
            <a:xfrm>
              <a:off x="4880131" y="3120750"/>
              <a:ext cx="1855206" cy="2292951"/>
            </a:xfrm>
            <a:prstGeom prst="rect">
              <a:avLst/>
            </a:prstGeom>
          </p:spPr>
        </p:pic>
        <p:sp>
          <p:nvSpPr>
            <p:cNvPr id="5" name="TextovéPole 4"/>
            <p:cNvSpPr txBox="1"/>
            <p:nvPr/>
          </p:nvSpPr>
          <p:spPr>
            <a:xfrm>
              <a:off x="4880131" y="2423199"/>
              <a:ext cx="185520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CHŮZE SUCHÝM LISTÍM</a:t>
              </a:r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4592112" y="2984975"/>
            <a:ext cx="3584770" cy="2382999"/>
            <a:chOff x="4192859" y="2488716"/>
            <a:chExt cx="3584770" cy="2382999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92859" y="2858048"/>
              <a:ext cx="3584770" cy="2013667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5365674" y="2488716"/>
              <a:ext cx="12391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POTŮČEK</a:t>
              </a:r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1285360" y="1599317"/>
            <a:ext cx="2580830" cy="3886410"/>
            <a:chOff x="1285360" y="1599317"/>
            <a:chExt cx="2580830" cy="3886410"/>
          </a:xfrm>
        </p:grpSpPr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65753" y="2245648"/>
              <a:ext cx="1820044" cy="3240079"/>
            </a:xfrm>
            <a:prstGeom prst="rect">
              <a:avLst/>
            </a:prstGeom>
          </p:spPr>
        </p:pic>
        <p:sp>
          <p:nvSpPr>
            <p:cNvPr id="9" name="TextovéPole 8"/>
            <p:cNvSpPr txBox="1"/>
            <p:nvPr/>
          </p:nvSpPr>
          <p:spPr>
            <a:xfrm>
              <a:off x="1285360" y="1599317"/>
              <a:ext cx="258083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BUBNOVÁNÍ KLACKEM DO PAŘEZU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409887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350062" y="0"/>
            <a:ext cx="2841938" cy="1287887"/>
          </a:xfrm>
          <a:prstGeom prst="rect">
            <a:avLst/>
          </a:prstGeom>
          <a:solidFill>
            <a:srgbClr val="FD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75775" y="4932608"/>
            <a:ext cx="6890197" cy="15583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664347" y="2334837"/>
            <a:ext cx="3310791" cy="2666929"/>
            <a:chOff x="4071317" y="2392155"/>
            <a:chExt cx="3310791" cy="2666929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512" t="13447" r="16311" b="13446"/>
            <a:stretch/>
          </p:blipFill>
          <p:spPr>
            <a:xfrm>
              <a:off x="4071317" y="2761487"/>
              <a:ext cx="3310791" cy="2297597"/>
            </a:xfrm>
            <a:prstGeom prst="rect">
              <a:avLst/>
            </a:prstGeom>
          </p:spPr>
        </p:pic>
        <p:sp>
          <p:nvSpPr>
            <p:cNvPr id="4" name="TextovéPole 3"/>
            <p:cNvSpPr txBox="1"/>
            <p:nvPr/>
          </p:nvSpPr>
          <p:spPr>
            <a:xfrm>
              <a:off x="5067656" y="2392155"/>
              <a:ext cx="113659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KAMENY</a:t>
              </a:r>
              <a:endParaRPr lang="cs-CZ" dirty="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4127619" y="521293"/>
            <a:ext cx="21022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Poznej tento zvuk</a:t>
            </a:r>
            <a:endParaRPr lang="cs-CZ" dirty="0"/>
          </a:p>
        </p:txBody>
      </p:sp>
      <p:pic>
        <p:nvPicPr>
          <p:cNvPr id="10" name="rec_2015-2-25(11)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922071" y="401159"/>
            <a:ext cx="609600" cy="609600"/>
          </a:xfrm>
          <a:prstGeom prst="rect">
            <a:avLst/>
          </a:prstGeom>
        </p:spPr>
      </p:pic>
      <p:grpSp>
        <p:nvGrpSpPr>
          <p:cNvPr id="11" name="Skupina 10"/>
          <p:cNvGrpSpPr/>
          <p:nvPr/>
        </p:nvGrpSpPr>
        <p:grpSpPr>
          <a:xfrm>
            <a:off x="4391287" y="2620459"/>
            <a:ext cx="3018603" cy="2380948"/>
            <a:chOff x="4512180" y="2814244"/>
            <a:chExt cx="3018603" cy="2380948"/>
          </a:xfrm>
        </p:grpSpPr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512180" y="3183576"/>
              <a:ext cx="3018603" cy="2011616"/>
            </a:xfrm>
            <a:prstGeom prst="rect">
              <a:avLst/>
            </a:prstGeom>
          </p:spPr>
        </p:pic>
        <p:sp>
          <p:nvSpPr>
            <p:cNvPr id="13" name="TextovéPole 12"/>
            <p:cNvSpPr txBox="1"/>
            <p:nvPr/>
          </p:nvSpPr>
          <p:spPr>
            <a:xfrm>
              <a:off x="5285934" y="2814244"/>
              <a:ext cx="14698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PTAČÍ ZPĚV</a:t>
              </a:r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7796902" y="2620459"/>
            <a:ext cx="3584770" cy="2382999"/>
            <a:chOff x="4192859" y="2488716"/>
            <a:chExt cx="3584770" cy="2382999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92859" y="2858048"/>
              <a:ext cx="3584770" cy="2013667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5365674" y="2488716"/>
              <a:ext cx="12391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POTŮČEK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195487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350062" y="0"/>
            <a:ext cx="2841938" cy="1287887"/>
          </a:xfrm>
          <a:prstGeom prst="rect">
            <a:avLst/>
          </a:prstGeom>
          <a:solidFill>
            <a:srgbClr val="FD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75775" y="4932608"/>
            <a:ext cx="6890197" cy="15583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8827806" y="337890"/>
            <a:ext cx="2830551" cy="2648120"/>
            <a:chOff x="4071317" y="2392155"/>
            <a:chExt cx="3310791" cy="2666929"/>
          </a:xfrm>
        </p:grpSpPr>
        <p:pic>
          <p:nvPicPr>
            <p:cNvPr id="12" name="Obrázek 11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512" t="13447" r="16311" b="13446"/>
            <a:stretch/>
          </p:blipFill>
          <p:spPr>
            <a:xfrm>
              <a:off x="4071317" y="2761487"/>
              <a:ext cx="3310791" cy="2297597"/>
            </a:xfrm>
            <a:prstGeom prst="rect">
              <a:avLst/>
            </a:prstGeom>
          </p:spPr>
        </p:pic>
        <p:sp>
          <p:nvSpPr>
            <p:cNvPr id="13" name="TextovéPole 12"/>
            <p:cNvSpPr txBox="1"/>
            <p:nvPr/>
          </p:nvSpPr>
          <p:spPr>
            <a:xfrm>
              <a:off x="5067656" y="2392155"/>
              <a:ext cx="136997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KAMENY</a:t>
              </a:r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4542327" y="4033406"/>
            <a:ext cx="3530706" cy="2327256"/>
            <a:chOff x="4180645" y="2488716"/>
            <a:chExt cx="3584770" cy="2497653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80645" y="2972702"/>
              <a:ext cx="3584770" cy="2013667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5365674" y="2488716"/>
              <a:ext cx="12391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POTŮČEK</a:t>
              </a:r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9246550" y="3829075"/>
            <a:ext cx="2308975" cy="2562581"/>
            <a:chOff x="4712505" y="2206601"/>
            <a:chExt cx="2319750" cy="2644180"/>
          </a:xfrm>
        </p:grpSpPr>
        <p:pic>
          <p:nvPicPr>
            <p:cNvPr id="18" name="Obrázek 17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8275" t="37944" r="34252" b="14095"/>
            <a:stretch/>
          </p:blipFill>
          <p:spPr>
            <a:xfrm>
              <a:off x="4712505" y="2575933"/>
              <a:ext cx="2319750" cy="2274848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132478" y="2206601"/>
              <a:ext cx="14798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ŽBLUŇKNUTÍ</a:t>
              </a:r>
              <a:endParaRPr lang="cs-CZ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561310" y="4232688"/>
            <a:ext cx="2130311" cy="2127974"/>
            <a:chOff x="4512180" y="2814244"/>
            <a:chExt cx="3018603" cy="2380948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512180" y="3183576"/>
              <a:ext cx="3018603" cy="2011616"/>
            </a:xfrm>
            <a:prstGeom prst="rect">
              <a:avLst/>
            </a:prstGeom>
          </p:spPr>
        </p:pic>
        <p:sp>
          <p:nvSpPr>
            <p:cNvPr id="22" name="TextovéPole 21"/>
            <p:cNvSpPr txBox="1"/>
            <p:nvPr/>
          </p:nvSpPr>
          <p:spPr>
            <a:xfrm>
              <a:off x="5285934" y="2814244"/>
              <a:ext cx="14698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PTAČÍ ZPĚV</a:t>
              </a:r>
              <a:endParaRPr lang="cs-CZ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6241586" y="255012"/>
            <a:ext cx="1887269" cy="3366731"/>
            <a:chOff x="4880131" y="2423199"/>
            <a:chExt cx="1855206" cy="2990502"/>
          </a:xfrm>
        </p:grpSpPr>
        <p:pic>
          <p:nvPicPr>
            <p:cNvPr id="24" name="Obrázek 23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409" t="1396" r="45031" b="26960"/>
            <a:stretch/>
          </p:blipFill>
          <p:spPr>
            <a:xfrm>
              <a:off x="4880131" y="3120750"/>
              <a:ext cx="1855206" cy="2292951"/>
            </a:xfrm>
            <a:prstGeom prst="rect">
              <a:avLst/>
            </a:prstGeom>
          </p:spPr>
        </p:pic>
        <p:sp>
          <p:nvSpPr>
            <p:cNvPr id="25" name="TextovéPole 24"/>
            <p:cNvSpPr txBox="1"/>
            <p:nvPr/>
          </p:nvSpPr>
          <p:spPr>
            <a:xfrm>
              <a:off x="4880131" y="2423199"/>
              <a:ext cx="185520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CHŮZE SUCHÝM LISTÍM</a:t>
              </a:r>
              <a:endParaRPr lang="cs-CZ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3182281" y="255012"/>
            <a:ext cx="2295573" cy="3666880"/>
            <a:chOff x="1285360" y="1599317"/>
            <a:chExt cx="2580830" cy="3886410"/>
          </a:xfrm>
        </p:grpSpPr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65753" y="2245648"/>
              <a:ext cx="1820044" cy="3240079"/>
            </a:xfrm>
            <a:prstGeom prst="rect">
              <a:avLst/>
            </a:prstGeom>
          </p:spPr>
        </p:pic>
        <p:sp>
          <p:nvSpPr>
            <p:cNvPr id="28" name="TextovéPole 27"/>
            <p:cNvSpPr txBox="1"/>
            <p:nvPr/>
          </p:nvSpPr>
          <p:spPr>
            <a:xfrm>
              <a:off x="1285360" y="1599317"/>
              <a:ext cx="258083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BUBNOVÁNÍ KLACKEM DO PAŘEZU</a:t>
              </a:r>
              <a:endParaRPr lang="cs-CZ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561310" y="306467"/>
            <a:ext cx="1924427" cy="3671405"/>
            <a:chOff x="5060017" y="1732485"/>
            <a:chExt cx="1921712" cy="3790402"/>
          </a:xfrm>
        </p:grpSpPr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5060017" y="2101817"/>
              <a:ext cx="1921712" cy="3421070"/>
            </a:xfrm>
            <a:prstGeom prst="rect">
              <a:avLst/>
            </a:prstGeom>
          </p:spPr>
        </p:pic>
        <p:sp>
          <p:nvSpPr>
            <p:cNvPr id="31" name="TextovéPole 30"/>
            <p:cNvSpPr txBox="1"/>
            <p:nvPr/>
          </p:nvSpPr>
          <p:spPr>
            <a:xfrm>
              <a:off x="5520253" y="1732485"/>
              <a:ext cx="10012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RÁKOSÍ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045007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Fotografie kosa - ALSEN. </a:t>
            </a:r>
            <a:r>
              <a:rPr lang="cs-CZ" i="1" dirty="0"/>
              <a:t>Pixabay.com</a:t>
            </a:r>
            <a:r>
              <a:rPr lang="cs-CZ" dirty="0"/>
              <a:t> [online]. [cit. </a:t>
            </a:r>
            <a:r>
              <a:rPr lang="cs-CZ" dirty="0" smtClean="0"/>
              <a:t>11.5.2015</a:t>
            </a:r>
            <a:r>
              <a:rPr lang="cs-CZ" dirty="0"/>
              <a:t>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pixabay.com/en/blackbird-bird-black-328098/</a:t>
            </a:r>
            <a:endParaRPr lang="cs-CZ" dirty="0"/>
          </a:p>
          <a:p>
            <a:r>
              <a:rPr lang="cs-CZ" dirty="0" smtClean="0"/>
              <a:t>Ostatní použité </a:t>
            </a:r>
            <a:r>
              <a:rPr lang="cs-CZ" dirty="0" smtClean="0"/>
              <a:t>zvuky </a:t>
            </a:r>
            <a:r>
              <a:rPr lang="cs-CZ" dirty="0" smtClean="0"/>
              <a:t>a </a:t>
            </a:r>
            <a:r>
              <a:rPr lang="cs-CZ" dirty="0" smtClean="0"/>
              <a:t>fotografie jsou dílem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(LES)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Materiál obsahuje audio záznamy zvuků </a:t>
            </a:r>
            <a:r>
              <a:rPr lang="cs-CZ" dirty="0" smtClean="0"/>
              <a:t>přírody (snímky 2 - 8). </a:t>
            </a:r>
            <a:r>
              <a:rPr lang="cs-CZ" dirty="0" smtClean="0"/>
              <a:t>Úkolem dětí je poznat, o jaký zvuk se jedná. Nápovědou jim je výběr ze 3 možností v podobě fotografií. </a:t>
            </a:r>
            <a:endParaRPr lang="cs-CZ" dirty="0"/>
          </a:p>
          <a:p>
            <a:r>
              <a:rPr lang="cs-CZ" dirty="0" smtClean="0"/>
              <a:t>Po přehrání zvukového záznamu dítě poklepe na jednu z nabízených možností. Podle odezvy pozná, zda se jedná o správnou či o špatnou odpověď.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K správnému zvládnutí úkolu musí dítě použít sluchovou analýzu.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Každý snímek obsahuje jeden zvukový záznam. Po </a:t>
            </a:r>
            <a:r>
              <a:rPr lang="cs-CZ" dirty="0"/>
              <a:t>přehrání zvukového záznamu dítě poklepe na jednu z nabízených </a:t>
            </a:r>
            <a:r>
              <a:rPr lang="cs-CZ" dirty="0" smtClean="0"/>
              <a:t>možností, o které domnívá, že ji právě slyšelo. </a:t>
            </a:r>
            <a:r>
              <a:rPr lang="cs-CZ" dirty="0" smtClean="0"/>
              <a:t>Při správné odpovědi snímek zapulsuje, při špatné zmizí.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si vystřihnou obrázky nabízených odpovědí – snímek číslo 9. Po přehrání zvuku děti vyberou obrázek, který považují za správnou odpověď, a připevní jej na magnetickou tabulku. Na pokyn učitelky všechny děti ukáží svou volbu.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Děti mohou při pobytu venku samy poslouchat, jaké zvuky slyší, případně mohou zkusit samy zvuky působit (zlomení klacíku, ťukání kameny</a:t>
            </a:r>
            <a:r>
              <a:rPr lang="cs-CZ" dirty="0" smtClean="0"/>
              <a:t>…)</a:t>
            </a:r>
          </a:p>
          <a:p>
            <a:r>
              <a:rPr lang="cs-CZ" dirty="0" smtClean="0"/>
              <a:t>Stříhání</a:t>
            </a:r>
          </a:p>
          <a:p>
            <a:r>
              <a:rPr lang="cs-CZ" dirty="0" smtClean="0"/>
              <a:t>Práce s </a:t>
            </a:r>
            <a:r>
              <a:rPr lang="cs-CZ" smtClean="0"/>
              <a:t>dotykovou obrazovkou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558</Words>
  <Application>Microsoft Office PowerPoint</Application>
  <PresentationFormat>Širokoúhlá obrazovka</PresentationFormat>
  <Paragraphs>101</Paragraphs>
  <Slides>16</Slides>
  <Notes>1</Notes>
  <HiddenSlides>0</HiddenSlides>
  <MMClips>7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Arial</vt:lpstr>
      <vt:lpstr>Century Gothic</vt:lpstr>
      <vt:lpstr>Sheer Green 16x9</vt:lpstr>
      <vt:lpstr>Zvuky přírody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(LES)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2015-05-27T13:19:01Z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