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  <p:sldMasterId id="2147483661" r:id="rId3"/>
    <p:sldMasterId id="2147483671" r:id="rId4"/>
  </p:sldMasterIdLst>
  <p:notesMasterIdLst>
    <p:notesMasterId r:id="rId18"/>
  </p:notesMasterIdLst>
  <p:handoutMasterIdLst>
    <p:handoutMasterId r:id="rId19"/>
  </p:handoutMasterIdLst>
  <p:sldIdLst>
    <p:sldId id="272" r:id="rId5"/>
    <p:sldId id="273" r:id="rId6"/>
    <p:sldId id="283" r:id="rId7"/>
    <p:sldId id="290" r:id="rId8"/>
    <p:sldId id="289" r:id="rId9"/>
    <p:sldId id="288" r:id="rId10"/>
    <p:sldId id="287" r:id="rId11"/>
    <p:sldId id="275" r:id="rId12"/>
    <p:sldId id="277" r:id="rId13"/>
    <p:sldId id="276" r:id="rId14"/>
    <p:sldId id="278" r:id="rId15"/>
    <p:sldId id="280" r:id="rId16"/>
    <p:sldId id="28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úvod" id="{425EB4FB-E821-4B32-8ECA-EFEAA5D3F6A1}">
          <p14:sldIdLst>
            <p14:sldId id="272"/>
          </p14:sldIdLst>
        </p14:section>
        <p14:section name="obsah" id="{B6707796-E6B6-457E-A385-D5A3BB8693D5}">
          <p14:sldIdLst>
            <p14:sldId id="273"/>
            <p14:sldId id="283"/>
            <p14:sldId id="290"/>
            <p14:sldId id="289"/>
            <p14:sldId id="288"/>
            <p14:sldId id="287"/>
          </p14:sldIdLst>
        </p14:section>
        <p14:section name="popisy" id="{4491A3A5-2D98-4803-9565-90AB9C3B3DA8}">
          <p14:sldIdLst>
            <p14:sldId id="275"/>
            <p14:sldId id="277"/>
            <p14:sldId id="276"/>
            <p14:sldId id="278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16" autoAdjust="0"/>
    <p:restoredTop sz="94660"/>
  </p:normalViewPr>
  <p:slideViewPr>
    <p:cSldViewPr snapToGrid="0">
      <p:cViewPr varScale="1">
        <p:scale>
          <a:sx n="62" d="100"/>
          <a:sy n="62" d="100"/>
        </p:scale>
        <p:origin x="78" y="282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2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2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3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27. 5. 2015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27. 5. 2015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89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970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587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800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715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564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08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189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40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94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48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75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407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178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01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87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13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280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23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928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</p:sldLayoutIdLst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prstClr val="white"/>
                </a:solidFill>
              </a:endParaRPr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495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</p:sldLayoutIdLst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audio" Target="../media/audio2.wav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microsoft.com/office/2007/relationships/hdphoto" Target="../media/hdphoto1.wdp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5.png"/><Relationship Id="rId7" Type="http://schemas.openxmlformats.org/officeDocument/2006/relationships/image" Target="../media/image8.png"/><Relationship Id="rId12" Type="http://schemas.openxmlformats.org/officeDocument/2006/relationships/image" Target="../media/image1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11" Type="http://schemas.openxmlformats.org/officeDocument/2006/relationships/image" Target="../media/image18.png"/><Relationship Id="rId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0.png"/><Relationship Id="rId7" Type="http://schemas.openxmlformats.org/officeDocument/2006/relationships/image" Target="../media/image8.png"/><Relationship Id="rId12" Type="http://schemas.openxmlformats.org/officeDocument/2006/relationships/image" Target="../media/image2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11" Type="http://schemas.openxmlformats.org/officeDocument/2006/relationships/image" Target="../media/image23.png"/><Relationship Id="rId5" Type="http://schemas.openxmlformats.org/officeDocument/2006/relationships/image" Target="../media/image21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5.png"/><Relationship Id="rId7" Type="http://schemas.openxmlformats.org/officeDocument/2006/relationships/image" Target="../media/image8.png"/><Relationship Id="rId12" Type="http://schemas.openxmlformats.org/officeDocument/2006/relationships/image" Target="../media/image2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7.png"/><Relationship Id="rId11" Type="http://schemas.openxmlformats.org/officeDocument/2006/relationships/image" Target="../media/image28.png"/><Relationship Id="rId5" Type="http://schemas.openxmlformats.org/officeDocument/2006/relationships/image" Target="../media/image2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30.png"/><Relationship Id="rId7" Type="http://schemas.openxmlformats.org/officeDocument/2006/relationships/image" Target="../media/image8.png"/><Relationship Id="rId12" Type="http://schemas.openxmlformats.org/officeDocument/2006/relationships/image" Target="../media/image3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11" Type="http://schemas.openxmlformats.org/officeDocument/2006/relationships/image" Target="../media/image33.png"/><Relationship Id="rId5" Type="http://schemas.openxmlformats.org/officeDocument/2006/relationships/image" Target="../media/image31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5.png"/><Relationship Id="rId7" Type="http://schemas.openxmlformats.org/officeDocument/2006/relationships/image" Target="../media/image37.png"/><Relationship Id="rId12" Type="http://schemas.openxmlformats.org/officeDocument/2006/relationships/image" Target="../media/image33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.png"/><Relationship Id="rId11" Type="http://schemas.openxmlformats.org/officeDocument/2006/relationships/image" Target="../media/image39.png"/><Relationship Id="rId5" Type="http://schemas.openxmlformats.org/officeDocument/2006/relationships/image" Target="../media/image3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DOPRAVNÍ PROSTŘEDKY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1" i="0" baseline="0" dirty="0" smtClean="0"/>
              <a:t>Co tam</a:t>
            </a:r>
            <a:r>
              <a:rPr lang="cs-CZ" sz="2400" b="1" i="0" dirty="0" smtClean="0"/>
              <a:t> nepatří, co pluje po vodě, co létá ve vzduchu, co jezdí po silnici, co jezdí po cestě</a:t>
            </a:r>
            <a:endParaRPr lang="cs-CZ" sz="2400" b="1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2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11" y="1044996"/>
            <a:ext cx="1994629" cy="102224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189" y="431809"/>
            <a:ext cx="2662854" cy="183487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8703" y="5084466"/>
            <a:ext cx="1890693" cy="153914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26"/>
          <a:stretch/>
        </p:blipFill>
        <p:spPr>
          <a:xfrm>
            <a:off x="278969" y="593038"/>
            <a:ext cx="2335402" cy="155940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560" y="513541"/>
            <a:ext cx="2667210" cy="142112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287" y="5160980"/>
            <a:ext cx="2123659" cy="129410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19" y="3368378"/>
            <a:ext cx="1274363" cy="2246811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745" y="2668762"/>
            <a:ext cx="2712953" cy="1399231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559" y="2410894"/>
            <a:ext cx="1699260" cy="2132404"/>
          </a:xfrm>
          <a:prstGeom prst="rect">
            <a:avLst/>
          </a:prstGeom>
        </p:spPr>
      </p:pic>
      <p:pic>
        <p:nvPicPr>
          <p:cNvPr id="1028" name="Picture 4" descr="Medvídek, Medvěd, Hračka, Vycpané Zvíře, Panenka, Dítě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4956" y="4606769"/>
            <a:ext cx="1660742" cy="2016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6745" b="95601" l="25934" r="77363">
                        <a14:foregroundMark x1="47473" y1="79179" x2="47033" y2="90323"/>
                        <a14:foregroundMark x1="47473" y1="87683" x2="52527" y2="90323"/>
                        <a14:foregroundMark x1="53846" y1="84751" x2="53846" y2="84751"/>
                        <a14:foregroundMark x1="54505" y1="82111" x2="54505" y2="82111"/>
                        <a14:foregroundMark x1="47473" y1="80938" x2="47473" y2="80938"/>
                        <a14:foregroundMark x1="53846" y1="87683" x2="53846" y2="87683"/>
                        <a14:foregroundMark x1="46154" y1="89736" x2="46154" y2="897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109" r="16656"/>
          <a:stretch/>
        </p:blipFill>
        <p:spPr bwMode="auto">
          <a:xfrm>
            <a:off x="9205993" y="2463673"/>
            <a:ext cx="1642821" cy="207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255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0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1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10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10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10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10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10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 tmFilter="0, 0; .2, .5; .8, .5; 1, 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1000" autoRev="1" fill="hold"/>
                                        <p:tgtEl>
                                          <p:spTgt spid="10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3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5503" y="2159294"/>
            <a:ext cx="2151788" cy="1102792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087" y="382068"/>
            <a:ext cx="2608850" cy="1797661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578" y="744642"/>
            <a:ext cx="2175882" cy="1771304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1"/>
          <a:stretch/>
        </p:blipFill>
        <p:spPr>
          <a:xfrm>
            <a:off x="9298983" y="3005703"/>
            <a:ext cx="2498524" cy="1617061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9036" y="350494"/>
            <a:ext cx="2521642" cy="134356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7626" y="5009390"/>
            <a:ext cx="2124463" cy="129459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056" y="1861549"/>
            <a:ext cx="1297900" cy="228830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614" y="5156115"/>
            <a:ext cx="2670948" cy="1377566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467" y="3005703"/>
            <a:ext cx="3006090" cy="155471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838" y="4224359"/>
            <a:ext cx="2773362" cy="207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1886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4</a:t>
            </a:fld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3018" y="2389720"/>
            <a:ext cx="2029790" cy="104026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611" y="240080"/>
            <a:ext cx="2549372" cy="1756677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816" y="756462"/>
            <a:ext cx="2245633" cy="182808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56"/>
          <a:stretch/>
        </p:blipFill>
        <p:spPr>
          <a:xfrm>
            <a:off x="9453965" y="2821449"/>
            <a:ext cx="2468417" cy="1595449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3534" y="431809"/>
            <a:ext cx="2577306" cy="1373221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641" y="4686584"/>
            <a:ext cx="2291084" cy="1396129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790" y="1601232"/>
            <a:ext cx="1413152" cy="249150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611" y="5038913"/>
            <a:ext cx="2687984" cy="1386353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6563" y="2317151"/>
            <a:ext cx="2225675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81" r="25960"/>
          <a:stretch/>
        </p:blipFill>
        <p:spPr bwMode="auto">
          <a:xfrm>
            <a:off x="1162373" y="4092741"/>
            <a:ext cx="1332854" cy="207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9407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5</a:t>
            </a:fld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8646" y="2253324"/>
            <a:ext cx="2046010" cy="1048581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9" y="182572"/>
            <a:ext cx="2673245" cy="184203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44" y="455116"/>
            <a:ext cx="2343929" cy="190810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75"/>
          <a:stretch/>
        </p:blipFill>
        <p:spPr>
          <a:xfrm>
            <a:off x="9422969" y="2253324"/>
            <a:ext cx="2508809" cy="166028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3979" y="431808"/>
            <a:ext cx="2521642" cy="134356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5089" y="4679369"/>
            <a:ext cx="2150532" cy="1310480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987" y="1689614"/>
            <a:ext cx="1288972" cy="2272568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2635" y="4825089"/>
            <a:ext cx="3018780" cy="1556964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6032" y="2343383"/>
            <a:ext cx="2860422" cy="1768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44" y="4111780"/>
            <a:ext cx="2773362" cy="2084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9816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6</a:t>
            </a:fld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4479" y="2007847"/>
            <a:ext cx="2126030" cy="1089591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693" y="350493"/>
            <a:ext cx="2583093" cy="177991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386" y="771424"/>
            <a:ext cx="2334725" cy="1900612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03"/>
          <a:stretch/>
        </p:blipFill>
        <p:spPr>
          <a:xfrm>
            <a:off x="9314481" y="2281703"/>
            <a:ext cx="2446916" cy="163147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2008" y="132848"/>
            <a:ext cx="2397002" cy="1277153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0713" y="4847707"/>
            <a:ext cx="2028827" cy="1236316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8771" y="1845852"/>
            <a:ext cx="1419767" cy="250317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470" y="4907107"/>
            <a:ext cx="2864132" cy="1477203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67" r="22062"/>
          <a:stretch/>
        </p:blipFill>
        <p:spPr bwMode="auto">
          <a:xfrm>
            <a:off x="542441" y="4349024"/>
            <a:ext cx="1704813" cy="207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 descr="E:\rail-234318_640[1]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6373" y="2672037"/>
            <a:ext cx="2708413" cy="203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7854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4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8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7</a:t>
            </a:fld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4185" y="2208602"/>
            <a:ext cx="2078992" cy="106548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406" y="401495"/>
            <a:ext cx="2622559" cy="1807107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206" y="652859"/>
            <a:ext cx="2191701" cy="1784182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43"/>
          <a:stretch/>
        </p:blipFill>
        <p:spPr>
          <a:xfrm>
            <a:off x="9531458" y="2595036"/>
            <a:ext cx="2499730" cy="1645878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752" y="401495"/>
            <a:ext cx="2306849" cy="1229118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5412" y="4913374"/>
            <a:ext cx="2219037" cy="13522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602" y="1705019"/>
            <a:ext cx="1332801" cy="234984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7646" y="5063424"/>
            <a:ext cx="2887750" cy="1489384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929" y="2483325"/>
            <a:ext cx="2455934" cy="2198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73" r="23456"/>
          <a:stretch/>
        </p:blipFill>
        <p:spPr bwMode="auto">
          <a:xfrm>
            <a:off x="1146875" y="4198594"/>
            <a:ext cx="1441342" cy="207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5033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5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Použitý zdroj obrázků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pixabay.com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Materiály, pomůcky a technické vybavení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PC</a:t>
            </a:r>
          </a:p>
          <a:p>
            <a:r>
              <a:rPr lang="cs-CZ" dirty="0" smtClean="0"/>
              <a:t>Didaktický </a:t>
            </a:r>
            <a:r>
              <a:rPr lang="cs-CZ" dirty="0"/>
              <a:t>kufřík - KUMUČ </a:t>
            </a:r>
            <a:r>
              <a:rPr lang="cs-CZ" dirty="0" smtClean="0"/>
              <a:t>(geometrické tvary různých barev, magnetická tabule, barevné papíry, obrázky z časopisů, nůžky, lepidlo)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Na prvním obrázku jsou různé dopravní prostředky, medvídek a keř růží. Děti určí, co mezi obrázky nepatří a proč. Co mají obrázky společné a pojmenují skupinu obrázků jako dopravní prostředky. Jednotlivé dopravní prostředky </a:t>
            </a:r>
            <a:r>
              <a:rPr lang="cs-CZ" dirty="0" smtClean="0"/>
              <a:t>pojmenují.</a:t>
            </a:r>
            <a:endParaRPr lang="cs-CZ" dirty="0" smtClean="0"/>
          </a:p>
          <a:p>
            <a:r>
              <a:rPr lang="cs-CZ" dirty="0" smtClean="0"/>
              <a:t>Na dalších 5-ti obrazcích jsou vždy všechny zobrazené dopravní prostředky a jedno místo, kde se pohybují </a:t>
            </a:r>
            <a:r>
              <a:rPr lang="cs-CZ" dirty="0" smtClean="0"/>
              <a:t>(voda</a:t>
            </a:r>
            <a:r>
              <a:rPr lang="cs-CZ" dirty="0" smtClean="0"/>
              <a:t>, obloha, koleje, silnice, polní cesta) děti určí dotekem, které dopravní prostředky tam </a:t>
            </a:r>
            <a:r>
              <a:rPr lang="cs-CZ" dirty="0" smtClean="0"/>
              <a:t>patří( </a:t>
            </a:r>
            <a:r>
              <a:rPr lang="cs-CZ" dirty="0" smtClean="0"/>
              <a:t>např. obloha – letadlo, vrtulník, balón</a:t>
            </a:r>
            <a:r>
              <a:rPr lang="cs-CZ" dirty="0" smtClean="0"/>
              <a:t>).</a:t>
            </a:r>
            <a:endParaRPr lang="cs-CZ" dirty="0" smtClean="0"/>
          </a:p>
          <a:p>
            <a:r>
              <a:rPr lang="cs-CZ" dirty="0" smtClean="0"/>
              <a:t>Navazuje práce s magnetickou tabulkou a geometrickými tvary, kdy děti sestavují dopravní prostředky</a:t>
            </a:r>
          </a:p>
          <a:p>
            <a:r>
              <a:rPr lang="cs-CZ" dirty="0" smtClean="0"/>
              <a:t>Další činností je vystřihování z barevných papírů nebo obrázků z časopisů a nalepování na téma doprava, ulice..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Rozeznat dopravní prostředky, znát co pluje po vodě, létá ve vzduchu, jezdí po silnici, po kolejích, po lesní cestě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Práce </a:t>
            </a:r>
            <a:r>
              <a:rPr lang="cs-CZ" sz="3200" b="1" dirty="0"/>
              <a:t>s interaktivním výukovým </a:t>
            </a:r>
            <a:r>
              <a:rPr lang="cs-CZ" sz="3200" b="1" dirty="0" smtClean="0"/>
              <a:t>materiálem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 prvním snímku děti vyberou obrázky, které do skupiny ostatních nepatří . Když na něj kliknou, uslyší potlesk. Když kliknou na obrázek, který do skupiny patří, zahoupe se a ozve se zvuk (fotoaparátu)</a:t>
            </a:r>
          </a:p>
          <a:p>
            <a:r>
              <a:rPr lang="cs-CZ" dirty="0" smtClean="0"/>
              <a:t>Na druhém a dalším snímku děti vybírají obrázky, které patří k danému prostředí (obrázku uprostřed skupiny dopravních prostředků – voda, obloha, silnice, koleje, polní cesta) když kliknou na správný obrázek, uslyší </a:t>
            </a:r>
            <a:r>
              <a:rPr lang="cs-CZ" dirty="0" smtClean="0"/>
              <a:t>potlesk </a:t>
            </a:r>
            <a:r>
              <a:rPr lang="cs-CZ" dirty="0" smtClean="0"/>
              <a:t>a obrázek se pohoupe. Když kliknou na obrázek dopravního prostředku, který tam nepatří, ten zmizí. 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Vzdělávací oblast</a:t>
            </a:r>
            <a:r>
              <a:rPr lang="cs-CZ" dirty="0" smtClean="0"/>
              <a:t>:          </a:t>
            </a:r>
            <a:r>
              <a:rPr lang="cs-CZ" b="1" dirty="0" smtClean="0"/>
              <a:t>Dítě a jeho psychika</a:t>
            </a:r>
          </a:p>
          <a:p>
            <a:r>
              <a:rPr lang="cs-CZ" u="sng" dirty="0" smtClean="0"/>
              <a:t>Vzdělávací podoblast</a:t>
            </a:r>
            <a:r>
              <a:rPr lang="cs-CZ" dirty="0" smtClean="0"/>
              <a:t>:</a:t>
            </a:r>
            <a:r>
              <a:rPr lang="cs-CZ" b="1" dirty="0" smtClean="0"/>
              <a:t>   Rozlišování obrazných znaků a symbolů</a:t>
            </a:r>
            <a:endParaRPr lang="cs-CZ" dirty="0" smtClean="0"/>
          </a:p>
          <a:p>
            <a:r>
              <a:rPr lang="cs-CZ" u="sng" dirty="0" smtClean="0"/>
              <a:t>Dosažené konkretizované výstupy</a:t>
            </a:r>
            <a:r>
              <a:rPr lang="cs-CZ" b="1" dirty="0" smtClean="0"/>
              <a:t>:</a:t>
            </a:r>
          </a:p>
          <a:p>
            <a:pPr marL="4572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- </a:t>
            </a:r>
            <a:r>
              <a:rPr lang="cs-CZ" dirty="0" smtClean="0"/>
              <a:t>chápat jednoduché souvislosti, nacházet znaky společné a rozdílné,     </a:t>
            </a:r>
          </a:p>
          <a:p>
            <a:pPr marL="45720" indent="0">
              <a:buNone/>
            </a:pPr>
            <a:r>
              <a:rPr lang="cs-CZ" dirty="0"/>
              <a:t> </a:t>
            </a:r>
            <a:r>
              <a:rPr lang="cs-CZ" dirty="0" smtClean="0"/>
              <a:t>      porovnat, dle společných či rozdílných znaků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13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1_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3.xml><?xml version="1.0" encoding="utf-8"?>
<a:theme xmlns:a="http://schemas.openxmlformats.org/drawingml/2006/main" name="2_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4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461</Words>
  <Application>Microsoft Office PowerPoint</Application>
  <PresentationFormat>Širokoúhlá obrazovka</PresentationFormat>
  <Paragraphs>48</Paragraphs>
  <Slides>13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13</vt:i4>
      </vt:variant>
    </vt:vector>
  </HeadingPairs>
  <TitlesOfParts>
    <vt:vector size="18" baseType="lpstr">
      <vt:lpstr>Arial</vt:lpstr>
      <vt:lpstr>Century Gothic</vt:lpstr>
      <vt:lpstr>Sheer Green 16x9</vt:lpstr>
      <vt:lpstr>1_Sheer Green 16x9</vt:lpstr>
      <vt:lpstr>2_Sheer Green 16x9</vt:lpstr>
      <vt:lpstr>DOPRAVNÍ PROSTŘEDKY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Použitý zdroj obrázků</vt:lpstr>
      <vt:lpstr>Materiály, pomůcky a technické vybavení</vt:lpstr>
      <vt:lpstr>Metodický postup</vt:lpstr>
      <vt:lpstr>Práce s interaktivním výukovým materiálem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2015-05-27T18:38:02Z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