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3" r:id="rId5"/>
    <p:sldId id="284" r:id="rId6"/>
    <p:sldId id="286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5.png"/><Relationship Id="rId9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Odkud se berou housky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Pozornost, soustředěnost, paměť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délník 43"/>
          <p:cNvSpPr/>
          <p:nvPr/>
        </p:nvSpPr>
        <p:spPr>
          <a:xfrm>
            <a:off x="3155421" y="4903505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292439" y="1751527"/>
            <a:ext cx="2949262" cy="345153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1003" b="80878" l="55858" r="84287">
                        <a14:foregroundMark x1="57746" y1="71317" x2="57746" y2="71317"/>
                        <a14:foregroundMark x1="58023" y1="71082" x2="58023" y2="71082"/>
                        <a14:foregroundMark x1="80122" y1="40831" x2="58245" y2="69592"/>
                        <a14:foregroundMark x1="59300" y1="40282" x2="77068" y2="70219"/>
                        <a14:foregroundMark x1="58245" y1="54859" x2="80511" y2="552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308" t="15046" r="12070" b="14861"/>
          <a:stretch/>
        </p:blipFill>
        <p:spPr>
          <a:xfrm>
            <a:off x="8609610" y="1823573"/>
            <a:ext cx="3381432" cy="47138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444839" y="1903927"/>
            <a:ext cx="2949262" cy="345153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597239" y="2056327"/>
            <a:ext cx="2949262" cy="3451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749639" y="2208727"/>
            <a:ext cx="2949262" cy="345153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902039" y="2361127"/>
            <a:ext cx="2949262" cy="345153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054439" y="2513527"/>
            <a:ext cx="2949262" cy="345153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206839" y="2665927"/>
            <a:ext cx="2949262" cy="345153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359239" y="2818327"/>
            <a:ext cx="2949262" cy="345153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456330" y="3057032"/>
            <a:ext cx="2949262" cy="345153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56058" y="-341011"/>
            <a:ext cx="2949262" cy="345153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96342" y="-188611"/>
            <a:ext cx="2949262" cy="345153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48742" y="-36211"/>
            <a:ext cx="2949262" cy="34515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401142" y="116189"/>
            <a:ext cx="2949262" cy="345153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553542" y="268589"/>
            <a:ext cx="2949262" cy="345153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705942" y="420989"/>
            <a:ext cx="2949262" cy="3451538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858342" y="573389"/>
            <a:ext cx="2949262" cy="3451538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955433" y="812094"/>
            <a:ext cx="2949262" cy="345153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939798" y="2288426"/>
            <a:ext cx="2949262" cy="345153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092198" y="2440826"/>
            <a:ext cx="2949262" cy="3451538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244598" y="2593226"/>
            <a:ext cx="2949262" cy="3451538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1963159" y="3515334"/>
            <a:ext cx="2949262" cy="345153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18299" y="-413712"/>
            <a:ext cx="2949262" cy="3451538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134101" y="-261312"/>
            <a:ext cx="2949262" cy="3451538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1522044" y="-315505"/>
            <a:ext cx="2949262" cy="345153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255224" y="3314287"/>
            <a:ext cx="2949262" cy="345153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591301" y="195888"/>
            <a:ext cx="2949262" cy="3451538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312988" y="2153615"/>
            <a:ext cx="2949262" cy="3451538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896101" y="500688"/>
            <a:ext cx="2949262" cy="345153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76889" y="635358"/>
            <a:ext cx="2949262" cy="345153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553435" y="198466"/>
            <a:ext cx="2949262" cy="345153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705835" y="350866"/>
            <a:ext cx="2949262" cy="3451538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858235" y="503266"/>
            <a:ext cx="2949262" cy="3451538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4376488" y="3043059"/>
            <a:ext cx="2949262" cy="3451538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591194" y="125765"/>
            <a:ext cx="2949262" cy="3451538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743594" y="278165"/>
            <a:ext cx="2949262" cy="3451538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579453" y="-317655"/>
            <a:ext cx="2949262" cy="3451538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050036" y="-424890"/>
            <a:ext cx="2949262" cy="3451538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62252" y="3344138"/>
            <a:ext cx="2949262" cy="3451538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3974256" y="1016358"/>
            <a:ext cx="2949262" cy="3451538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-138752" y="1029077"/>
            <a:ext cx="2949262" cy="345153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13648" y="1181477"/>
            <a:ext cx="2949262" cy="3451538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1498828" y="1647774"/>
            <a:ext cx="2949262" cy="345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7527" y="0"/>
            <a:ext cx="9696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5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1" r="37469" b="10617"/>
          <a:stretch/>
        </p:blipFill>
        <p:spPr>
          <a:xfrm>
            <a:off x="0" y="50273"/>
            <a:ext cx="6189672" cy="486611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7026" b="75368" l="62239" r="92645">
                        <a14:foregroundMark x1="78156" y1="66228" x2="89737" y2="63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701" t="32654" r="5660" b="21972"/>
          <a:stretch/>
        </p:blipFill>
        <p:spPr>
          <a:xfrm>
            <a:off x="7740204" y="2564242"/>
            <a:ext cx="3670478" cy="372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79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2089982" y="712519"/>
            <a:ext cx="1437555" cy="168237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1003" b="80878" l="55858" r="84287">
                        <a14:foregroundMark x1="57746" y1="71317" x2="57746" y2="71317"/>
                        <a14:foregroundMark x1="58023" y1="71082" x2="58023" y2="71082"/>
                        <a14:foregroundMark x1="80122" y1="40831" x2="58245" y2="69592"/>
                        <a14:foregroundMark x1="59300" y1="40282" x2="77068" y2="70219"/>
                        <a14:foregroundMark x1="58245" y1="54859" x2="80511" y2="552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308" t="15046" r="12070" b="14861"/>
          <a:stretch/>
        </p:blipFill>
        <p:spPr>
          <a:xfrm>
            <a:off x="2610995" y="4916384"/>
            <a:ext cx="1314456" cy="183242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91" y="3527202"/>
            <a:ext cx="2334862" cy="165129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1" r="37469" b="10617"/>
          <a:stretch/>
        </p:blipFill>
        <p:spPr>
          <a:xfrm>
            <a:off x="1" y="50274"/>
            <a:ext cx="2009104" cy="157948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7026" b="75368" l="62239" r="92645">
                        <a14:foregroundMark x1="78156" y1="66228" x2="89737" y2="63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701" t="32654" r="5660" b="21972"/>
          <a:stretch/>
        </p:blipFill>
        <p:spPr>
          <a:xfrm>
            <a:off x="2914460" y="2406168"/>
            <a:ext cx="1764406" cy="179286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4780" r="43024">
                        <a14:backgroundMark x1="30205" y1="43495" x2="30205" y2="43495"/>
                        <a14:backgroundMark x1="29928" y1="43495" x2="29928" y2="43495"/>
                        <a14:backgroundMark x1="27651" y1="55956" x2="30205" y2="43495"/>
                        <a14:backgroundMark x1="23154" y1="49216" x2="23820" y2="52978"/>
                        <a14:backgroundMark x1="27263" y1="62539" x2="27263" y2="625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23" t="25887" r="58552" b="24019"/>
          <a:stretch/>
        </p:blipFill>
        <p:spPr>
          <a:xfrm>
            <a:off x="6693960" y="243542"/>
            <a:ext cx="1437555" cy="168237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1003" b="80878" l="55858" r="84287">
                        <a14:foregroundMark x1="57746" y1="71317" x2="57746" y2="71317"/>
                        <a14:foregroundMark x1="58023" y1="71082" x2="58023" y2="71082"/>
                        <a14:foregroundMark x1="80122" y1="40831" x2="58245" y2="69592"/>
                        <a14:foregroundMark x1="59300" y1="40282" x2="77068" y2="70219"/>
                        <a14:foregroundMark x1="58245" y1="54859" x2="80511" y2="552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308" t="15046" r="12070" b="14861"/>
          <a:stretch/>
        </p:blipFill>
        <p:spPr>
          <a:xfrm>
            <a:off x="9578560" y="168521"/>
            <a:ext cx="1314456" cy="183242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0926" y="2406168"/>
            <a:ext cx="2334862" cy="165129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1" r="37469" b="10617"/>
          <a:stretch/>
        </p:blipFill>
        <p:spPr>
          <a:xfrm>
            <a:off x="6657191" y="5042849"/>
            <a:ext cx="2009104" cy="157948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7026" b="75368" l="62239" r="92645">
                        <a14:foregroundMark x1="78156" y1="66228" x2="89737" y2="63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701" t="32654" r="5660" b="21972"/>
          <a:stretch/>
        </p:blipFill>
        <p:spPr>
          <a:xfrm>
            <a:off x="9681469" y="4955610"/>
            <a:ext cx="1764406" cy="1792865"/>
          </a:xfrm>
          <a:prstGeom prst="rect">
            <a:avLst/>
          </a:prstGeom>
        </p:spPr>
      </p:pic>
      <p:cxnSp>
        <p:nvCxnSpPr>
          <p:cNvPr id="3" name="Přímá spojnice 2"/>
          <p:cNvCxnSpPr/>
          <p:nvPr/>
        </p:nvCxnSpPr>
        <p:spPr>
          <a:xfrm>
            <a:off x="5602311" y="0"/>
            <a:ext cx="31702" cy="685800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5983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7.40741E-7 L -0.40131 -0.4275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5" y="-2138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(příroda</a:t>
            </a:r>
            <a:r>
              <a:rPr lang="cs-CZ" dirty="0" smtClean="0"/>
              <a:t>…)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Naučný materiál o </a:t>
            </a:r>
            <a:r>
              <a:rPr lang="cs-CZ" dirty="0" smtClean="0"/>
              <a:t>tom, </a:t>
            </a:r>
            <a:r>
              <a:rPr lang="cs-CZ" dirty="0" smtClean="0"/>
              <a:t>jak se rodí pečivo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Všeobecná </a:t>
            </a:r>
            <a:r>
              <a:rPr lang="cs-CZ" dirty="0" smtClean="0"/>
              <a:t>informovanost </a:t>
            </a:r>
            <a:r>
              <a:rPr lang="cs-CZ" dirty="0" smtClean="0"/>
              <a:t>o vzniku pečiva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2- 4 slouží jako výkladový </a:t>
            </a:r>
            <a:r>
              <a:rPr lang="cs-CZ" dirty="0" smtClean="0"/>
              <a:t>materiál, pomocí kterého si </a:t>
            </a:r>
            <a:r>
              <a:rPr lang="cs-CZ" dirty="0" smtClean="0"/>
              <a:t>s </a:t>
            </a:r>
            <a:r>
              <a:rPr lang="cs-CZ" dirty="0" smtClean="0"/>
              <a:t>dětmi </a:t>
            </a:r>
            <a:r>
              <a:rPr lang="cs-CZ" dirty="0" smtClean="0"/>
              <a:t>povídáme o tom, co vidí na obrázku </a:t>
            </a:r>
            <a:r>
              <a:rPr lang="cs-CZ" dirty="0" smtClean="0"/>
              <a:t>(rozvoj </a:t>
            </a:r>
            <a:r>
              <a:rPr lang="cs-CZ" dirty="0" smtClean="0"/>
              <a:t>jazykové </a:t>
            </a:r>
            <a:r>
              <a:rPr lang="cs-CZ" dirty="0" smtClean="0"/>
              <a:t>komunikace)</a:t>
            </a:r>
            <a:endParaRPr lang="cs-CZ" dirty="0" smtClean="0"/>
          </a:p>
          <a:p>
            <a:r>
              <a:rPr lang="cs-CZ" dirty="0" smtClean="0"/>
              <a:t>Snímek 5 je </a:t>
            </a:r>
            <a:r>
              <a:rPr lang="cs-CZ" dirty="0" smtClean="0"/>
              <a:t>testovací </a:t>
            </a:r>
            <a:r>
              <a:rPr lang="cs-CZ" dirty="0" smtClean="0"/>
              <a:t>– děti mají za úkol seřadit správně obrázky dle posloupnosti. Kliknutím na obrázek se jim nabízí zpětná vazba</a:t>
            </a:r>
          </a:p>
          <a:p>
            <a:r>
              <a:rPr lang="cs-CZ" dirty="0" smtClean="0"/>
              <a:t>Součástí materiálu může být dramatizace i doplňkové říkanky </a:t>
            </a:r>
            <a:r>
              <a:rPr lang="cs-CZ" dirty="0" smtClean="0"/>
              <a:t>(pekař </a:t>
            </a:r>
            <a:r>
              <a:rPr lang="cs-CZ" dirty="0" smtClean="0"/>
              <a:t>peče housky a podobně….)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Vyjadřovat samostatně a smysluplně myšlenky, nápady, pocity, ve vhodně zformulovaných větách</a:t>
            </a:r>
          </a:p>
          <a:p>
            <a:r>
              <a:rPr lang="cs-CZ" dirty="0"/>
              <a:t>Porozumět slyšenému </a:t>
            </a:r>
          </a:p>
          <a:p>
            <a:r>
              <a:rPr lang="cs-CZ" dirty="0"/>
              <a:t>Používat jednoduchá </a:t>
            </a:r>
            <a:r>
              <a:rPr lang="cs-CZ" dirty="0" smtClean="0"/>
              <a:t>souvětí</a:t>
            </a:r>
          </a:p>
          <a:p>
            <a:r>
              <a:rPr lang="cs-CZ" dirty="0"/>
              <a:t>Sledovat a zachytit hlavní myšlenku příběhu, vyslechnutý příběh převyprávět samostatně, věcně správně, popř. pokračovat</a:t>
            </a:r>
          </a:p>
          <a:p>
            <a:r>
              <a:rPr lang="cs-CZ" dirty="0"/>
              <a:t>Osvojit si elementární poznatky o okolním prostředí, které jsou dítěti blízké, pro ně smysluplné a přínosné, zajímavé a jemu pochopitelné a využitelné pro další učení a životní praxi</a:t>
            </a:r>
          </a:p>
          <a:p>
            <a:r>
              <a:rPr lang="cs-CZ" dirty="0"/>
              <a:t>Vnímat, že svět má svůj řád, že je rozmanitý a pozoruhodný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318</Words>
  <Application>Microsoft Office PowerPoint</Application>
  <PresentationFormat>Vlastní</PresentationFormat>
  <Paragraphs>49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Odkud se berou housky</vt:lpstr>
      <vt:lpstr>Snímek 2</vt:lpstr>
      <vt:lpstr>Snímek 3</vt:lpstr>
      <vt:lpstr>Snímek 4</vt:lpstr>
      <vt:lpstr>Snímek 5</vt:lpstr>
      <vt:lpstr>Použité odkazy</vt:lpstr>
      <vt:lpstr>Metodický pokyn Integrovaný blok: (příroda…)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2015-05-27T19:49:55Z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