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6" r:id="rId5"/>
    <p:sldId id="285" r:id="rId6"/>
    <p:sldId id="284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1288" autoAdjust="0"/>
  </p:normalViewPr>
  <p:slideViewPr>
    <p:cSldViewPr snapToGrid="0">
      <p:cViewPr varScale="1">
        <p:scale>
          <a:sx n="86" d="100"/>
          <a:sy n="86" d="100"/>
        </p:scale>
        <p:origin x="-84" y="-21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 se jmenovala holčička </a:t>
            </a:r>
            <a:r>
              <a:rPr lang="cs-CZ" dirty="0" smtClean="0"/>
              <a:t>(jak </a:t>
            </a:r>
            <a:r>
              <a:rPr lang="cs-CZ" dirty="0" smtClean="0"/>
              <a:t>se jí také může </a:t>
            </a:r>
            <a:r>
              <a:rPr lang="cs-CZ" dirty="0" smtClean="0"/>
              <a:t>říkat), </a:t>
            </a:r>
            <a:endParaRPr lang="cs-CZ" dirty="0" smtClean="0"/>
          </a:p>
          <a:p>
            <a:r>
              <a:rPr lang="cs-CZ" dirty="0" smtClean="0"/>
              <a:t>jak </a:t>
            </a:r>
            <a:r>
              <a:rPr lang="cs-CZ" dirty="0" smtClean="0"/>
              <a:t>se jmenoval chlapec </a:t>
            </a:r>
            <a:r>
              <a:rPr lang="cs-CZ" dirty="0" smtClean="0"/>
              <a:t>(jak </a:t>
            </a:r>
            <a:r>
              <a:rPr lang="cs-CZ" dirty="0" smtClean="0"/>
              <a:t>se mu také může </a:t>
            </a:r>
            <a:r>
              <a:rPr lang="cs-CZ" dirty="0" smtClean="0"/>
              <a:t>říkat), </a:t>
            </a:r>
            <a:endParaRPr lang="cs-CZ" dirty="0" smtClean="0"/>
          </a:p>
          <a:p>
            <a:r>
              <a:rPr lang="cs-CZ" dirty="0" smtClean="0"/>
              <a:t>Popiš, </a:t>
            </a:r>
            <a:r>
              <a:rPr lang="cs-CZ" dirty="0" smtClean="0"/>
              <a:t>co mají na sobě obě děti, je Jeníček</a:t>
            </a:r>
            <a:r>
              <a:rPr lang="cs-CZ" baseline="0" dirty="0" smtClean="0"/>
              <a:t> mladší, nebo starší a </a:t>
            </a:r>
            <a:r>
              <a:rPr lang="cs-CZ" baseline="0" dirty="0" smtClean="0"/>
              <a:t>proč?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4020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 čeho se skládá chaloupka, jak chutná….. Co by jsi udělal, kdybys chaloupku v lese objevil?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86859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Popiš, </a:t>
            </a:r>
            <a:r>
              <a:rPr lang="cs-CZ" dirty="0" smtClean="0"/>
              <a:t>jak vypadá, jak se </a:t>
            </a:r>
            <a:r>
              <a:rPr lang="cs-CZ" dirty="0" smtClean="0"/>
              <a:t>chová…</a:t>
            </a:r>
            <a:r>
              <a:rPr lang="cs-CZ" baseline="0" dirty="0" smtClean="0"/>
              <a:t> </a:t>
            </a:r>
            <a:r>
              <a:rPr lang="cs-CZ" dirty="0" smtClean="0"/>
              <a:t>proč </a:t>
            </a:r>
            <a:r>
              <a:rPr lang="cs-CZ" dirty="0" smtClean="0"/>
              <a:t>je </a:t>
            </a:r>
            <a:r>
              <a:rPr lang="cs-CZ" dirty="0" smtClean="0"/>
              <a:t>zlá…</a:t>
            </a:r>
            <a:r>
              <a:rPr lang="cs-CZ" baseline="0" dirty="0" smtClean="0"/>
              <a:t> </a:t>
            </a:r>
            <a:r>
              <a:rPr lang="cs-CZ" dirty="0" smtClean="0"/>
              <a:t>můžeme </a:t>
            </a:r>
            <a:r>
              <a:rPr lang="cs-CZ" dirty="0" smtClean="0"/>
              <a:t>jí nějak pomoct?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321238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 postavičky,</a:t>
            </a:r>
            <a:r>
              <a:rPr lang="cs-CZ" baseline="0" dirty="0" smtClean="0"/>
              <a:t> které do této pohádky nepatří – do jaké pohádky naopak </a:t>
            </a:r>
            <a:r>
              <a:rPr lang="cs-CZ" baseline="0" dirty="0" smtClean="0"/>
              <a:t>patří?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5872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3.xml"/><Relationship Id="rId4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12" Type="http://schemas.microsoft.com/office/2007/relationships/hdphoto" Target="../media/hdphoto2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6.wdp"/><Relationship Id="rId11" Type="http://schemas.openxmlformats.org/officeDocument/2006/relationships/image" Target="../media/image12.png"/><Relationship Id="rId5" Type="http://schemas.openxmlformats.org/officeDocument/2006/relationships/image" Target="../media/image9.png"/><Relationship Id="rId15" Type="http://schemas.openxmlformats.org/officeDocument/2006/relationships/comments" Target="../comments/comment4.xml"/><Relationship Id="rId10" Type="http://schemas.microsoft.com/office/2007/relationships/hdphoto" Target="../media/hdphoto1.wdp"/><Relationship Id="rId4" Type="http://schemas.microsoft.com/office/2007/relationships/hdphoto" Target="../media/hdphoto5.wdp"/><Relationship Id="rId9" Type="http://schemas.openxmlformats.org/officeDocument/2006/relationships/image" Target="../media/image11.png"/><Relationship Id="rId1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Vyprávěj </a:t>
            </a: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pohádku… Perníková </a:t>
            </a: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chaloupka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31" b="97816" l="9872" r="89872">
                        <a14:foregroundMark x1="57532" y1="49029" x2="33872" y2="75485"/>
                        <a14:foregroundMark x1="40170" y1="50121" x2="40170" y2="50121"/>
                        <a14:foregroundMark x1="74638" y1="74150" x2="74638" y2="74150"/>
                        <a14:foregroundMark x1="47319" y1="60680" x2="75489" y2="741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29695" y="0"/>
            <a:ext cx="4889573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891" b="99515" l="9872" r="914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799" y="-399245"/>
            <a:ext cx="48895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>
                        <a14:foregroundMark x1="28691" y1="3937" x2="97657" y2="49606"/>
                        <a14:foregroundMark x1="51061" y1="56511" x2="92573" y2="5633"/>
                        <a14:foregroundMark x1="75022" y1="30042" x2="75022" y2="30042"/>
                        <a14:foregroundMark x1="76393" y1="29316" x2="76393" y2="29316"/>
                        <a14:foregroundMark x1="85986" y1="29134" x2="85986" y2="29134"/>
                        <a14:foregroundMark x1="95049" y1="10539" x2="95049" y2="10539"/>
                        <a14:foregroundMark x1="96286" y1="34525" x2="96286" y2="34525"/>
                        <a14:foregroundMark x1="95181" y1="15203" x2="95181" y2="15203"/>
                        <a14:foregroundMark x1="27056" y1="6602" x2="27056" y2="6602"/>
                        <a14:foregroundMark x1="1415" y1="50878" x2="28294" y2="4906"/>
                        <a14:foregroundMark x1="57781" y1="91278" x2="67639" y2="67050"/>
                        <a14:foregroundMark x1="86163" y1="70260" x2="76260" y2="89764"/>
                        <a14:foregroundMark x1="17065" y1="99152" x2="33908" y2="72683"/>
                        <a14:foregroundMark x1="93943" y1="14658" x2="97259" y2="35675"/>
                        <a14:foregroundMark x1="47745" y1="32102" x2="67241" y2="46578"/>
                        <a14:foregroundMark x1="68302" y1="43004" x2="68302" y2="43004"/>
                        <a14:foregroundMark x1="76835" y1="42096" x2="67109" y2="40218"/>
                        <a14:foregroundMark x1="53669" y1="4482" x2="50619" y2="22532"/>
                        <a14:foregroundMark x1="92308" y1="17262" x2="78073" y2="25136"/>
                        <a14:foregroundMark x1="51326" y1="99152" x2="51326" y2="99152"/>
                        <a14:foregroundMark x1="51724" y1="98970" x2="69142" y2="97820"/>
                        <a14:foregroundMark x1="89036" y1="94246" x2="89036" y2="94246"/>
                        <a14:foregroundMark x1="73519" y1="98789" x2="73519" y2="98789"/>
                        <a14:foregroundMark x1="74094" y1="98425" x2="79310" y2="95578"/>
                        <a14:foregroundMark x1="79310" y1="98789" x2="79310" y2="98789"/>
                        <a14:foregroundMark x1="87091" y1="95397" x2="77365" y2="99334"/>
                        <a14:foregroundMark x1="62290" y1="17868" x2="83952" y2="281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8592" y="0"/>
            <a:ext cx="93948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55974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248" b="98786" l="1787" r="9497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51213" y="0"/>
            <a:ext cx="48895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16794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485" b="94182" l="9906" r="898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22393" y="-129091"/>
            <a:ext cx="2204944" cy="310826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100000" l="0" r="99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32473">
            <a:off x="5614699" y="1147054"/>
            <a:ext cx="2151859" cy="2123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54" b="100000" l="2083" r="96750">
                        <a14:foregroundMark x1="23250" y1="61676" x2="45750" y2="28541"/>
                        <a14:foregroundMark x1="29583" y1="64162" x2="57417" y2="34054"/>
                        <a14:foregroundMark x1="44333" y1="61892" x2="78917" y2="963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40081" y="3429000"/>
            <a:ext cx="1717610" cy="2647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2731" b="97816" l="9872" r="89872">
                        <a14:foregroundMark x1="57532" y1="49029" x2="33872" y2="75485"/>
                        <a14:foregroundMark x1="40170" y1="50121" x2="40170" y2="50121"/>
                        <a14:foregroundMark x1="74638" y1="74150" x2="74638" y2="74150"/>
                        <a14:foregroundMark x1="47319" y1="60680" x2="75489" y2="741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95520" y="414112"/>
            <a:ext cx="1813503" cy="254357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891" b="99515" l="9872" r="914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82807" y="3928056"/>
            <a:ext cx="1813503" cy="254357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4248" b="98786" l="1787" r="9497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7313" y="3400970"/>
            <a:ext cx="2160900" cy="3030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06989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4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Na základě indicií vyprávěj pohádku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jazykové komunikace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snímcích 2 – 4 jsou v poznámkách uvedené otázky, které podporují rozvoj jazykové komunikace.</a:t>
            </a:r>
          </a:p>
          <a:p>
            <a:r>
              <a:rPr lang="cs-CZ" dirty="0" smtClean="0"/>
              <a:t>Děti vyprávějí pohádku o perníkové chaloupce. Na snímku č. 2 se na kliknutí objevují postavičky</a:t>
            </a:r>
          </a:p>
          <a:p>
            <a:r>
              <a:rPr lang="cs-CZ" dirty="0" smtClean="0"/>
              <a:t>Na pátém snímku </a:t>
            </a:r>
            <a:r>
              <a:rPr lang="cs-CZ" dirty="0" smtClean="0"/>
              <a:t>označujeme </a:t>
            </a:r>
            <a:r>
              <a:rPr lang="cs-CZ" dirty="0" smtClean="0"/>
              <a:t>kliknutím postavy, které do pohádky nepatří.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Dramatizace pohádky – využíváme pastelek k znázornění jednotlivých postav.</a:t>
            </a:r>
          </a:p>
          <a:p>
            <a:r>
              <a:rPr lang="cs-CZ" dirty="0" smtClean="0"/>
              <a:t>Z modelíny tvoříme perníčky na chaloupku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Sledovat a vyprávět příběh, pohádku</a:t>
            </a:r>
          </a:p>
          <a:p>
            <a:r>
              <a:rPr lang="cs-CZ" dirty="0"/>
              <a:t>Vyjadřovat samostatně a smysluplně myšlenky, nápady, pocity, ve vhodně zformulovaných větách</a:t>
            </a:r>
          </a:p>
          <a:p>
            <a:r>
              <a:rPr lang="cs-CZ" dirty="0"/>
              <a:t>Sledovat a zachytit hlavní myšlenku příběhu, vyslechnutý příběh převyprávět samostatně, věcně správně, popř. pokračovat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382</Words>
  <Application>Microsoft Office PowerPoint</Application>
  <PresentationFormat>Vlastní</PresentationFormat>
  <Paragraphs>61</Paragraphs>
  <Slides>12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Vyprávěj pohádku… Perníková chaloupka</vt:lpstr>
      <vt:lpstr>Snímek 2</vt:lpstr>
      <vt:lpstr>Snímek 3</vt:lpstr>
      <vt:lpstr>Snímek 4</vt:lpstr>
      <vt:lpstr>Snímek 5</vt:lpstr>
      <vt:lpstr>Použité odkazy</vt:lpstr>
      <vt:lpstr>Metodický pokyn Integrovaný blok: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2015-05-27T19:53:39Z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