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4" r:id="rId5"/>
    <p:sldId id="285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3"/>
    <a:srgbClr val="FEF8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438" y="16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8. 4. 2015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8. 4. 2015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077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9531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0815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84547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6076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6" Type="http://schemas.microsoft.com/office/2007/relationships/hdphoto" Target="../media/hdphoto7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12" Type="http://schemas.microsoft.com/office/2007/relationships/hdphoto" Target="../media/hdphoto7.wdp"/><Relationship Id="rId2" Type="http://schemas.openxmlformats.org/officeDocument/2006/relationships/notesSlide" Target="../notesSlides/notesSlide3.xml"/><Relationship Id="rId16" Type="http://schemas.openxmlformats.org/officeDocument/2006/relationships/comments" Target="../comments/comment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11" Type="http://schemas.openxmlformats.org/officeDocument/2006/relationships/image" Target="../media/image15.png"/><Relationship Id="rId5" Type="http://schemas.openxmlformats.org/officeDocument/2006/relationships/image" Target="../media/image12.png"/><Relationship Id="rId15" Type="http://schemas.microsoft.com/office/2007/relationships/hdphoto" Target="../media/hdphoto1.wdp"/><Relationship Id="rId10" Type="http://schemas.microsoft.com/office/2007/relationships/hdphoto" Target="../media/hdphoto6.wdp"/><Relationship Id="rId4" Type="http://schemas.microsoft.com/office/2007/relationships/hdphoto" Target="../media/hdphoto8.wdp"/><Relationship Id="rId9" Type="http://schemas.openxmlformats.org/officeDocument/2006/relationships/image" Target="../media/image14.png"/><Relationship Id="rId1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microsoft.com/office/2007/relationships/hdphoto" Target="../media/hdphoto5.wdp"/><Relationship Id="rId18" Type="http://schemas.openxmlformats.org/officeDocument/2006/relationships/image" Target="../media/image15.png"/><Relationship Id="rId3" Type="http://schemas.openxmlformats.org/officeDocument/2006/relationships/image" Target="../media/image11.png"/><Relationship Id="rId21" Type="http://schemas.openxmlformats.org/officeDocument/2006/relationships/comments" Target="../comments/comment3.xml"/><Relationship Id="rId7" Type="http://schemas.openxmlformats.org/officeDocument/2006/relationships/image" Target="../media/image12.png"/><Relationship Id="rId12" Type="http://schemas.openxmlformats.org/officeDocument/2006/relationships/image" Target="../media/image8.png"/><Relationship Id="rId17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6" Type="http://schemas.microsoft.com/office/2007/relationships/hdphoto" Target="../media/hdphoto6.wdp"/><Relationship Id="rId20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microsoft.com/office/2007/relationships/hdphoto" Target="../media/hdphoto4.wdp"/><Relationship Id="rId5" Type="http://schemas.openxmlformats.org/officeDocument/2006/relationships/image" Target="../media/image5.png"/><Relationship Id="rId15" Type="http://schemas.openxmlformats.org/officeDocument/2006/relationships/image" Target="../media/image14.png"/><Relationship Id="rId10" Type="http://schemas.openxmlformats.org/officeDocument/2006/relationships/image" Target="../media/image7.png"/><Relationship Id="rId19" Type="http://schemas.microsoft.com/office/2007/relationships/hdphoto" Target="../media/hdphoto7.wdp"/><Relationship Id="rId4" Type="http://schemas.microsoft.com/office/2007/relationships/hdphoto" Target="../media/hdphoto8.wdp"/><Relationship Id="rId9" Type="http://schemas.openxmlformats.org/officeDocument/2006/relationships/image" Target="../media/image6.png"/><Relationship Id="rId1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Já mám doma brášku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Sociabilita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6426558" y="1998069"/>
            <a:ext cx="2442337" cy="2460460"/>
          </a:xfrm>
          <a:prstGeom prst="cloud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784" b="99560" l="165" r="966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60762">
            <a:off x="3493375" y="1828490"/>
            <a:ext cx="5387559" cy="35461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14" b="99637" l="1256" r="994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6432" y="4781281"/>
            <a:ext cx="2152499" cy="202842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49835" r="984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274"/>
          <a:stretch/>
        </p:blipFill>
        <p:spPr>
          <a:xfrm>
            <a:off x="9944555" y="1648020"/>
            <a:ext cx="1781739" cy="248775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26" b="98972" l="4068" r="966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081" y="586373"/>
            <a:ext cx="1722150" cy="14654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4303" b="96485" l="4390" r="434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817" r="55363"/>
          <a:stretch/>
        </p:blipFill>
        <p:spPr>
          <a:xfrm rot="16698052">
            <a:off x="8541702" y="-176553"/>
            <a:ext cx="1054898" cy="202842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41758" b="93515" l="70887" r="9691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567" t="35305"/>
          <a:stretch/>
        </p:blipFill>
        <p:spPr>
          <a:xfrm>
            <a:off x="440887" y="3081367"/>
            <a:ext cx="1110793" cy="21088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392" b="41768" l="29013" r="661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021" r="33252" b="57214"/>
          <a:stretch/>
        </p:blipFill>
        <p:spPr>
          <a:xfrm>
            <a:off x="2182558" y="5407489"/>
            <a:ext cx="900752" cy="931066"/>
          </a:xfrm>
          <a:prstGeom prst="rect">
            <a:avLst/>
          </a:prstGeom>
        </p:spPr>
      </p:pic>
      <p:grpSp>
        <p:nvGrpSpPr>
          <p:cNvPr id="41" name="Skupina 40"/>
          <p:cNvGrpSpPr/>
          <p:nvPr/>
        </p:nvGrpSpPr>
        <p:grpSpPr>
          <a:xfrm>
            <a:off x="3275463" y="2753285"/>
            <a:ext cx="4136905" cy="2654204"/>
            <a:chOff x="3275463" y="2753285"/>
            <a:chExt cx="4136905" cy="2654204"/>
          </a:xfrm>
        </p:grpSpPr>
        <p:sp>
          <p:nvSpPr>
            <p:cNvPr id="23" name="Mrak 22"/>
            <p:cNvSpPr/>
            <p:nvPr/>
          </p:nvSpPr>
          <p:spPr>
            <a:xfrm>
              <a:off x="3275463" y="2753285"/>
              <a:ext cx="4136905" cy="2654204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Přímá spojnice 24"/>
            <p:cNvCxnSpPr/>
            <p:nvPr/>
          </p:nvCxnSpPr>
          <p:spPr>
            <a:xfrm flipH="1">
              <a:off x="6003249" y="2753285"/>
              <a:ext cx="423309" cy="2197308"/>
            </a:xfrm>
            <a:prstGeom prst="line">
              <a:avLst/>
            </a:prstGeom>
            <a:ln w="1270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H="1">
              <a:off x="4959663" y="2861936"/>
              <a:ext cx="464300" cy="2436901"/>
            </a:xfrm>
            <a:prstGeom prst="line">
              <a:avLst/>
            </a:prstGeom>
            <a:ln w="1270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H="1">
              <a:off x="3915293" y="2987656"/>
              <a:ext cx="404540" cy="2019283"/>
            </a:xfrm>
            <a:prstGeom prst="line">
              <a:avLst/>
            </a:prstGeom>
            <a:ln w="1270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5423963" y="2987656"/>
              <a:ext cx="1384913" cy="1365980"/>
            </a:xfrm>
            <a:prstGeom prst="line">
              <a:avLst/>
            </a:prstGeom>
            <a:ln w="1270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4659327" y="3113376"/>
              <a:ext cx="1384913" cy="1893563"/>
            </a:xfrm>
            <a:prstGeom prst="line">
              <a:avLst/>
            </a:prstGeom>
            <a:ln w="1270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3648340" y="3670646"/>
              <a:ext cx="1192184" cy="1462013"/>
            </a:xfrm>
            <a:prstGeom prst="line">
              <a:avLst/>
            </a:prstGeom>
            <a:ln w="1270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5037" l="248" r="995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6042" y="3290221"/>
            <a:ext cx="1609961" cy="108477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000" b="98788" l="4479" r="437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4724"/>
          <a:stretch/>
        </p:blipFill>
        <p:spPr>
          <a:xfrm rot="4726306" flipH="1">
            <a:off x="1204470" y="1836512"/>
            <a:ext cx="1444834" cy="248300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667" b="93273" l="68630" r="9684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18"/>
          <a:stretch/>
        </p:blipFill>
        <p:spPr>
          <a:xfrm>
            <a:off x="329485" y="4195570"/>
            <a:ext cx="569245" cy="162273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8364" l="2652" r="69048">
                        <a14:foregroundMark x1="6006" y1="34727" x2="6006" y2="83030"/>
                        <a14:foregroundMark x1="3139" y1="90303" x2="6006" y2="84667"/>
                        <a14:foregroundMark x1="67208" y1="34182" x2="67208" y2="34182"/>
                        <a14:foregroundMark x1="66883" y1="36424" x2="66883" y2="36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1607"/>
          <a:stretch/>
        </p:blipFill>
        <p:spPr>
          <a:xfrm rot="2685135">
            <a:off x="9567247" y="411174"/>
            <a:ext cx="1462213" cy="190936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988" b="89952" l="64920" r="990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005" t="7363" b="21393"/>
          <a:stretch/>
        </p:blipFill>
        <p:spPr>
          <a:xfrm rot="2434293">
            <a:off x="1922402" y="176093"/>
            <a:ext cx="857017" cy="159020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392" b="41768" l="29013" r="661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021" r="33252" b="57214"/>
          <a:stretch/>
        </p:blipFill>
        <p:spPr>
          <a:xfrm>
            <a:off x="8788804" y="5006939"/>
            <a:ext cx="900752" cy="931066"/>
          </a:xfrm>
          <a:prstGeom prst="rect">
            <a:avLst/>
          </a:prstGeom>
        </p:spPr>
      </p:pic>
      <p:sp>
        <p:nvSpPr>
          <p:cNvPr id="22" name="Mrak 21"/>
          <p:cNvSpPr/>
          <p:nvPr/>
        </p:nvSpPr>
        <p:spPr>
          <a:xfrm>
            <a:off x="6426558" y="1998069"/>
            <a:ext cx="2442337" cy="2460460"/>
          </a:xfrm>
          <a:prstGeom prst="cloud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6784" b="99560" l="165" r="966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60762">
            <a:off x="3449151" y="1912947"/>
            <a:ext cx="5387559" cy="3546100"/>
          </a:xfrm>
          <a:prstGeom prst="rect">
            <a:avLst/>
          </a:prstGeom>
        </p:spPr>
      </p:pic>
      <p:grpSp>
        <p:nvGrpSpPr>
          <p:cNvPr id="24" name="Skupina 23"/>
          <p:cNvGrpSpPr/>
          <p:nvPr/>
        </p:nvGrpSpPr>
        <p:grpSpPr>
          <a:xfrm>
            <a:off x="3275463" y="2753285"/>
            <a:ext cx="4136905" cy="2654204"/>
            <a:chOff x="3275463" y="2753285"/>
            <a:chExt cx="4136905" cy="2654204"/>
          </a:xfrm>
        </p:grpSpPr>
        <p:sp>
          <p:nvSpPr>
            <p:cNvPr id="25" name="Mrak 24"/>
            <p:cNvSpPr/>
            <p:nvPr/>
          </p:nvSpPr>
          <p:spPr>
            <a:xfrm>
              <a:off x="3275463" y="2753285"/>
              <a:ext cx="4136905" cy="2654204"/>
            </a:xfrm>
            <a:prstGeom prst="cloud">
              <a:avLst/>
            </a:prstGeom>
            <a:solidFill>
              <a:schemeClr val="bg1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nice 25"/>
            <p:cNvCxnSpPr/>
            <p:nvPr/>
          </p:nvCxnSpPr>
          <p:spPr>
            <a:xfrm flipH="1">
              <a:off x="6003249" y="2753285"/>
              <a:ext cx="423309" cy="2197308"/>
            </a:xfrm>
            <a:prstGeom prst="line">
              <a:avLst/>
            </a:prstGeom>
            <a:ln w="1270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H="1">
              <a:off x="4959663" y="2861936"/>
              <a:ext cx="464300" cy="2436901"/>
            </a:xfrm>
            <a:prstGeom prst="line">
              <a:avLst/>
            </a:prstGeom>
            <a:ln w="1270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H="1">
              <a:off x="3915293" y="2987656"/>
              <a:ext cx="404540" cy="2019283"/>
            </a:xfrm>
            <a:prstGeom prst="line">
              <a:avLst/>
            </a:prstGeom>
            <a:ln w="1270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5423963" y="2987656"/>
              <a:ext cx="1384913" cy="1365980"/>
            </a:xfrm>
            <a:prstGeom prst="line">
              <a:avLst/>
            </a:prstGeom>
            <a:ln w="1270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4659327" y="3113376"/>
              <a:ext cx="1384913" cy="1893563"/>
            </a:xfrm>
            <a:prstGeom prst="line">
              <a:avLst/>
            </a:prstGeom>
            <a:ln w="1270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3648340" y="3670646"/>
              <a:ext cx="1192184" cy="1462013"/>
            </a:xfrm>
            <a:prstGeom prst="line">
              <a:avLst/>
            </a:prstGeom>
            <a:ln w="1270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12196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5037" l="248" r="995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6042" y="3290221"/>
            <a:ext cx="1609961" cy="108477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514" b="99637" l="1256" r="994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3504" y="4829577"/>
            <a:ext cx="2152499" cy="202842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000" b="98788" l="4479" r="437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4724"/>
          <a:stretch/>
        </p:blipFill>
        <p:spPr>
          <a:xfrm flipH="1">
            <a:off x="7160278" y="1047738"/>
            <a:ext cx="1444834" cy="248300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49835" r="984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274"/>
          <a:stretch/>
        </p:blipFill>
        <p:spPr>
          <a:xfrm>
            <a:off x="6426558" y="4274302"/>
            <a:ext cx="1781739" cy="248775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726" b="98972" l="4068" r="966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209" y="344012"/>
            <a:ext cx="1722150" cy="14654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4303" b="96485" l="4390" r="434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817" r="55363"/>
          <a:stretch/>
        </p:blipFill>
        <p:spPr>
          <a:xfrm>
            <a:off x="5140656" y="562018"/>
            <a:ext cx="1054898" cy="202842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4667" b="93273" l="68630" r="9684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018"/>
          <a:stretch/>
        </p:blipFill>
        <p:spPr>
          <a:xfrm>
            <a:off x="3463801" y="3993760"/>
            <a:ext cx="569245" cy="162273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98364" l="2652" r="69048">
                        <a14:foregroundMark x1="6006" y1="34727" x2="6006" y2="83030"/>
                        <a14:foregroundMark x1="3139" y1="90303" x2="6006" y2="84667"/>
                        <a14:foregroundMark x1="67208" y1="34182" x2="67208" y2="34182"/>
                        <a14:foregroundMark x1="66883" y1="36424" x2="66883" y2="36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1607"/>
          <a:stretch/>
        </p:blipFill>
        <p:spPr>
          <a:xfrm>
            <a:off x="1712364" y="2084394"/>
            <a:ext cx="1462213" cy="190936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41758" b="93515" l="70887" r="9691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567" t="35305"/>
          <a:stretch/>
        </p:blipFill>
        <p:spPr>
          <a:xfrm rot="18502594">
            <a:off x="5286753" y="2732457"/>
            <a:ext cx="1110793" cy="21088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988" b="89952" l="64920" r="990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005" t="7363" b="21393"/>
          <a:stretch/>
        </p:blipFill>
        <p:spPr>
          <a:xfrm>
            <a:off x="10221413" y="164286"/>
            <a:ext cx="857017" cy="159020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392" b="41768" l="29013" r="661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021" r="33252" b="57214"/>
          <a:stretch/>
        </p:blipFill>
        <p:spPr>
          <a:xfrm>
            <a:off x="1519007" y="5518180"/>
            <a:ext cx="900752" cy="93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87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</a:t>
            </a:r>
            <a:r>
              <a:rPr lang="cs-CZ" dirty="0" smtClean="0"/>
              <a:t>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se základní péči o malé miminko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Rozlišení důležitých věcí, které jsou potřeba při péči o malé sourozence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2 – 3 děti kliknutím označují předměty, které k obsluze malého brášky nepatří. Díky animačním efektům se dětem nabízí zpětná vazba</a:t>
            </a:r>
          </a:p>
          <a:p>
            <a:r>
              <a:rPr lang="cs-CZ" dirty="0" smtClean="0"/>
              <a:t>U snímku 4 si povídáme o možném využití, kroužkujeme předměty se stejnou hláskou a podobně. K zakroužkování používáme pero, které je součástí </a:t>
            </a:r>
            <a:r>
              <a:rPr lang="cs-CZ" smtClean="0"/>
              <a:t>progamu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Uvědomovat si svá práva ve vztahu k druhému, přiznávat stejná práva druhým a respektovat je </a:t>
            </a:r>
          </a:p>
          <a:p>
            <a:r>
              <a:rPr lang="cs-CZ" dirty="0"/>
              <a:t>Respektovat potřeby jiného dítěte </a:t>
            </a:r>
          </a:p>
          <a:p>
            <a:r>
              <a:rPr lang="cs-CZ" dirty="0"/>
              <a:t>Všímat si, co si druhý přeje či </a:t>
            </a:r>
            <a:r>
              <a:rPr lang="cs-CZ" dirty="0" smtClean="0"/>
              <a:t>potřebuje</a:t>
            </a:r>
          </a:p>
          <a:p>
            <a:r>
              <a:rPr lang="cs-CZ" dirty="0"/>
              <a:t>K mladšímu, slabšímu či postiženému dítěti se chovat citlivě a ohleduplně (neposmívat se mu, pomáhat mu, chránit ho) </a:t>
            </a:r>
          </a:p>
          <a:p>
            <a:r>
              <a:rPr lang="cs-CZ" dirty="0"/>
              <a:t>Nabídnout pomoc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287</Words>
  <Application>Microsoft Office PowerPoint</Application>
  <PresentationFormat>Širokoúhlá obrazovka</PresentationFormat>
  <Paragraphs>52</Paragraphs>
  <Slides>10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Já mám doma brášku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bobr ke kalhotkám přišel</dc:title>
  <dc:creator/>
  <cp:lastModifiedBy/>
  <cp:revision>2</cp:revision>
  <dcterms:created xsi:type="dcterms:W3CDTF">2014-08-05T12:38:58Z</dcterms:created>
  <dcterms:modified xsi:type="dcterms:W3CDTF">2015-04-08T20:40:20Z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