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7" r:id="rId5"/>
    <p:sldId id="288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543"/>
            <a:ext cx="9601200" cy="1903862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Exotická zvířata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 paměť, Rozvoj slovní zásoby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B:\Školka\ZOO\100_295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051" y="390993"/>
            <a:ext cx="2539706" cy="1904532"/>
          </a:xfrm>
          <a:prstGeom prst="rect">
            <a:avLst/>
          </a:prstGeom>
          <a:noFill/>
        </p:spPr>
      </p:pic>
      <p:pic>
        <p:nvPicPr>
          <p:cNvPr id="14339" name="Picture 3" descr="B:\Školka\ZOO\100_29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03090" y="351986"/>
            <a:ext cx="2731438" cy="2048313"/>
          </a:xfrm>
          <a:prstGeom prst="rect">
            <a:avLst/>
          </a:prstGeom>
          <a:noFill/>
        </p:spPr>
      </p:pic>
      <p:pic>
        <p:nvPicPr>
          <p:cNvPr id="14340" name="Picture 4" descr="B:\Školka\ZOO\100_296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694" y="3684825"/>
            <a:ext cx="2573781" cy="1930086"/>
          </a:xfrm>
          <a:prstGeom prst="rect">
            <a:avLst/>
          </a:prstGeom>
          <a:noFill/>
        </p:spPr>
      </p:pic>
      <p:pic>
        <p:nvPicPr>
          <p:cNvPr id="14341" name="Picture 5" descr="B:\Školka\ZOO\100_296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01075" y="357578"/>
            <a:ext cx="2704348" cy="2027998"/>
          </a:xfrm>
          <a:prstGeom prst="rect">
            <a:avLst/>
          </a:prstGeom>
          <a:noFill/>
        </p:spPr>
      </p:pic>
      <p:pic>
        <p:nvPicPr>
          <p:cNvPr id="14342" name="Picture 6" descr="B:\Školka\ZOO\100_296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1293" y="3595628"/>
            <a:ext cx="2730032" cy="2047259"/>
          </a:xfrm>
          <a:prstGeom prst="rect">
            <a:avLst/>
          </a:prstGeom>
          <a:noFill/>
        </p:spPr>
      </p:pic>
      <p:pic>
        <p:nvPicPr>
          <p:cNvPr id="14343" name="Picture 7" descr="B:\Školka\ZOO\100_296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76015" y="3538075"/>
            <a:ext cx="2855677" cy="2141480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57199" y="25622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21" name="Vývojový diagram: spojka 20"/>
          <p:cNvSpPr/>
          <p:nvPr/>
        </p:nvSpPr>
        <p:spPr>
          <a:xfrm>
            <a:off x="571500" y="26765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1047750" y="26860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1533525" y="26765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2057400" y="26765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2562225" y="26860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162424" y="262890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29" name="Vývojový diagram: spojka 28"/>
          <p:cNvSpPr/>
          <p:nvPr/>
        </p:nvSpPr>
        <p:spPr>
          <a:xfrm>
            <a:off x="4276725" y="27431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4752975" y="27527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5238750" y="27431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ka 31"/>
          <p:cNvSpPr/>
          <p:nvPr/>
        </p:nvSpPr>
        <p:spPr>
          <a:xfrm>
            <a:off x="5762625" y="27431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ka 32"/>
          <p:cNvSpPr/>
          <p:nvPr/>
        </p:nvSpPr>
        <p:spPr>
          <a:xfrm>
            <a:off x="6267450" y="27527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572499" y="26384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35" name="Vývojový diagram: spojka 34"/>
          <p:cNvSpPr/>
          <p:nvPr/>
        </p:nvSpPr>
        <p:spPr>
          <a:xfrm>
            <a:off x="8686800" y="27527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9163050" y="27622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9648825" y="27527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10172700" y="27527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ka 38"/>
          <p:cNvSpPr/>
          <p:nvPr/>
        </p:nvSpPr>
        <p:spPr>
          <a:xfrm>
            <a:off x="10677525" y="27622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6724" y="581025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41" name="Vývojový diagram: spojka 40"/>
          <p:cNvSpPr/>
          <p:nvPr/>
        </p:nvSpPr>
        <p:spPr>
          <a:xfrm>
            <a:off x="581025" y="59245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1057275" y="59340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1543050" y="59245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2066925" y="59245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ka 44"/>
          <p:cNvSpPr/>
          <p:nvPr/>
        </p:nvSpPr>
        <p:spPr>
          <a:xfrm>
            <a:off x="2571750" y="59340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114799" y="58769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47" name="Vývojový diagram: spojka 46"/>
          <p:cNvSpPr/>
          <p:nvPr/>
        </p:nvSpPr>
        <p:spPr>
          <a:xfrm>
            <a:off x="4229100" y="59912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4705350" y="60007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5191125" y="59912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5715000" y="59912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ka 50"/>
          <p:cNvSpPr/>
          <p:nvPr/>
        </p:nvSpPr>
        <p:spPr>
          <a:xfrm>
            <a:off x="6219825" y="60007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8496299" y="581977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53" name="Vývojový diagram: spojka 52"/>
          <p:cNvSpPr/>
          <p:nvPr/>
        </p:nvSpPr>
        <p:spPr>
          <a:xfrm>
            <a:off x="8610600" y="59340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ka 53"/>
          <p:cNvSpPr/>
          <p:nvPr/>
        </p:nvSpPr>
        <p:spPr>
          <a:xfrm>
            <a:off x="9086850" y="59435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ka 54"/>
          <p:cNvSpPr/>
          <p:nvPr/>
        </p:nvSpPr>
        <p:spPr>
          <a:xfrm>
            <a:off x="9572625" y="59340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ka 55"/>
          <p:cNvSpPr/>
          <p:nvPr/>
        </p:nvSpPr>
        <p:spPr>
          <a:xfrm>
            <a:off x="10096500" y="59340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ka 56"/>
          <p:cNvSpPr/>
          <p:nvPr/>
        </p:nvSpPr>
        <p:spPr>
          <a:xfrm>
            <a:off x="10601325" y="59435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 descr="B:\Školka\ZOO\100_29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76503" y="685800"/>
            <a:ext cx="2413310" cy="1809749"/>
          </a:xfrm>
          <a:prstGeom prst="rect">
            <a:avLst/>
          </a:prstGeom>
          <a:noFill/>
        </p:spPr>
      </p:pic>
      <p:pic>
        <p:nvPicPr>
          <p:cNvPr id="10243" name="Picture 3" descr="B:\Školka\ZOO\100_29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3426" y="3856451"/>
            <a:ext cx="2626573" cy="1969674"/>
          </a:xfrm>
          <a:prstGeom prst="rect">
            <a:avLst/>
          </a:prstGeom>
          <a:noFill/>
        </p:spPr>
      </p:pic>
      <p:pic>
        <p:nvPicPr>
          <p:cNvPr id="10244" name="Picture 4" descr="B:\Školka\ZOO\100_297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34400" y="605484"/>
            <a:ext cx="2579688" cy="1934516"/>
          </a:xfrm>
          <a:prstGeom prst="rect">
            <a:avLst/>
          </a:prstGeom>
          <a:noFill/>
        </p:spPr>
      </p:pic>
      <p:pic>
        <p:nvPicPr>
          <p:cNvPr id="10245" name="Picture 5" descr="B:\Školka\ZOO\100_297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787547" y="3810000"/>
            <a:ext cx="2497990" cy="1873249"/>
          </a:xfrm>
          <a:prstGeom prst="rect">
            <a:avLst/>
          </a:prstGeom>
          <a:noFill/>
        </p:spPr>
      </p:pic>
      <p:pic>
        <p:nvPicPr>
          <p:cNvPr id="10246" name="Picture 6" descr="B:\Školka\ZOO\100_2967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4424" y="669767"/>
            <a:ext cx="2455863" cy="1841658"/>
          </a:xfrm>
          <a:prstGeom prst="rect">
            <a:avLst/>
          </a:prstGeom>
          <a:noFill/>
        </p:spPr>
      </p:pic>
      <p:pic>
        <p:nvPicPr>
          <p:cNvPr id="10247" name="Picture 7" descr="B:\Školka\ZOO\100_297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4424" y="3927320"/>
            <a:ext cx="2493963" cy="1870230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990599" y="268605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34" name="Vývojový diagram: spojka 33"/>
          <p:cNvSpPr/>
          <p:nvPr/>
        </p:nvSpPr>
        <p:spPr>
          <a:xfrm>
            <a:off x="1104900" y="28003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1581150" y="28098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2066925" y="28003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2590800" y="28003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ka 37"/>
          <p:cNvSpPr/>
          <p:nvPr/>
        </p:nvSpPr>
        <p:spPr>
          <a:xfrm>
            <a:off x="3095625" y="28098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848224" y="27527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40" name="Vývojový diagram: spojka 39"/>
          <p:cNvSpPr/>
          <p:nvPr/>
        </p:nvSpPr>
        <p:spPr>
          <a:xfrm>
            <a:off x="4962525" y="28670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5438775" y="28765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5924550" y="28670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6448425" y="28670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ka 43"/>
          <p:cNvSpPr/>
          <p:nvPr/>
        </p:nvSpPr>
        <p:spPr>
          <a:xfrm>
            <a:off x="6953250" y="28765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62974" y="274320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46" name="Vývojový diagram: spojka 45"/>
          <p:cNvSpPr/>
          <p:nvPr/>
        </p:nvSpPr>
        <p:spPr>
          <a:xfrm>
            <a:off x="8677275" y="28574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ka 46"/>
          <p:cNvSpPr/>
          <p:nvPr/>
        </p:nvSpPr>
        <p:spPr>
          <a:xfrm>
            <a:off x="9153525" y="28670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ka 47"/>
          <p:cNvSpPr/>
          <p:nvPr/>
        </p:nvSpPr>
        <p:spPr>
          <a:xfrm>
            <a:off x="9639300" y="28574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ka 48"/>
          <p:cNvSpPr/>
          <p:nvPr/>
        </p:nvSpPr>
        <p:spPr>
          <a:xfrm>
            <a:off x="10163175" y="28574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ka 49"/>
          <p:cNvSpPr/>
          <p:nvPr/>
        </p:nvSpPr>
        <p:spPr>
          <a:xfrm>
            <a:off x="10668000" y="28670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990599" y="594360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52" name="Vývojový diagram: spojka 51"/>
          <p:cNvSpPr/>
          <p:nvPr/>
        </p:nvSpPr>
        <p:spPr>
          <a:xfrm>
            <a:off x="1104900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ka 52"/>
          <p:cNvSpPr/>
          <p:nvPr/>
        </p:nvSpPr>
        <p:spPr>
          <a:xfrm>
            <a:off x="1581150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ka 53"/>
          <p:cNvSpPr/>
          <p:nvPr/>
        </p:nvSpPr>
        <p:spPr>
          <a:xfrm>
            <a:off x="2066925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ka 54"/>
          <p:cNvSpPr/>
          <p:nvPr/>
        </p:nvSpPr>
        <p:spPr>
          <a:xfrm>
            <a:off x="2590800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ka 55"/>
          <p:cNvSpPr/>
          <p:nvPr/>
        </p:nvSpPr>
        <p:spPr>
          <a:xfrm>
            <a:off x="3095625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981574" y="600075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58" name="Vývojový diagram: spojka 57"/>
          <p:cNvSpPr/>
          <p:nvPr/>
        </p:nvSpPr>
        <p:spPr>
          <a:xfrm>
            <a:off x="5095875" y="61150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ka 58"/>
          <p:cNvSpPr/>
          <p:nvPr/>
        </p:nvSpPr>
        <p:spPr>
          <a:xfrm>
            <a:off x="5572125" y="61245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ka 59"/>
          <p:cNvSpPr/>
          <p:nvPr/>
        </p:nvSpPr>
        <p:spPr>
          <a:xfrm>
            <a:off x="6057900" y="61150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ka 60"/>
          <p:cNvSpPr/>
          <p:nvPr/>
        </p:nvSpPr>
        <p:spPr>
          <a:xfrm>
            <a:off x="6581775" y="61150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ka 61"/>
          <p:cNvSpPr/>
          <p:nvPr/>
        </p:nvSpPr>
        <p:spPr>
          <a:xfrm>
            <a:off x="7086600" y="61245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753474" y="59531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64" name="Vývojový diagram: spojka 63"/>
          <p:cNvSpPr/>
          <p:nvPr/>
        </p:nvSpPr>
        <p:spPr>
          <a:xfrm>
            <a:off x="8867775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ka 64"/>
          <p:cNvSpPr/>
          <p:nvPr/>
        </p:nvSpPr>
        <p:spPr>
          <a:xfrm>
            <a:off x="9344025" y="60769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ka 65"/>
          <p:cNvSpPr/>
          <p:nvPr/>
        </p:nvSpPr>
        <p:spPr>
          <a:xfrm>
            <a:off x="9829800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ka 66"/>
          <p:cNvSpPr/>
          <p:nvPr/>
        </p:nvSpPr>
        <p:spPr>
          <a:xfrm>
            <a:off x="10353675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ka 67"/>
          <p:cNvSpPr/>
          <p:nvPr/>
        </p:nvSpPr>
        <p:spPr>
          <a:xfrm>
            <a:off x="10858500" y="60769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853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7" name="Picture 1" descr="B:\Školka\ZOO\100_29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6793" y="438151"/>
            <a:ext cx="2967950" cy="2225674"/>
          </a:xfrm>
          <a:prstGeom prst="rect">
            <a:avLst/>
          </a:prstGeom>
          <a:noFill/>
        </p:spPr>
      </p:pic>
      <p:pic>
        <p:nvPicPr>
          <p:cNvPr id="9218" name="Picture 2" descr="B:\Školka\ZOO\100_297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27498" y="381000"/>
            <a:ext cx="3010290" cy="2257425"/>
          </a:xfrm>
          <a:prstGeom prst="rect">
            <a:avLst/>
          </a:prstGeom>
          <a:noFill/>
        </p:spPr>
      </p:pic>
      <p:pic>
        <p:nvPicPr>
          <p:cNvPr id="9219" name="Picture 3" descr="B:\Školka\ZOO\100_297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3719" y="3638550"/>
            <a:ext cx="2857870" cy="2143125"/>
          </a:xfrm>
          <a:prstGeom prst="rect">
            <a:avLst/>
          </a:prstGeom>
          <a:noFill/>
        </p:spPr>
      </p:pic>
      <p:pic>
        <p:nvPicPr>
          <p:cNvPr id="9220" name="Picture 4" descr="B:\Školka\ZOO\100_297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57325" y="3596367"/>
            <a:ext cx="2922588" cy="2191657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600199" y="27908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21" name="Vývojový diagram: spojka 20"/>
          <p:cNvSpPr/>
          <p:nvPr/>
        </p:nvSpPr>
        <p:spPr>
          <a:xfrm>
            <a:off x="1714500" y="29051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2190750" y="29146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2676525" y="29051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3200400" y="29051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3705225" y="29146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00924" y="284797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27" name="Vývojový diagram: spojka 26"/>
          <p:cNvSpPr/>
          <p:nvPr/>
        </p:nvSpPr>
        <p:spPr>
          <a:xfrm>
            <a:off x="7515225" y="29622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7991475" y="29717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8477250" y="29622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ka 29"/>
          <p:cNvSpPr/>
          <p:nvPr/>
        </p:nvSpPr>
        <p:spPr>
          <a:xfrm>
            <a:off x="9001125" y="296227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ka 30"/>
          <p:cNvSpPr/>
          <p:nvPr/>
        </p:nvSpPr>
        <p:spPr>
          <a:xfrm>
            <a:off x="9505950" y="29717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67599" y="5915025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33" name="Vývojový diagram: spojka 32"/>
          <p:cNvSpPr/>
          <p:nvPr/>
        </p:nvSpPr>
        <p:spPr>
          <a:xfrm>
            <a:off x="7581900" y="60293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ka 33"/>
          <p:cNvSpPr/>
          <p:nvPr/>
        </p:nvSpPr>
        <p:spPr>
          <a:xfrm>
            <a:off x="8058150" y="60388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ka 34"/>
          <p:cNvSpPr/>
          <p:nvPr/>
        </p:nvSpPr>
        <p:spPr>
          <a:xfrm>
            <a:off x="8543925" y="60293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ka 35"/>
          <p:cNvSpPr/>
          <p:nvPr/>
        </p:nvSpPr>
        <p:spPr>
          <a:xfrm>
            <a:off x="9067800" y="60293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ka 36"/>
          <p:cNvSpPr/>
          <p:nvPr/>
        </p:nvSpPr>
        <p:spPr>
          <a:xfrm>
            <a:off x="9572625" y="603884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647824" y="5943600"/>
            <a:ext cx="2638425" cy="600075"/>
          </a:xfrm>
          <a:prstGeom prst="rect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9525">
                <a:solidFill>
                  <a:schemeClr val="tx1"/>
                </a:solidFill>
              </a:ln>
            </a:endParaRPr>
          </a:p>
        </p:txBody>
      </p:sp>
      <p:sp>
        <p:nvSpPr>
          <p:cNvPr id="39" name="Vývojový diagram: spojka 38"/>
          <p:cNvSpPr/>
          <p:nvPr/>
        </p:nvSpPr>
        <p:spPr>
          <a:xfrm>
            <a:off x="1762125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ka 39"/>
          <p:cNvSpPr/>
          <p:nvPr/>
        </p:nvSpPr>
        <p:spPr>
          <a:xfrm>
            <a:off x="2238375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ka 40"/>
          <p:cNvSpPr/>
          <p:nvPr/>
        </p:nvSpPr>
        <p:spPr>
          <a:xfrm>
            <a:off x="2724150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ka 41"/>
          <p:cNvSpPr/>
          <p:nvPr/>
        </p:nvSpPr>
        <p:spPr>
          <a:xfrm>
            <a:off x="3248025" y="6057899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ka 42"/>
          <p:cNvSpPr/>
          <p:nvPr/>
        </p:nvSpPr>
        <p:spPr>
          <a:xfrm>
            <a:off x="3752850" y="6067424"/>
            <a:ext cx="352425" cy="352425"/>
          </a:xfrm>
          <a:prstGeom prst="flowChartConnector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793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Rozpoznání počtu slabik - tleskáme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Zvýšení pozornosti, soustředěnosti a paměti , podpora jazykové dovednosti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u každého zvířátka </a:t>
            </a:r>
            <a:r>
              <a:rPr lang="cs-CZ" dirty="0" err="1" smtClean="0"/>
              <a:t>vyklikávají</a:t>
            </a:r>
            <a:r>
              <a:rPr lang="cs-CZ" dirty="0" smtClean="0"/>
              <a:t> </a:t>
            </a:r>
            <a:r>
              <a:rPr lang="cs-CZ" dirty="0" smtClean="0"/>
              <a:t>(zleva </a:t>
            </a:r>
            <a:r>
              <a:rPr lang="cs-CZ" dirty="0" smtClean="0"/>
              <a:t>doprava ) správný počet slabik. Díky animačním efektům se dětem zobrazuje zpětná vazba.</a:t>
            </a:r>
          </a:p>
          <a:p>
            <a:r>
              <a:rPr lang="cs-CZ" dirty="0" smtClean="0"/>
              <a:t>Materiál je zpracován pro práci na dotykových 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pracují s magnetickou tabulkou a přiřazují správný počet magnetek</a:t>
            </a:r>
          </a:p>
          <a:p>
            <a:r>
              <a:rPr lang="cs-CZ" dirty="0" smtClean="0"/>
              <a:t>Pracovat můžeme i v obráceném pořadí a na počet tlesknutí hledají děti mezi kartičkami zvířátek správné obrázky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284</Words>
  <Application>Microsoft Office PowerPoint</Application>
  <PresentationFormat>Vlastní</PresentationFormat>
  <Paragraphs>53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Exotická zvířata</vt:lpstr>
      <vt:lpstr>Snímek 2</vt:lpstr>
      <vt:lpstr>Snímek 3</vt:lpstr>
      <vt:lpstr>Snímek 4</vt:lpstr>
      <vt:lpstr>Použité odkazy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2015-05-27T20:47:18Z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