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EFC"/>
    <a:srgbClr val="FDF8E8"/>
    <a:srgbClr val="FEFDF7"/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7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openxmlformats.org/officeDocument/2006/relationships/image" Target="../media/image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openxmlformats.org/officeDocument/2006/relationships/image" Target="../media/image9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openxmlformats.org/officeDocument/2006/relationships/image" Target="../media/image12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7.xml"/><Relationship Id="rId5" Type="http://schemas.openxmlformats.org/officeDocument/2006/relationships/image" Target="../media/image15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8.xml"/><Relationship Id="rId5" Type="http://schemas.openxmlformats.org/officeDocument/2006/relationships/image" Target="../media/image12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543"/>
            <a:ext cx="9601200" cy="1903862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Exotická zvířata – prostředí, ve kterém žijí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SEZNAMOVÁNÍ S EXOTICKÝMI ZVÍŘATY, Rozvoj slovní zásoby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EFD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4" name="Picture 8" descr="C:\Users\uzivatel\Pictures\MP Navigator EX\2015_02_15\IMG_0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6424" y="278194"/>
            <a:ext cx="2066925" cy="2093530"/>
          </a:xfrm>
          <a:prstGeom prst="rect">
            <a:avLst/>
          </a:prstGeom>
          <a:noFill/>
        </p:spPr>
      </p:pic>
      <p:pic>
        <p:nvPicPr>
          <p:cNvPr id="14345" name="Picture 9" descr="C:\Users\uzivatel\Pictures\MP Navigator EX\2015_02_15\IMG_0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8799" y="2714625"/>
            <a:ext cx="2346951" cy="1649382"/>
          </a:xfrm>
          <a:prstGeom prst="rect">
            <a:avLst/>
          </a:prstGeom>
          <a:noFill/>
        </p:spPr>
      </p:pic>
      <p:pic>
        <p:nvPicPr>
          <p:cNvPr id="14347" name="Picture 11" descr="C:\Users\uzivatel\Pictures\MP Navigator EX\2015_02_15\IMG_00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78991" y="4562475"/>
            <a:ext cx="1384133" cy="1998662"/>
          </a:xfrm>
          <a:prstGeom prst="rect">
            <a:avLst/>
          </a:prstGeom>
          <a:noFill/>
        </p:spPr>
      </p:pic>
      <p:pic>
        <p:nvPicPr>
          <p:cNvPr id="14349" name="Picture 13" descr="C:\Users\uzivatel\Pictures\MP Navigator EX\2015_02_15\IMG_0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0049" y="338882"/>
            <a:ext cx="2085975" cy="1477217"/>
          </a:xfrm>
          <a:prstGeom prst="rect">
            <a:avLst/>
          </a:prstGeom>
          <a:noFill/>
        </p:spPr>
      </p:pic>
      <p:pic>
        <p:nvPicPr>
          <p:cNvPr id="69" name="Picture 8" descr="C:\Users\uzivatel\Pictures\MP Navigator EX\2015_02_15\IMG_001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01327" y="4648199"/>
            <a:ext cx="2126148" cy="1628775"/>
          </a:xfrm>
          <a:prstGeom prst="rect">
            <a:avLst/>
          </a:prstGeom>
          <a:noFill/>
        </p:spPr>
      </p:pic>
      <p:pic>
        <p:nvPicPr>
          <p:cNvPr id="70" name="Picture 12" descr="C:\Users\uzivatel\Pictures\MP Navigator EX\2015_02_15\IMG_001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29284" y="2238375"/>
            <a:ext cx="1410042" cy="20501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E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9" name="Picture 9" descr="C:\Users\uzivatel\Pictures\MP Navigator EX\2015_02_15\IMG_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9744" y="2581275"/>
            <a:ext cx="2480755" cy="1752599"/>
          </a:xfrm>
          <a:prstGeom prst="rect">
            <a:avLst/>
          </a:prstGeom>
          <a:noFill/>
        </p:spPr>
      </p:pic>
      <p:pic>
        <p:nvPicPr>
          <p:cNvPr id="10251" name="Picture 11" descr="C:\Users\uzivatel\Pictures\MP Navigator EX\2015_02_15\IMG_0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3702" y="457200"/>
            <a:ext cx="2324710" cy="1801812"/>
          </a:xfrm>
          <a:prstGeom prst="rect">
            <a:avLst/>
          </a:prstGeom>
          <a:noFill/>
        </p:spPr>
      </p:pic>
      <p:pic>
        <p:nvPicPr>
          <p:cNvPr id="10253" name="Picture 13" descr="C:\Users\uzivatel\Pictures\MP Navigator EX\2015_02_15\IMG_00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6464" y="2305050"/>
            <a:ext cx="2654835" cy="1871662"/>
          </a:xfrm>
          <a:prstGeom prst="rect">
            <a:avLst/>
          </a:prstGeom>
          <a:noFill/>
        </p:spPr>
      </p:pic>
      <p:pic>
        <p:nvPicPr>
          <p:cNvPr id="10254" name="Picture 14" descr="C:\Users\uzivatel\Pictures\MP Navigator EX\2015_02_15\IMG_0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20025" y="4451314"/>
            <a:ext cx="2622550" cy="1824074"/>
          </a:xfrm>
          <a:prstGeom prst="rect">
            <a:avLst/>
          </a:prstGeom>
          <a:noFill/>
        </p:spPr>
      </p:pic>
      <p:pic>
        <p:nvPicPr>
          <p:cNvPr id="82" name="Picture 10" descr="C:\Users\uzivatel\Pictures\MP Navigator EX\2015_02_15\IMG_000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7393" y="4352925"/>
            <a:ext cx="3176945" cy="1897063"/>
          </a:xfrm>
          <a:prstGeom prst="rect">
            <a:avLst/>
          </a:prstGeom>
          <a:noFill/>
        </p:spPr>
      </p:pic>
      <p:pic>
        <p:nvPicPr>
          <p:cNvPr id="83" name="Picture 12" descr="C:\Users\uzivatel\Pictures\MP Navigator EX\2015_02_15\IMG_000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46143" y="571499"/>
            <a:ext cx="2164631" cy="1522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3585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E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9" name="Picture 9" descr="C:\Users\uzivatel\Pictures\MP Navigator EX\2015_02_15\IMG_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6284" y="1733019"/>
            <a:ext cx="5138633" cy="3630332"/>
          </a:xfrm>
          <a:prstGeom prst="rect">
            <a:avLst/>
          </a:prstGeom>
          <a:noFill/>
        </p:spPr>
      </p:pic>
      <p:pic>
        <p:nvPicPr>
          <p:cNvPr id="10254" name="Picture 14" descr="C:\Users\uzivatel\Pictures\MP Navigator EX\2015_02_15\IMG_0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20025" y="4451314"/>
            <a:ext cx="2622550" cy="1824074"/>
          </a:xfrm>
          <a:prstGeom prst="rect">
            <a:avLst/>
          </a:prstGeom>
          <a:noFill/>
        </p:spPr>
      </p:pic>
      <p:pic>
        <p:nvPicPr>
          <p:cNvPr id="83" name="Picture 12" descr="C:\Users\uzivatel\Pictures\MP Navigator EX\2015_02_15\IMG_0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143" y="571499"/>
            <a:ext cx="2164631" cy="1522413"/>
          </a:xfrm>
          <a:prstGeom prst="rect">
            <a:avLst/>
          </a:prstGeom>
          <a:noFill/>
        </p:spPr>
      </p:pic>
      <p:pic>
        <p:nvPicPr>
          <p:cNvPr id="10" name="Picture 13" descr="C:\Users\uzivatel\Pictures\MP Navigator EX\2015_02_15\IMG_0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24799" y="2722994"/>
            <a:ext cx="2085975" cy="14772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96210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E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53" name="Picture 13" descr="C:\Users\uzivatel\Pictures\MP Navigator EX\2015_02_15\IMG_0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6464" y="2305050"/>
            <a:ext cx="2654835" cy="1871662"/>
          </a:xfrm>
          <a:prstGeom prst="rect">
            <a:avLst/>
          </a:prstGeom>
          <a:noFill/>
        </p:spPr>
      </p:pic>
      <p:pic>
        <p:nvPicPr>
          <p:cNvPr id="82" name="Picture 10" descr="C:\Users\uzivatel\Pictures\MP Navigator EX\2015_02_15\IMG_0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109" y="1596846"/>
            <a:ext cx="5327471" cy="3181216"/>
          </a:xfrm>
          <a:prstGeom prst="rect">
            <a:avLst/>
          </a:prstGeom>
          <a:noFill/>
        </p:spPr>
      </p:pic>
      <p:pic>
        <p:nvPicPr>
          <p:cNvPr id="83" name="Picture 12" descr="C:\Users\uzivatel\Pictures\MP Navigator EX\2015_02_15\IMG_0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143" y="571499"/>
            <a:ext cx="2164631" cy="1522413"/>
          </a:xfrm>
          <a:prstGeom prst="rect">
            <a:avLst/>
          </a:prstGeom>
          <a:noFill/>
        </p:spPr>
      </p:pic>
      <p:pic>
        <p:nvPicPr>
          <p:cNvPr id="10" name="Picture 11" descr="C:\Users\uzivatel\Pictures\MP Navigator EX\2015_02_15\IMG_001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78991" y="4562475"/>
            <a:ext cx="1384133" cy="19986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54218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E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51" name="Picture 11" descr="C:\Users\uzivatel\Pictures\MP Navigator EX\2015_02_15\IMG_0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4304" y="1982508"/>
            <a:ext cx="4311791" cy="3341938"/>
          </a:xfrm>
          <a:prstGeom prst="rect">
            <a:avLst/>
          </a:prstGeom>
          <a:noFill/>
        </p:spPr>
      </p:pic>
      <p:pic>
        <p:nvPicPr>
          <p:cNvPr id="10253" name="Picture 13" descr="C:\Users\uzivatel\Pictures\MP Navigator EX\2015_02_15\IMG_0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6464" y="2305050"/>
            <a:ext cx="2654835" cy="1871662"/>
          </a:xfrm>
          <a:prstGeom prst="rect">
            <a:avLst/>
          </a:prstGeom>
          <a:noFill/>
        </p:spPr>
      </p:pic>
      <p:pic>
        <p:nvPicPr>
          <p:cNvPr id="83" name="Picture 12" descr="C:\Users\uzivatel\Pictures\MP Navigator EX\2015_02_15\IMG_0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143" y="571499"/>
            <a:ext cx="2164631" cy="1522413"/>
          </a:xfrm>
          <a:prstGeom prst="rect">
            <a:avLst/>
          </a:prstGeom>
          <a:noFill/>
        </p:spPr>
      </p:pic>
      <p:pic>
        <p:nvPicPr>
          <p:cNvPr id="10" name="Picture 12" descr="C:\Users\uzivatel\Pictures\MP Navigator EX\2015_02_15\IMG_00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68809" y="4517936"/>
            <a:ext cx="1410042" cy="20501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58151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EFD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5" name="Picture 9" descr="C:\Users\uzivatel\Pictures\MP Navigator EX\2015_02_15\IMG_0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3487" y="1438708"/>
            <a:ext cx="5192914" cy="3649458"/>
          </a:xfrm>
          <a:prstGeom prst="rect">
            <a:avLst/>
          </a:prstGeom>
          <a:noFill/>
        </p:spPr>
      </p:pic>
      <p:pic>
        <p:nvPicPr>
          <p:cNvPr id="14349" name="Picture 13" descr="C:\Users\uzivatel\Pictures\MP Navigator EX\2015_02_15\IMG_0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0049" y="338882"/>
            <a:ext cx="2085975" cy="1477217"/>
          </a:xfrm>
          <a:prstGeom prst="rect">
            <a:avLst/>
          </a:prstGeom>
          <a:noFill/>
        </p:spPr>
      </p:pic>
      <p:pic>
        <p:nvPicPr>
          <p:cNvPr id="70" name="Picture 12" descr="C:\Users\uzivatel\Pictures\MP Navigator EX\2015_02_15\IMG_0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29284" y="2238375"/>
            <a:ext cx="1410042" cy="2050124"/>
          </a:xfrm>
          <a:prstGeom prst="rect">
            <a:avLst/>
          </a:prstGeom>
          <a:noFill/>
        </p:spPr>
      </p:pic>
      <p:pic>
        <p:nvPicPr>
          <p:cNvPr id="10" name="Picture 13" descr="C:\Users\uzivatel\Pictures\MP Navigator EX\2015_02_15\IMG_00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06887" y="4529138"/>
            <a:ext cx="2654835" cy="18716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75532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43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EFD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4" name="Picture 8" descr="C:\Users\uzivatel\Pictures\MP Navigator EX\2015_02_15\IMG_0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5074" y="1238478"/>
            <a:ext cx="4229835" cy="4284281"/>
          </a:xfrm>
          <a:prstGeom prst="rect">
            <a:avLst/>
          </a:prstGeom>
          <a:noFill/>
        </p:spPr>
      </p:pic>
      <p:pic>
        <p:nvPicPr>
          <p:cNvPr id="14347" name="Picture 11" descr="C:\Users\uzivatel\Pictures\MP Navigator EX\2015_02_15\IMG_0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78991" y="4562475"/>
            <a:ext cx="1384133" cy="1998662"/>
          </a:xfrm>
          <a:prstGeom prst="rect">
            <a:avLst/>
          </a:prstGeom>
          <a:noFill/>
        </p:spPr>
      </p:pic>
      <p:pic>
        <p:nvPicPr>
          <p:cNvPr id="14349" name="Picture 13" descr="C:\Users\uzivatel\Pictures\MP Navigator EX\2015_02_15\IMG_00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8069" y="2642011"/>
            <a:ext cx="2085975" cy="1477217"/>
          </a:xfrm>
          <a:prstGeom prst="rect">
            <a:avLst/>
          </a:prstGeom>
          <a:noFill/>
        </p:spPr>
      </p:pic>
      <p:pic>
        <p:nvPicPr>
          <p:cNvPr id="10" name="Picture 12" descr="C:\Users\uzivatel\Pictures\MP Navigator EX\2015_02_15\IMG_000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6143" y="571499"/>
            <a:ext cx="2164631" cy="1522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38634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3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43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EFD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9" name="Picture 13" descr="C:\Users\uzivatel\Pictures\MP Navigator EX\2015_02_15\IMG_0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0049" y="338882"/>
            <a:ext cx="2085975" cy="1477217"/>
          </a:xfrm>
          <a:prstGeom prst="rect">
            <a:avLst/>
          </a:prstGeom>
          <a:noFill/>
        </p:spPr>
      </p:pic>
      <p:pic>
        <p:nvPicPr>
          <p:cNvPr id="69" name="Picture 8" descr="C:\Users\uzivatel\Pictures\MP Navigator EX\2015_02_15\IMG_0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411" y="1162253"/>
            <a:ext cx="4848232" cy="3714078"/>
          </a:xfrm>
          <a:prstGeom prst="rect">
            <a:avLst/>
          </a:prstGeom>
          <a:noFill/>
        </p:spPr>
      </p:pic>
      <p:pic>
        <p:nvPicPr>
          <p:cNvPr id="70" name="Picture 12" descr="C:\Users\uzivatel\Pictures\MP Navigator EX\2015_02_15\IMG_0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29284" y="2238375"/>
            <a:ext cx="1410042" cy="2050124"/>
          </a:xfrm>
          <a:prstGeom prst="rect">
            <a:avLst/>
          </a:prstGeom>
          <a:noFill/>
        </p:spPr>
      </p:pic>
      <p:pic>
        <p:nvPicPr>
          <p:cNvPr id="10" name="Picture 13" descr="C:\Users\uzivatel\Pictures\MP Navigator EX\2015_02_15\IMG_00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13889" y="4859662"/>
            <a:ext cx="2654835" cy="18716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212833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přiřazují </a:t>
            </a:r>
            <a:r>
              <a:rPr lang="cs-CZ" dirty="0" smtClean="0"/>
              <a:t>místo, </a:t>
            </a:r>
            <a:r>
              <a:rPr lang="cs-CZ" dirty="0" smtClean="0"/>
              <a:t>kde žijí cizokrajná </a:t>
            </a:r>
            <a:r>
              <a:rPr lang="cs-CZ" dirty="0" smtClean="0"/>
              <a:t>zvířata</a:t>
            </a:r>
            <a:endParaRPr lang="cs-CZ" dirty="0" smtClean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Zvýšení pozornosti, soustředěnosti a paměti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3 </a:t>
            </a:r>
            <a:r>
              <a:rPr lang="cs-CZ" dirty="0" smtClean="0"/>
              <a:t>přiřazujeme </a:t>
            </a:r>
            <a:r>
              <a:rPr lang="cs-CZ" dirty="0" smtClean="0"/>
              <a:t>obrázky ke krajině, která je pro zvíře typická. Využíváme interaktivní pero, které je součástí programu </a:t>
            </a:r>
            <a:r>
              <a:rPr lang="cs-CZ" dirty="0" smtClean="0"/>
              <a:t>PowerPoint.</a:t>
            </a:r>
            <a:endParaRPr lang="cs-CZ" dirty="0" smtClean="0"/>
          </a:p>
          <a:p>
            <a:r>
              <a:rPr lang="cs-CZ" dirty="0" smtClean="0"/>
              <a:t>Na zbývajících snímcích děti testují získané znalosti – kliknutím na jednu ze tří možností volí místo, kde zobrazené zvíře žije. Za pomoci animačních efektů se dětem nabízí zpětná </a:t>
            </a:r>
            <a:r>
              <a:rPr lang="cs-CZ" dirty="0" smtClean="0"/>
              <a:t>vazba.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také vytištěny a </a:t>
            </a:r>
            <a:r>
              <a:rPr lang="cs-CZ" dirty="0" err="1" smtClean="0"/>
              <a:t>zalaminovány</a:t>
            </a:r>
            <a:r>
              <a:rPr lang="cs-CZ" dirty="0" smtClean="0"/>
              <a:t>. Děti stejnou práci vykonávají za pomoci magnetů  </a:t>
            </a:r>
            <a:r>
              <a:rPr lang="cs-CZ" dirty="0" smtClean="0"/>
              <a:t>na magnetických tabulkách.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Vědomě využívat všech smyslů, záměrně pozorovat, postřehovat, všímat si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Vnímat, že je zajímavé dozvídat se nové věci</a:t>
            </a:r>
            <a:r>
              <a:rPr lang="cs-CZ"/>
              <a:t>, </a:t>
            </a:r>
            <a:r>
              <a:rPr lang="cs-CZ" smtClean="0"/>
              <a:t>využívat zkušeností </a:t>
            </a:r>
            <a:r>
              <a:rPr lang="cs-CZ" dirty="0"/>
              <a:t>k učení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327</Words>
  <Application>Microsoft Office PowerPoint</Application>
  <PresentationFormat>Vlastní</PresentationFormat>
  <Paragraphs>51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Exotická zvířata – prostředí, ve kterém žijí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2015-05-27T20:49:26Z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