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94" r:id="rId4"/>
    <p:sldId id="286" r:id="rId5"/>
    <p:sldId id="293" r:id="rId6"/>
    <p:sldId id="298" r:id="rId7"/>
    <p:sldId id="289" r:id="rId8"/>
    <p:sldId id="295" r:id="rId9"/>
    <p:sldId id="296" r:id="rId10"/>
    <p:sldId id="297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8378" autoAdjust="0"/>
  </p:normalViewPr>
  <p:slideViewPr>
    <p:cSldViewPr snapToGrid="0">
      <p:cViewPr>
        <p:scale>
          <a:sx n="80" d="100"/>
          <a:sy n="80" d="100"/>
        </p:scale>
        <p:origin x="-324" y="-51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447521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79015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4836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3364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2518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641667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00629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1.png"/><Relationship Id="rId10" Type="http://schemas.microsoft.com/office/2007/relationships/hdphoto" Target="../media/hdphoto4.wdp"/><Relationship Id="rId4" Type="http://schemas.openxmlformats.org/officeDocument/2006/relationships/image" Target="../media/image10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microsoft.com/office/2007/relationships/hdphoto" Target="../media/hdphoto9.wdp"/><Relationship Id="rId5" Type="http://schemas.microsoft.com/office/2007/relationships/hdphoto" Target="../media/hdphoto6.wdp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microsoft.com/office/2007/relationships/hdphoto" Target="../media/hdphoto8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14.wdp"/><Relationship Id="rId3" Type="http://schemas.microsoft.com/office/2007/relationships/hdphoto" Target="../media/hdphoto10.wdp"/><Relationship Id="rId7" Type="http://schemas.microsoft.com/office/2007/relationships/hdphoto" Target="../media/hdphoto11.wdp"/><Relationship Id="rId12" Type="http://schemas.openxmlformats.org/officeDocument/2006/relationships/image" Target="../media/image25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microsoft.com/office/2007/relationships/hdphoto" Target="../media/hdphoto13.wdp"/><Relationship Id="rId5" Type="http://schemas.openxmlformats.org/officeDocument/2006/relationships/image" Target="../media/image21.png"/><Relationship Id="rId10" Type="http://schemas.openxmlformats.org/officeDocument/2006/relationships/image" Target="../media/image24.png"/><Relationship Id="rId4" Type="http://schemas.openxmlformats.org/officeDocument/2006/relationships/image" Target="../media/image20.png"/><Relationship Id="rId9" Type="http://schemas.microsoft.com/office/2007/relationships/hdphoto" Target="../media/hdphoto12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microsoft.com/office/2007/relationships/hdphoto" Target="../media/hdphoto15.wdp"/><Relationship Id="rId7" Type="http://schemas.openxmlformats.org/officeDocument/2006/relationships/image" Target="../media/image29.png"/><Relationship Id="rId12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microsoft.com/office/2007/relationships/hdphoto" Target="../media/hdphoto18.wdp"/><Relationship Id="rId5" Type="http://schemas.microsoft.com/office/2007/relationships/hdphoto" Target="../media/hdphoto16.wdp"/><Relationship Id="rId10" Type="http://schemas.openxmlformats.org/officeDocument/2006/relationships/image" Target="../media/image30.png"/><Relationship Id="rId4" Type="http://schemas.openxmlformats.org/officeDocument/2006/relationships/image" Target="../media/image27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8.png"/><Relationship Id="rId7" Type="http://schemas.openxmlformats.org/officeDocument/2006/relationships/image" Target="../media/image3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9.wdp"/><Relationship Id="rId11" Type="http://schemas.openxmlformats.org/officeDocument/2006/relationships/image" Target="../media/image31.png"/><Relationship Id="rId5" Type="http://schemas.openxmlformats.org/officeDocument/2006/relationships/image" Target="../media/image33.png"/><Relationship Id="rId10" Type="http://schemas.openxmlformats.org/officeDocument/2006/relationships/image" Target="../media/image35.png"/><Relationship Id="rId4" Type="http://schemas.microsoft.com/office/2007/relationships/hdphoto" Target="../media/hdphoto9.wdp"/><Relationship Id="rId9" Type="http://schemas.microsoft.com/office/2007/relationships/hdphoto" Target="../media/hdphoto10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5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28.png"/><Relationship Id="rId7" Type="http://schemas.microsoft.com/office/2007/relationships/hdphoto" Target="../media/hdphoto21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microsoft.com/office/2007/relationships/hdphoto" Target="../media/hdphoto20.wdp"/><Relationship Id="rId10" Type="http://schemas.openxmlformats.org/officeDocument/2006/relationships/image" Target="../media/image39.png"/><Relationship Id="rId4" Type="http://schemas.openxmlformats.org/officeDocument/2006/relationships/image" Target="../media/image40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dáme v zimě do krmelce, do krmítka?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PÉČE O PTÁKY A VOLNĚ ŽIJÍCÍ ZVÍŘATA V ZIMĚ</a:t>
            </a: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61" y="404874"/>
            <a:ext cx="1852612" cy="23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709" y="479487"/>
            <a:ext cx="1779588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158" y="583870"/>
            <a:ext cx="1768475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42" y="3135292"/>
            <a:ext cx="174307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308" y="2928122"/>
            <a:ext cx="2005012" cy="200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058067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074" name="Picture 2" descr="C:\Users\Suli\Desktop\co dáme do krmelce\P30223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446" r="89949">
                        <a14:foregroundMark x1="71077" y1="57583" x2="71077" y2="57583"/>
                        <a14:foregroundMark x1="78091" y1="48583" x2="78091" y2="48583"/>
                        <a14:foregroundMark x1="87202" y1="58833" x2="87202" y2="58833"/>
                        <a14:foregroundMark x1="88648" y1="49750" x2="88648" y2="49750"/>
                        <a14:foregroundMark x1="88214" y1="57583" x2="88214" y2="57583"/>
                        <a14:foregroundMark x1="88648" y1="51167" x2="88648" y2="51167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5400000">
            <a:off x="2974769" y="872835"/>
            <a:ext cx="5747655" cy="4001985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82" y="573602"/>
            <a:ext cx="1779588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875" b="90000" l="2618" r="89791">
                        <a14:foregroundMark x1="18063" y1="50000" x2="81152" y2="60938"/>
                        <a14:foregroundMark x1="42408" y1="76875" x2="82199" y2="31563"/>
                        <a14:foregroundMark x1="81152" y1="63438" x2="42932" y2="80938"/>
                        <a14:foregroundMark x1="25131" y1="33438" x2="19372" y2="2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8435">
            <a:off x="648883" y="3859478"/>
            <a:ext cx="1931960" cy="1618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9063" b="99063" l="8284" r="88462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4277" y="710245"/>
            <a:ext cx="1772887" cy="1678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0" b="95109" l="0" r="100000">
                        <a14:foregroundMark x1="28184" y1="42120" x2="28184" y2="42120"/>
                        <a14:foregroundMark x1="38211" y1="18750" x2="38211" y2="18750"/>
                        <a14:foregroundMark x1="33875" y1="13043" x2="33875" y2="13043"/>
                        <a14:foregroundMark x1="19241" y1="66033" x2="19241" y2="66033"/>
                        <a14:foregroundMark x1="32791" y1="51087" x2="32791" y2="51087"/>
                        <a14:foregroundMark x1="44986" y1="81250" x2="44986" y2="81250"/>
                        <a14:foregroundMark x1="68293" y1="21467" x2="68293" y2="21467"/>
                        <a14:foregroundMark x1="63144" y1="27174" x2="63144" y2="27174"/>
                        <a14:foregroundMark x1="79946" y1="20380" x2="79946" y2="20380"/>
                        <a14:foregroundMark x1="87805" y1="28804" x2="87805" y2="28804"/>
                        <a14:foregroundMark x1="69377" y1="52717" x2="69377" y2="52717"/>
                        <a14:foregroundMark x1="65041" y1="57880" x2="65041" y2="57880"/>
                        <a14:foregroundMark x1="31436" y1="27717" x2="31436" y2="27717"/>
                        <a14:foregroundMark x1="31978" y1="33152" x2="31978" y2="33152"/>
                        <a14:foregroundMark x1="33333" y1="37228" x2="33333" y2="372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927" y="3748236"/>
            <a:ext cx="2011188" cy="2005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333" b="91516" l="9768" r="89988">
                        <a14:foregroundMark x1="43712" y1="71050" x2="43712" y2="710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50" y="-1"/>
            <a:ext cx="4992688" cy="574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9969" b="89720" l="4274" r="89744">
                        <a14:foregroundMark x1="53561" y1="64486" x2="53561" y2="64486"/>
                        <a14:backgroundMark x1="43020" y1="46106" x2="43020" y2="46106"/>
                        <a14:backgroundMark x1="42450" y1="68536" x2="42450" y2="68536"/>
                        <a14:backgroundMark x1="44160" y1="56386" x2="44160" y2="56386"/>
                        <a14:backgroundMark x1="25356" y1="67913" x2="25356" y2="67913"/>
                        <a14:backgroundMark x1="34188" y1="56386" x2="34188" y2="56386"/>
                        <a14:backgroundMark x1="49288" y1="54517" x2="49288" y2="54517"/>
                        <a14:backgroundMark x1="68091" y1="42991" x2="68091" y2="42991"/>
                        <a14:backgroundMark x1="72080" y1="33956" x2="72080" y2="339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255" y="242230"/>
            <a:ext cx="1741322" cy="159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0" b="96465" l="7306" r="98402">
                        <a14:foregroundMark x1="46804" y1="88047" x2="46804" y2="88047"/>
                        <a14:foregroundMark x1="47260" y1="71044" x2="47260" y2="71044"/>
                        <a14:foregroundMark x1="69178" y1="66835" x2="69178" y2="66835"/>
                        <a14:foregroundMark x1="69178" y1="82155" x2="69178" y2="82155"/>
                        <a14:foregroundMark x1="61187" y1="22222" x2="61187" y2="22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4622" y="193993"/>
            <a:ext cx="1852551" cy="2347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backgroundRemoval t="4126" b="89784" l="9524" r="92732">
                        <a14:foregroundMark x1="77444" y1="58939" x2="77444" y2="58939"/>
                        <a14:foregroundMark x1="85965" y1="55403" x2="85965" y2="55403"/>
                        <a14:foregroundMark x1="78697" y1="50098" x2="78697" y2="50098"/>
                        <a14:foregroundMark x1="72682" y1="55796" x2="72682" y2="55796"/>
                        <a14:foregroundMark x1="71429" y1="52259" x2="71429" y2="52259"/>
                        <a14:foregroundMark x1="63910" y1="51081" x2="63910" y2="51081"/>
                        <a14:foregroundMark x1="65915" y1="57957" x2="65915" y2="57957"/>
                        <a14:foregroundMark x1="65414" y1="65815" x2="65414" y2="65815"/>
                        <a14:foregroundMark x1="79198" y1="63654" x2="79198" y2="63654"/>
                        <a14:foregroundMark x1="89223" y1="64637" x2="89223" y2="64637"/>
                        <a14:foregroundMark x1="82707" y1="62083" x2="82707" y2="62083"/>
                        <a14:foregroundMark x1="77444" y1="69352" x2="77444" y2="69352"/>
                        <a14:foregroundMark x1="82707" y1="72495" x2="82707" y2="72495"/>
                        <a14:foregroundMark x1="85965" y1="70923" x2="85965" y2="7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55" y="3241962"/>
            <a:ext cx="1783223" cy="2275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9816" b="89877" l="0" r="89907">
                        <a14:foregroundMark x1="6542" y1="39877" x2="84112" y2="65644"/>
                        <a14:foregroundMark x1="6916" y1="53067" x2="12710" y2="380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676" y="3520568"/>
            <a:ext cx="2820497" cy="171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35273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9959" b="99390" l="9957" r="89610">
                        <a14:foregroundMark x1="58009" y1="25813" x2="26840" y2="847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510" y="2685233"/>
            <a:ext cx="1543193" cy="286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5250" y="395834"/>
            <a:ext cx="1801251" cy="1792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15801" b="5372"/>
          <a:stretch/>
        </p:blipFill>
        <p:spPr bwMode="auto">
          <a:xfrm>
            <a:off x="95003" y="138261"/>
            <a:ext cx="2472274" cy="3542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9346" b="91822" l="3209" r="97059">
                        <a14:foregroundMark x1="59358" y1="41121" x2="59358" y2="41121"/>
                        <a14:foregroundMark x1="57487" y1="55607" x2="57487" y2="55607"/>
                        <a14:foregroundMark x1="55348" y1="39953" x2="55348" y2="399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807" y="593766"/>
            <a:ext cx="2073561" cy="2373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backgroundRemoval t="10000" b="90000" l="9905" r="99048">
                        <a14:foregroundMark x1="28952" y1="24643" x2="28952" y2="24643"/>
                        <a14:foregroundMark x1="36000" y1="25357" x2="36000" y2="25357"/>
                        <a14:foregroundMark x1="23429" y1="48571" x2="23429" y2="48571"/>
                        <a14:foregroundMark x1="23048" y1="56786" x2="23048" y2="56786"/>
                        <a14:foregroundMark x1="63048" y1="58929" x2="63048" y2="58929"/>
                        <a14:foregroundMark x1="37143" y1="36429" x2="37143" y2="36429"/>
                        <a14:foregroundMark x1="37524" y1="28929" x2="37524" y2="28929"/>
                        <a14:foregroundMark x1="28952" y1="46429" x2="28952" y2="46429"/>
                        <a14:foregroundMark x1="25333" y1="47857" x2="25333" y2="47857"/>
                        <a14:foregroundMark x1="25905" y1="23214" x2="25905" y2="23214"/>
                        <a14:foregroundMark x1="25905" y1="55357" x2="25905" y2="55357"/>
                        <a14:foregroundMark x1="32571" y1="22500" x2="32571" y2="22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909" t="16485" b="23685"/>
          <a:stretch/>
        </p:blipFill>
        <p:spPr bwMode="auto">
          <a:xfrm>
            <a:off x="3158835" y="1291911"/>
            <a:ext cx="2947267" cy="896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7264" b="97821" l="0" r="97361">
                        <a14:foregroundMark x1="49604" y1="9443" x2="77836" y2="76029"/>
                        <a14:foregroundMark x1="35092" y1="16465" x2="40106" y2="59080"/>
                        <a14:foregroundMark x1="56201" y1="50847" x2="22164" y2="29782"/>
                        <a14:foregroundMark x1="3166" y1="89104" x2="69393" y2="607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6241">
            <a:off x="3088757" y="3218213"/>
            <a:ext cx="1860900" cy="2028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="" xmlns:a14="http://schemas.microsoft.com/office/drawing/2010/main">
                  <a14:imgLayer r:embed="rId13">
                    <a14:imgEffect>
                      <a14:backgroundRemoval t="6427" b="94602" l="0" r="100000">
                        <a14:foregroundMark x1="48120" y1="20823" x2="94987" y2="22879"/>
                        <a14:foregroundMark x1="83709" y1="35476" x2="62406" y2="21851"/>
                        <a14:foregroundMark x1="8521" y1="42416" x2="21805" y2="35476"/>
                        <a14:foregroundMark x1="25313" y1="82005" x2="24311" y2="59126"/>
                        <a14:foregroundMark x1="54887" y1="49614" x2="54887" y2="49614"/>
                        <a14:foregroundMark x1="53885" y1="66067" x2="58396" y2="49614"/>
                        <a14:foregroundMark x1="78947" y1="65039" x2="86717" y2="44473"/>
                        <a14:foregroundMark x1="86717" y1="44987" x2="85213" y2="485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312" y="2923206"/>
            <a:ext cx="243205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967574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146" name="Picture 2" descr="C:\Users\Suli\Desktop\co dáme do krmelce\P30223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0" b="95635" l="863" r="97890">
                        <a14:foregroundMark x1="83645" y1="49444" x2="83645" y2="49444"/>
                        <a14:foregroundMark x1="81055" y1="50317" x2="81055" y2="50317"/>
                        <a14:backgroundMark x1="28393" y1="1349" x2="72566" y2="2460"/>
                        <a14:backgroundMark x1="89257" y1="6587" x2="89257" y2="6587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061506" y="369893"/>
            <a:ext cx="6523333" cy="3942608"/>
          </a:xfrm>
          <a:prstGeom prst="rect">
            <a:avLst/>
          </a:prstGeom>
          <a:noFill/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0" b="95109" l="0" r="100000">
                        <a14:foregroundMark x1="28184" y1="42120" x2="28184" y2="42120"/>
                        <a14:foregroundMark x1="38211" y1="18750" x2="38211" y2="18750"/>
                        <a14:foregroundMark x1="33875" y1="13043" x2="33875" y2="13043"/>
                        <a14:foregroundMark x1="19241" y1="66033" x2="19241" y2="66033"/>
                        <a14:foregroundMark x1="32791" y1="51087" x2="32791" y2="51087"/>
                        <a14:foregroundMark x1="44986" y1="81250" x2="44986" y2="81250"/>
                        <a14:foregroundMark x1="68293" y1="21467" x2="68293" y2="21467"/>
                        <a14:foregroundMark x1="63144" y1="27174" x2="63144" y2="27174"/>
                        <a14:foregroundMark x1="79946" y1="20380" x2="79946" y2="20380"/>
                        <a14:foregroundMark x1="87805" y1="28804" x2="87805" y2="28804"/>
                        <a14:foregroundMark x1="69377" y1="52717" x2="69377" y2="52717"/>
                        <a14:foregroundMark x1="65041" y1="57880" x2="65041" y2="57880"/>
                        <a14:foregroundMark x1="31436" y1="27717" x2="31436" y2="27717"/>
                        <a14:foregroundMark x1="31978" y1="33152" x2="31978" y2="33152"/>
                        <a14:foregroundMark x1="33333" y1="37228" x2="33333" y2="372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9212" y="1115689"/>
            <a:ext cx="1481423" cy="1477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950" r="20082" b="13759"/>
          <a:stretch/>
        </p:blipFill>
        <p:spPr bwMode="auto">
          <a:xfrm>
            <a:off x="225631" y="3230088"/>
            <a:ext cx="2042556" cy="16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846" b="89538" l="9867" r="9146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08" y="408156"/>
            <a:ext cx="2084780" cy="1806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544" y="4322869"/>
            <a:ext cx="1801251" cy="1792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0" b="92654" l="1102" r="89532">
                        <a14:foregroundMark x1="25344" y1="9595" x2="32782" y2="39130"/>
                        <a14:foregroundMark x1="15702" y1="17541" x2="23140" y2="28186"/>
                        <a14:foregroundMark x1="33333" y1="15592" x2="33333" y2="15592"/>
                        <a14:foregroundMark x1="34160" y1="13793" x2="38843" y2="30435"/>
                        <a14:foregroundMark x1="49311" y1="26537" x2="85399" y2="12894"/>
                        <a14:foregroundMark x1="52893" y1="34183" x2="80441" y2="24888"/>
                        <a14:foregroundMark x1="34160" y1="40180" x2="30303" y2="796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69964">
            <a:off x="10279905" y="3770742"/>
            <a:ext cx="1512022" cy="276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427" y="3374351"/>
            <a:ext cx="2152650" cy="229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19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819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19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81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275" y="738518"/>
            <a:ext cx="6523038" cy="393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9816" b="89877" l="0" r="89907">
                        <a14:foregroundMark x1="8411" y1="38344" x2="83551" y2="56442"/>
                        <a14:foregroundMark x1="6355" y1="54294" x2="16075" y2="334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" y="3823855"/>
            <a:ext cx="2801004" cy="17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5101" b="94966" l="2975" r="93135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313" y="612198"/>
            <a:ext cx="2215675" cy="1510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4436" y="4803424"/>
            <a:ext cx="1798638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backgroundRemoval t="9959" b="99390" l="9957" r="89610">
                        <a14:foregroundMark x1="58009" y1="25813" x2="26840" y2="847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6150" y="2282991"/>
            <a:ext cx="1408112" cy="2615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048" y="4301072"/>
            <a:ext cx="2951162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" y="415461"/>
            <a:ext cx="2152650" cy="229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51925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1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1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410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10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130" y="452686"/>
            <a:ext cx="6523038" cy="393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85154">
            <a:off x="9412216" y="3956887"/>
            <a:ext cx="2805112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58" y="3758665"/>
            <a:ext cx="1700212" cy="2865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147" y="4181267"/>
            <a:ext cx="2951162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3392" y="913813"/>
            <a:ext cx="243205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40483">
            <a:off x="257240" y="857395"/>
            <a:ext cx="1994741" cy="1358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9790" y="4220171"/>
            <a:ext cx="1951038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827861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51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51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51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1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092" y="39090"/>
            <a:ext cx="6523038" cy="393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5345" y="4137458"/>
            <a:ext cx="2719388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9797" b="89865" l="9942" r="9356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33" y="3977677"/>
            <a:ext cx="2084388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0" b="95833" l="0" r="89734">
                        <a14:foregroundMark x1="50570" y1="8073" x2="8745" y2="33333"/>
                        <a14:foregroundMark x1="71863" y1="15104" x2="32319" y2="86458"/>
                        <a14:foregroundMark x1="59696" y1="28125" x2="25475" y2="77083"/>
                        <a14:foregroundMark x1="34221" y1="45573" x2="26616" y2="60938"/>
                        <a14:foregroundMark x1="19772" y1="52604" x2="52091" y2="8854"/>
                        <a14:foregroundMark x1="31559" y1="77865" x2="65019" y2="43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8531" y="1745673"/>
            <a:ext cx="1390478" cy="2030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08919">
            <a:off x="4483091" y="3490703"/>
            <a:ext cx="1408112" cy="26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67" y="1614822"/>
            <a:ext cx="2152650" cy="229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633" y="3959328"/>
            <a:ext cx="1951038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607289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1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61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61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61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Poznávání vhodných příkrmů pro volně žijící zvířata a ptáky v zimě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Dítě se bude seznamovat se správnou volbou příkrmů pro volně žijící zvířata a ptáky, co je vhodné a co jim naopak škodí</a:t>
            </a:r>
          </a:p>
          <a:p>
            <a:r>
              <a:rPr lang="cs-CZ" dirty="0"/>
              <a:t>Mravní ponaučení - význam péče o přírodu (volně žijící zvířata a </a:t>
            </a:r>
            <a:r>
              <a:rPr lang="cs-CZ" dirty="0" smtClean="0"/>
              <a:t>ptáci) </a:t>
            </a:r>
            <a:r>
              <a:rPr lang="cs-CZ" dirty="0"/>
              <a:t>v zimě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 se seznámí s vhodně volenou potravou </a:t>
            </a:r>
            <a:r>
              <a:rPr lang="cs-CZ" dirty="0" smtClean="0"/>
              <a:t>pro ptáky – krmítko – obrázek č</a:t>
            </a:r>
            <a:r>
              <a:rPr lang="cs-CZ" dirty="0" smtClean="0"/>
              <a:t>. 2</a:t>
            </a:r>
            <a:r>
              <a:rPr lang="cs-CZ" dirty="0" smtClean="0"/>
              <a:t>, a pro </a:t>
            </a:r>
            <a:r>
              <a:rPr lang="cs-CZ" dirty="0"/>
              <a:t>zvířata v lese a na poli </a:t>
            </a:r>
            <a:r>
              <a:rPr lang="cs-CZ" dirty="0" smtClean="0"/>
              <a:t>– krmelec – obrázek č</a:t>
            </a:r>
            <a:r>
              <a:rPr lang="cs-CZ" dirty="0" smtClean="0"/>
              <a:t>. 5</a:t>
            </a:r>
            <a:endParaRPr lang="cs-CZ" dirty="0"/>
          </a:p>
          <a:p>
            <a:r>
              <a:rPr lang="cs-CZ" dirty="0"/>
              <a:t>Pokud dítě zvolí špatný příkrm zvířat - ten zmizí, správně zvolený příkrm se naopak přiblíží ke krmelci či ke krmítku</a:t>
            </a:r>
          </a:p>
          <a:p>
            <a:r>
              <a:rPr lang="cs-CZ" dirty="0" smtClean="0"/>
              <a:t>Krmítko – obrázky č</a:t>
            </a:r>
            <a:r>
              <a:rPr lang="cs-CZ" dirty="0" smtClean="0"/>
              <a:t>. 3 </a:t>
            </a:r>
            <a:r>
              <a:rPr lang="cs-CZ" dirty="0" smtClean="0"/>
              <a:t>a č</a:t>
            </a:r>
            <a:r>
              <a:rPr lang="cs-CZ" dirty="0" smtClean="0"/>
              <a:t>. 4</a:t>
            </a:r>
            <a:r>
              <a:rPr lang="cs-CZ" dirty="0" smtClean="0"/>
              <a:t>, krmelec – obrázky č</a:t>
            </a:r>
            <a:r>
              <a:rPr lang="cs-CZ" dirty="0" smtClean="0"/>
              <a:t>. 6 </a:t>
            </a:r>
            <a:r>
              <a:rPr lang="cs-CZ" dirty="0" smtClean="0"/>
              <a:t>– č</a:t>
            </a:r>
            <a:r>
              <a:rPr lang="cs-CZ" dirty="0" smtClean="0"/>
              <a:t>. 9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r"/>
            <a:r>
              <a:rPr lang="cs-CZ" dirty="0"/>
              <a:t>Děti budou mít k disposici </a:t>
            </a:r>
            <a:r>
              <a:rPr lang="cs-CZ" dirty="0" err="1" smtClean="0"/>
              <a:t>zalaminovanou</a:t>
            </a:r>
            <a:r>
              <a:rPr lang="cs-CZ" dirty="0" smtClean="0"/>
              <a:t> </a:t>
            </a:r>
            <a:r>
              <a:rPr lang="cs-CZ" dirty="0" smtClean="0"/>
              <a:t>kartičku krmítka a </a:t>
            </a:r>
            <a:r>
              <a:rPr lang="cs-CZ" dirty="0" smtClean="0"/>
              <a:t>krmelce </a:t>
            </a:r>
            <a:r>
              <a:rPr lang="cs-CZ" dirty="0"/>
              <a:t>a budou k nim  přiřazovat </a:t>
            </a:r>
            <a:r>
              <a:rPr lang="cs-CZ" dirty="0" err="1" smtClean="0"/>
              <a:t>zal</a:t>
            </a:r>
            <a:r>
              <a:rPr lang="cs-CZ" dirty="0" err="1" smtClean="0"/>
              <a:t>aminované</a:t>
            </a:r>
            <a:r>
              <a:rPr lang="cs-CZ" dirty="0" smtClean="0"/>
              <a:t> </a:t>
            </a:r>
            <a:r>
              <a:rPr lang="cs-CZ" dirty="0"/>
              <a:t>kartičky jednotlivých příkrmů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Vědomě využívat všech smyslů, záměrně pozorovat, postřehovat, všímat si (nového, změněného, chybějícího)   Zaměřovat se na to, co je z poznávacího hlediska důležité </a:t>
            </a:r>
          </a:p>
          <a:p>
            <a:r>
              <a:rPr lang="cs-CZ" dirty="0" smtClean="0"/>
              <a:t>Mít povědomí o významu životního prostředí (přírody i společnosti) pro člověka, uvědomovat si, že způsobem, jakým se lidé chovají, ovlivňují vlastní zdraví i životní prostředí</a:t>
            </a:r>
          </a:p>
          <a:p>
            <a:r>
              <a:rPr lang="cs-CZ" dirty="0" smtClean="0"/>
              <a:t>Pomáhat pečovat o okolní životní prostředí</a:t>
            </a:r>
            <a:endParaRPr lang="cs-CZ" dirty="0"/>
          </a:p>
          <a:p>
            <a:r>
              <a:rPr lang="cs-CZ" dirty="0"/>
              <a:t>Materiál je uzpůsoben pro práci na dotykovém zařízení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454</Words>
  <Application>Microsoft Office PowerPoint</Application>
  <PresentationFormat>Vlastní</PresentationFormat>
  <Paragraphs>74</Paragraphs>
  <Slides>16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Co dáme v zimě do krmelce, do krmítka?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Stopy ve sněhu</dc:title>
  <dc:creator/>
  <cp:lastModifiedBy/>
  <cp:revision>10</cp:revision>
  <dcterms:created xsi:type="dcterms:W3CDTF">2014-08-05T12:38:58Z</dcterms:created>
  <dcterms:modified xsi:type="dcterms:W3CDTF">2015-05-27T20:55:13Z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