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9" r:id="rId4"/>
    <p:sldId id="290" r:id="rId5"/>
    <p:sldId id="291" r:id="rId6"/>
    <p:sldId id="292" r:id="rId7"/>
    <p:sldId id="293" r:id="rId8"/>
    <p:sldId id="283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F9E5"/>
    <a:srgbClr val="FFF3C5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291789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.xml"/><Relationship Id="rId5" Type="http://schemas.microsoft.com/office/2007/relationships/hdphoto" Target="../media/hdphoto1.wdp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Zvířata ze ZOO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GRAFOMOTORIKA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5211" y="439528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6039" y="5787571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8298" y="5797663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6917" y="2602179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783" y="5678712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6185" y="439528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1657" y="2565257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9272" y="5678712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371600" y="6400800"/>
            <a:ext cx="10635343" cy="272143"/>
          </a:xfrm>
          <a:prstGeom prst="rect">
            <a:avLst/>
          </a:prstGeom>
          <a:solidFill>
            <a:srgbClr val="FF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8" name="Picture 2" descr="C:\Users\Suli\Desktop\grafom2\100OLYMP\P328239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-866741" y="1333119"/>
            <a:ext cx="6228522" cy="4039361"/>
          </a:xfrm>
          <a:prstGeom prst="rect">
            <a:avLst/>
          </a:prstGeom>
          <a:noFill/>
        </p:spPr>
      </p:pic>
      <p:sp>
        <p:nvSpPr>
          <p:cNvPr id="5" name="Ovál 4"/>
          <p:cNvSpPr/>
          <p:nvPr/>
        </p:nvSpPr>
        <p:spPr>
          <a:xfrm>
            <a:off x="1975377" y="880949"/>
            <a:ext cx="544286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930348" y="3591492"/>
            <a:ext cx="544286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3.51526E-7 L -0.00912 0.171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6" y="858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3.70953E-6 L -0.03736 0.53446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5" y="267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0242" name="Picture 2" descr="C:\Users\Suli\Desktop\grafom2\100OLYMP\P328239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0" y="0"/>
            <a:ext cx="5176959" cy="338593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371600" y="6400800"/>
            <a:ext cx="10635343" cy="272143"/>
          </a:xfrm>
          <a:prstGeom prst="rect">
            <a:avLst/>
          </a:prstGeom>
          <a:solidFill>
            <a:srgbClr val="FF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8330" y="6045842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6991" y="6018386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081" y="6030456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-25906" y="2630557"/>
            <a:ext cx="788530" cy="7553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574662" y="2630557"/>
            <a:ext cx="788530" cy="7553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281067" y="2630557"/>
            <a:ext cx="788530" cy="7553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967" y="5980206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2985" y="6040000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1.66667E-6 -3.71878E-6 L 0.02786 -0.06753 C 0.03372 -0.08302 0.04245 -0.09065 0.05169 -0.09065 C 0.06211 -0.09065 0.07044 -0.08302 0.0763 -0.06753 L 0.10443 -3.71878E-6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21" y="-453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7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71878E-6 L 0.02786 -0.06753 C 0.03372 -0.08302 0.04245 -0.09065 0.05169 -0.09065 C 0.06211 -0.09065 0.07044 -0.08302 0.0763 -0.06753 L 0.10443 -3.71878E-6 " pathEditMode="relative" rAng="0" ptsTypes="FffFF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21" y="-453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7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71878E-6 L 0.02786 -0.06753 C 0.03372 -0.08302 0.04245 -0.09065 0.05169 -0.09065 C 0.06211 -0.09065 0.07044 -0.08302 0.0763 -0.06753 L 0.10443 -3.71878E-6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21" y="-45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371600" y="6400800"/>
            <a:ext cx="10635343" cy="272143"/>
          </a:xfrm>
          <a:prstGeom prst="rect">
            <a:avLst/>
          </a:prstGeom>
          <a:solidFill>
            <a:srgbClr val="FF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1266" name="Picture 2" descr="C:\Users\Suli\Desktop\grafom2\100OLYMP\P3282398 – kop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1081" y="196735"/>
            <a:ext cx="6558190" cy="3396003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577" y="5928292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805" y="4753428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082" y="5961743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6319" y="4592183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7606" y="5906179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6035" y="4592184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4235" y="5961743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12034" y="4592184"/>
            <a:ext cx="573087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832757" y="650383"/>
            <a:ext cx="489857" cy="446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repeatCount="indefinite" accel="50000" decel="5000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057 -0.00509 C 0.02565 -0.00648 0.02904 -0.00949 0.03386 -0.01134 C 0.0375 -0.01782 0.04076 -0.01736 0.04557 -0.01944 C 0.04857 -0.02291 0.05156 -0.02361 0.05443 -0.02731 C 0.05599 -0.03564 0.0543 -0.02962 0.05886 -0.0368 C 0.06081 -0.03981 0.06432 -0.04629 0.06432 -0.04629 C 0.06458 -0.04791 0.06419 -0.05069 0.06511 -0.05115 C 0.06732 -0.05208 0.06927 -0.04305 0.06966 -0.04166 C 0.07175 -0.03402 0.07409 -0.02638 0.07682 -0.01944 C 0.07852 -0.00856 0.08164 -0.00439 0.08659 0.00116 C 0.09193 0.01528 0.09401 0.00163 0.1 -0.00185 C 0.10807 -0.0118 0.09727 0.00232 0.10443 -0.00995 C 0.10794 -0.01597 0.11315 -0.02129 0.11784 -0.02407 C 0.12057 -0.02893 0.12279 -0.02962 0.125 -0.03518 C 0.13034 -0.03263 0.1293 -0.02916 0.13307 -0.02245 C 0.13464 -0.01296 0.13698 -0.00439 0.14102 0.00278 C 0.14141 0.0051 0.14388 0.01575 0.14466 0.01713 C 0.1461 0.01968 0.14831 0.01991 0.15 0.022 C 0.15117 0.02084 0.15235 0.01991 0.15352 0.01875 C 0.15508 0.01713 0.15651 0.01528 0.15807 0.01389 C 0.16042 0.01158 0.16511 0.00764 0.16511 0.00764 C 0.16745 0.00139 0.17031 0.00024 0.17318 -0.00509 C 0.17617 -0.01087 0.17643 -0.0125 0.18125 -0.01458 C 0.18399 -0.02199 0.18711 -0.02291 0.19193 -0.02569 C 0.19375 -0.02685 0.19727 -0.02893 0.19727 -0.02893 C 0.20078 -0.02476 0.20078 -0.02222 0.20261 -0.0162 C 0.20365 -0.01273 0.20625 -0.00671 0.20625 -0.00671 C 0.20742 -0.00023 0.20938 0.00973 0.2125 0.01389 C 0.2168 0.01991 0.21511 0.01667 0.21784 0.02338 C 0.2263 0.01413 0.23503 0.00255 0.24466 -0.00185 C 0.25091 -0.01296 0.24779 -0.00925 0.25352 -0.01458 C 0.2556 -0.02037 0.2586 -0.02314 0.26068 -0.02893 C 0.26771 -0.02476 0.26979 -0.00763 0.27591 -0.00023 C 0.278 0.01019 0.27917 0.00857 0.28386 0.01389 C 0.28477 0.01181 0.28555 0.0095 0.28659 0.00764 C 0.28737 0.00625 0.28867 0.00602 0.28932 0.0044 C 0.29544 -0.00949 0.28347 0.00996 0.29193 -0.00509 C 0.2961 -0.0125 0.30313 -0.02152 0.30886 -0.02407 C 0.31185 -0.02939 0.31289 -0.03148 0.31693 -0.02893 C 0.3207 -0.0206 0.31979 -0.01689 0.325 -0.01458 C 0.32891 -0.0074 0.3306 0.00348 0.33477 0.01088 C 0.33763 0.01598 0.3418 0.01968 0.34544 0.022 C 0.35052 0.01899 0.3461 0.02269 0.35 0.01551 C 0.35065 0.01436 0.35456 0.01019 0.35534 0.00926 C 0.35768 0.00301 0.36042 0.00093 0.36432 -0.00185 C 0.36602 -0.003 0.36966 -0.00509 0.36966 -0.00509 C 0.3724 -0.00856 0.37461 -0.01342 0.37761 -0.0162 C 0.38581 -0.02361 0.37461 -0.01087 0.38307 -0.02106 C 0.3888 -0.00648 0.39271 0.01135 0.4 0.02338 " pathEditMode="relative" ptsTypes="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-152852" y="-61020"/>
            <a:ext cx="5073196" cy="329407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2290" name="Picture 2" descr="C:\Users\Suli\Desktop\grafom2\100OLYMP\P3282399.JPG"/>
          <p:cNvPicPr>
            <a:picLocks noChangeAspect="1" noChangeArrowheads="1"/>
          </p:cNvPicPr>
          <p:nvPr/>
        </p:nvPicPr>
        <p:blipFill rotWithShape="1">
          <a:blip r:embed="rId3" cstate="print"/>
          <a:srcRect b="5611"/>
          <a:stretch/>
        </p:blipFill>
        <p:spPr bwMode="auto">
          <a:xfrm>
            <a:off x="94493" y="151585"/>
            <a:ext cx="4578505" cy="286886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371600" y="6400800"/>
            <a:ext cx="10635343" cy="272143"/>
          </a:xfrm>
          <a:prstGeom prst="rect">
            <a:avLst/>
          </a:prstGeom>
          <a:solidFill>
            <a:srgbClr val="FF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0" y="1779738"/>
            <a:ext cx="729343" cy="6042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Čtyřstranná šipka 12"/>
          <p:cNvSpPr/>
          <p:nvPr/>
        </p:nvSpPr>
        <p:spPr>
          <a:xfrm>
            <a:off x="172752" y="6181586"/>
            <a:ext cx="556591" cy="491357"/>
          </a:xfrm>
          <a:prstGeom prst="quad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Čtyřstranná šipka 13"/>
          <p:cNvSpPr/>
          <p:nvPr/>
        </p:nvSpPr>
        <p:spPr>
          <a:xfrm>
            <a:off x="4248928" y="6135483"/>
            <a:ext cx="556591" cy="491357"/>
          </a:xfrm>
          <a:prstGeom prst="quad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Čtyřstranná šipka 14"/>
          <p:cNvSpPr/>
          <p:nvPr/>
        </p:nvSpPr>
        <p:spPr>
          <a:xfrm>
            <a:off x="11509984" y="6105429"/>
            <a:ext cx="556591" cy="491357"/>
          </a:xfrm>
          <a:prstGeom prst="quad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Čtyřstranná šipka 15"/>
          <p:cNvSpPr/>
          <p:nvPr/>
        </p:nvSpPr>
        <p:spPr>
          <a:xfrm>
            <a:off x="7991061" y="6105428"/>
            <a:ext cx="556591" cy="491357"/>
          </a:xfrm>
          <a:prstGeom prst="quad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0.03076 L 0.08554 -0.13043 C 0.10325 -0.16697 0.12982 -0.18547 0.15794 -0.18547 C 0.18997 -0.18547 0.21549 -0.16697 0.2332 -0.13043 L 0.31901 0.03076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51" y="-108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3314" name="Picture 2" descr="C:\Users\Suli\Desktop\grafom2\100OLYMP\P32824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-12091" y="745582"/>
            <a:ext cx="5079548" cy="3809661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31913" y="2054086"/>
            <a:ext cx="781878" cy="86139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Čtyřstranná šipka 10"/>
          <p:cNvSpPr/>
          <p:nvPr/>
        </p:nvSpPr>
        <p:spPr>
          <a:xfrm>
            <a:off x="5426763" y="809409"/>
            <a:ext cx="556591" cy="491357"/>
          </a:xfrm>
          <a:prstGeom prst="quad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Čtyřstranná šipka 11"/>
          <p:cNvSpPr/>
          <p:nvPr/>
        </p:nvSpPr>
        <p:spPr>
          <a:xfrm>
            <a:off x="10835425" y="809408"/>
            <a:ext cx="556591" cy="491357"/>
          </a:xfrm>
          <a:prstGeom prst="quad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0.06753 L 0.0763 0.21161 C 0.09219 0.27452 0.11602 0.30875 0.14115 0.30875 C 0.16966 0.30875 0.19245 0.27452 0.20834 0.21161 L 0.28477 -0.06753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32" y="188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0" y="1868557"/>
            <a:ext cx="5897217" cy="498944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Suli\Desktop\grafom2\100OLYMP\P3282374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0" b="81325" l="509" r="94288">
                        <a14:foregroundMark x1="3951" y1="80021" x2="94288" y2="79708"/>
                      </a14:backgroundRemoval>
                    </a14:imgEffect>
                  </a14:imgLayer>
                </a14:imgProps>
              </a:ext>
            </a:extLst>
          </a:blip>
          <a:srcRect l="2475" r="4242" b="17980"/>
          <a:stretch/>
        </p:blipFill>
        <p:spPr bwMode="auto">
          <a:xfrm>
            <a:off x="397565" y="2841169"/>
            <a:ext cx="4996069" cy="3294587"/>
          </a:xfrm>
          <a:prstGeom prst="rect">
            <a:avLst/>
          </a:prstGeom>
          <a:noFill/>
        </p:spPr>
      </p:pic>
      <p:sp>
        <p:nvSpPr>
          <p:cNvPr id="4" name="Ovál 3"/>
          <p:cNvSpPr/>
          <p:nvPr/>
        </p:nvSpPr>
        <p:spPr>
          <a:xfrm>
            <a:off x="2460172" y="3472542"/>
            <a:ext cx="631371" cy="59871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tyřstranná šipka 4"/>
          <p:cNvSpPr/>
          <p:nvPr/>
        </p:nvSpPr>
        <p:spPr>
          <a:xfrm>
            <a:off x="2617303" y="1300766"/>
            <a:ext cx="556591" cy="491357"/>
          </a:xfrm>
          <a:prstGeom prst="quad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tyřstranná šipka 6"/>
          <p:cNvSpPr/>
          <p:nvPr/>
        </p:nvSpPr>
        <p:spPr>
          <a:xfrm>
            <a:off x="11111948" y="5795493"/>
            <a:ext cx="556591" cy="491357"/>
          </a:xfrm>
          <a:prstGeom prst="quad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21184E-6 L 0.07865 -1.21184E-6 C 0.11381 -1.21184E-6 0.15756 0.06984 0.15756 0.12674 L 0.15756 0.25347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78" y="126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dětí MŠ s písemným souhlasem rodičů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(doprava,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Každé zvíře vykonává charakteristický pohyb, který děti napodobují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Uvolňovací cviky, procvičování </a:t>
            </a:r>
            <a:r>
              <a:rPr lang="cs-CZ" dirty="0" err="1" smtClean="0"/>
              <a:t>grafomotoriky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jednotlivých obrázcích si děti procvičují různé uvolňovací cviky</a:t>
            </a:r>
          </a:p>
          <a:p>
            <a:r>
              <a:rPr lang="cs-CZ" dirty="0" smtClean="0"/>
              <a:t>Obrázek č.2 – žirafy – krátké a dlouhé šikmé čáry</a:t>
            </a:r>
          </a:p>
          <a:p>
            <a:r>
              <a:rPr lang="cs-CZ" dirty="0" smtClean="0"/>
              <a:t>Obrázek č.3 – tarbík – horní krátké obloučky</a:t>
            </a:r>
          </a:p>
          <a:p>
            <a:r>
              <a:rPr lang="cs-CZ" dirty="0" smtClean="0"/>
              <a:t>Obrázek č.4 – krokodýl – zubatá čára</a:t>
            </a:r>
          </a:p>
          <a:p>
            <a:r>
              <a:rPr lang="cs-CZ" dirty="0" smtClean="0"/>
              <a:t>Obrázek č.5 – delfín – horní obloučky (střední)</a:t>
            </a:r>
          </a:p>
          <a:p>
            <a:r>
              <a:rPr lang="cs-CZ" dirty="0" smtClean="0"/>
              <a:t>Obrázek č.6 – papoušek – spodní oblouk velký (houpání)</a:t>
            </a:r>
          </a:p>
          <a:p>
            <a:r>
              <a:rPr lang="cs-CZ" dirty="0" smtClean="0"/>
              <a:t>Obrázek č.7 – tuleni – horní oblouk velký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Procvičení grafického cviku na pracovní tabulce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Ovládat koordinaci ruky a oka, zvládnout jemnou motoriku</a:t>
            </a:r>
          </a:p>
          <a:p>
            <a:r>
              <a:rPr lang="cs-CZ" dirty="0" smtClean="0"/>
              <a:t>Vědomě napodobit jednoduchý pohyb podle vzoru</a:t>
            </a:r>
          </a:p>
          <a:p>
            <a:r>
              <a:rPr lang="cs-CZ" dirty="0" smtClean="0"/>
              <a:t>Upřednostňovat užívání pravé či levé ruky při kreslení či v jiných činnostech, kde se preference ruky uplatňuje</a:t>
            </a:r>
          </a:p>
          <a:p>
            <a:r>
              <a:rPr lang="cs-CZ" dirty="0" smtClean="0"/>
              <a:t>Vést stopu tužky při kresbě, apod.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355</Words>
  <Application>Microsoft Office PowerPoint</Application>
  <PresentationFormat>Vlastní</PresentationFormat>
  <Paragraphs>66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Zvířata ze ZOO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(doprava, příroda…)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Zvířata ze ZOO</dc:title>
  <dc:creator/>
  <cp:lastModifiedBy/>
  <cp:revision>2</cp:revision>
  <dcterms:created xsi:type="dcterms:W3CDTF">2014-08-05T12:38:58Z</dcterms:created>
  <dcterms:modified xsi:type="dcterms:W3CDTF">2015-05-27T21:03:16Z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