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91" r:id="rId2"/>
    <p:sldId id="273" r:id="rId3"/>
    <p:sldId id="274" r:id="rId4"/>
    <p:sldId id="275" r:id="rId5"/>
    <p:sldId id="276" r:id="rId6"/>
    <p:sldId id="267" r:id="rId7"/>
    <p:sldId id="289" r:id="rId8"/>
    <p:sldId id="282" r:id="rId9"/>
    <p:sldId id="263" r:id="rId10"/>
    <p:sldId id="286" r:id="rId11"/>
    <p:sldId id="258" r:id="rId12"/>
    <p:sldId id="280" r:id="rId13"/>
    <p:sldId id="259" r:id="rId14"/>
    <p:sldId id="288" r:id="rId15"/>
    <p:sldId id="281" r:id="rId16"/>
    <p:sldId id="285" r:id="rId17"/>
    <p:sldId id="290" r:id="rId18"/>
    <p:sldId id="278" r:id="rId19"/>
    <p:sldId id="292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-32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1406020"/>
            <a:ext cx="6172199" cy="2251579"/>
          </a:xfrm>
        </p:spPr>
        <p:txBody>
          <a:bodyPr lIns="0" rIns="0" anchor="t">
            <a:noAutofit/>
          </a:bodyPr>
          <a:lstStyle>
            <a:lvl1pPr>
              <a:defRPr sz="6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3905864"/>
            <a:ext cx="6172200" cy="1123336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3456432" y="1545336"/>
            <a:ext cx="4224528" cy="38862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9848" y="1472184"/>
            <a:ext cx="6172200" cy="2130552"/>
          </a:xfrm>
        </p:spPr>
        <p:txBody>
          <a:bodyPr anchor="t">
            <a:noAutofit/>
          </a:bodyPr>
          <a:lstStyle>
            <a:lvl1pPr algn="l">
              <a:defRPr sz="4800" b="1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3886200"/>
            <a:ext cx="6172200" cy="914400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6325" cy="1066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486998" y="1915859"/>
            <a:ext cx="3646966" cy="288142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6754" y="1915881"/>
            <a:ext cx="3639311" cy="288139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9600"/>
            <a:ext cx="3615734" cy="106679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916113"/>
            <a:ext cx="3638550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860676"/>
            <a:ext cx="3638550" cy="288289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2625" y="1916113"/>
            <a:ext cx="3660775" cy="646112"/>
          </a:xfrm>
        </p:spPr>
        <p:txBody>
          <a:bodyPr anchor="t">
            <a:normAutofit/>
          </a:bodyPr>
          <a:lstStyle>
            <a:lvl1pPr marL="0" indent="0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2626" y="2860676"/>
            <a:ext cx="3651250" cy="28829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162800" y="1551543"/>
            <a:ext cx="1828800" cy="365125"/>
          </a:xfrm>
        </p:spPr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450" y="1920876"/>
            <a:ext cx="3654425" cy="288924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6425"/>
            <a:ext cx="3629025" cy="1041400"/>
          </a:xfrm>
        </p:spPr>
        <p:txBody>
          <a:bodyPr anchor="t">
            <a:normAutofit/>
          </a:bodyPr>
          <a:lstStyle>
            <a:lvl1pPr algn="l">
              <a:defRPr sz="18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920875"/>
            <a:ext cx="3629025" cy="18129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776" y="600074"/>
            <a:ext cx="2074862" cy="1981201"/>
          </a:xfrm>
          <a:ln>
            <a:noFill/>
          </a:ln>
        </p:spPr>
        <p:txBody>
          <a:bodyPr anchor="t">
            <a:normAutofit/>
          </a:bodyPr>
          <a:lstStyle>
            <a:lvl1pPr algn="l">
              <a:defRPr sz="1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63862" y="1650999"/>
            <a:ext cx="5627687" cy="422076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963862" y="614363"/>
            <a:ext cx="3741738" cy="909637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493776" y="6356350"/>
            <a:ext cx="5102352" cy="365125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4400" y="1554480"/>
            <a:ext cx="4222308" cy="388620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69848" y="1554480"/>
            <a:ext cx="2075688" cy="3886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56432" y="1554480"/>
            <a:ext cx="4224528" cy="3886200"/>
          </a:xfrm>
        </p:spPr>
        <p:txBody>
          <a:bodyPr vert="eaVer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0000">
              <a:schemeClr val="accent3">
                <a:lumMod val="75000"/>
              </a:schemeClr>
            </a:gs>
            <a:gs pos="100000">
              <a:schemeClr val="bg2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1554480"/>
            <a:ext cx="2073348" cy="19794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54400" y="1547036"/>
            <a:ext cx="4222308" cy="388620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189468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15B2B-4242-49B7-8719-7D2C68C6EA2E}" type="datetimeFigureOut">
              <a:rPr lang="cs-CZ" smtClean="0"/>
              <a:pPr/>
              <a:t>28.5.2015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9848" y="6356350"/>
            <a:ext cx="51023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159752" y="6356350"/>
            <a:ext cx="113768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539AA-8BF6-493D-8F2B-F2A1128FE14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1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i="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AppData\Local\Microsoft\Windows\Temporary Internet Files\Content.IE5\N39YIBOJ\MP9004483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819091"/>
            <a:ext cx="4608512" cy="89934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819091"/>
            <a:ext cx="2157815" cy="1008112"/>
          </a:xfrm>
          <a:prstGeom prst="rect">
            <a:avLst/>
          </a:prstGeom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810527403"/>
              </p:ext>
            </p:extLst>
          </p:nvPr>
        </p:nvGraphicFramePr>
        <p:xfrm>
          <a:off x="1187624" y="1827203"/>
          <a:ext cx="6406287" cy="37103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5795"/>
                <a:gridCol w="4100492"/>
              </a:tblGrid>
              <a:tr h="100731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>
                          <a:effectLst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Centrum Bazalka – Základní škola speciální a Mateřská škola speciální, o.p.s.</a:t>
                      </a:r>
                      <a:endParaRPr lang="cs-CZ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Téma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Ovoce</a:t>
                      </a:r>
                      <a:r>
                        <a:rPr lang="cs-CZ" sz="1600" kern="1200" baseline="0" dirty="0" smtClean="0">
                          <a:effectLst/>
                        </a:rPr>
                        <a:t> a zelenina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Název DUM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Meloun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938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Popis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Zpracování</a:t>
                      </a:r>
                      <a:r>
                        <a:rPr lang="cs-CZ" sz="1600" kern="1200" baseline="0" dirty="0" smtClean="0">
                          <a:effectLst/>
                        </a:rPr>
                        <a:t> tématu ve </a:t>
                      </a:r>
                      <a:r>
                        <a:rPr lang="cs-CZ" sz="1600" kern="1200" baseline="0" dirty="0" err="1" smtClean="0">
                          <a:effectLst/>
                        </a:rPr>
                        <a:t>Snoezelen</a:t>
                      </a:r>
                      <a:r>
                        <a:rPr lang="cs-CZ" sz="1600" kern="1200" baseline="0" dirty="0" smtClean="0">
                          <a:effectLst/>
                        </a:rPr>
                        <a:t> konceptu</a:t>
                      </a:r>
                      <a:endParaRPr lang="cs-CZ" sz="110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1.-</a:t>
                      </a:r>
                      <a:r>
                        <a:rPr lang="cs-CZ" sz="1600" kern="1200" dirty="0">
                          <a:effectLst/>
                        </a:rPr>
                        <a:t>10. třída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 </a:t>
                      </a:r>
                      <a:r>
                        <a:rPr lang="cs-CZ" sz="1600" kern="1200" dirty="0" smtClean="0">
                          <a:effectLst/>
                        </a:rPr>
                        <a:t>Mgr. Linda</a:t>
                      </a:r>
                      <a:r>
                        <a:rPr lang="cs-CZ" sz="1600" kern="1200" baseline="0" dirty="0" smtClean="0">
                          <a:effectLst/>
                        </a:rPr>
                        <a:t> Grguričová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Číslo projektu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solidFill>
                            <a:schemeClr val="bg1"/>
                          </a:solidFill>
                          <a:effectLst/>
                        </a:rPr>
                        <a:t>CZ.1.07/1.4.00/21.3826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18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Číslo materiálu v sadě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 smtClean="0">
                          <a:solidFill>
                            <a:schemeClr val="bg1"/>
                          </a:solidFill>
                          <a:effectLst/>
                        </a:rPr>
                        <a:t>VY_32_INOVACE_CJS12</a:t>
                      </a:r>
                      <a:endParaRPr lang="cs-CZ" sz="1100" dirty="0">
                        <a:solidFill>
                          <a:schemeClr val="bg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35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>
                          <a:effectLst/>
                        </a:rPr>
                        <a:t>Vzdělávací oblast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kern="1200" dirty="0">
                          <a:effectLst/>
                        </a:rPr>
                        <a:t>Člověk a </a:t>
                      </a:r>
                      <a:r>
                        <a:rPr lang="cs-CZ" sz="1600" kern="1200" dirty="0" smtClean="0">
                          <a:effectLst/>
                        </a:rPr>
                        <a:t>jeho</a:t>
                      </a:r>
                      <a:r>
                        <a:rPr lang="cs-CZ" sz="1600" kern="1200" baseline="0" dirty="0" smtClean="0">
                          <a:effectLst/>
                        </a:rPr>
                        <a:t> svět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326126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21305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+mn-lt"/>
              </a:rPr>
              <a:t>DOPORUČENÉ </a:t>
            </a:r>
            <a:r>
              <a:rPr lang="cs-CZ" sz="4000" dirty="0">
                <a:latin typeface="+mn-lt"/>
              </a:rPr>
              <a:t>VYBAVENÍ </a:t>
            </a:r>
            <a:r>
              <a:rPr lang="cs-CZ" sz="4000" dirty="0" smtClean="0">
                <a:latin typeface="+mn-lt"/>
              </a:rPr>
              <a:t/>
            </a:r>
            <a:br>
              <a:rPr lang="cs-CZ" sz="4000" dirty="0" smtClean="0">
                <a:latin typeface="+mn-lt"/>
              </a:rPr>
            </a:br>
            <a:r>
              <a:rPr lang="cs-CZ" sz="4000" dirty="0" smtClean="0">
                <a:latin typeface="+mn-lt"/>
              </a:rPr>
              <a:t>MÍSTNOSTI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755576" y="2564904"/>
            <a:ext cx="7606608" cy="3672408"/>
          </a:xfrm>
        </p:spPr>
        <p:txBody>
          <a:bodyPr>
            <a:normAutofit fontScale="92500"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800" i="0" dirty="0"/>
              <a:t>Aroma lampa na vodní bázi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i="0" dirty="0"/>
              <a:t>Audiopřehrávač </a:t>
            </a:r>
            <a:endParaRPr lang="cs-CZ" sz="2800" i="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800" i="0" dirty="0" smtClean="0"/>
              <a:t>Možnost </a:t>
            </a:r>
            <a:r>
              <a:rPr lang="cs-CZ" sz="2800" i="0" dirty="0"/>
              <a:t>nasvětlení (tónového ladění) místnosti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i="0" dirty="0"/>
              <a:t>Polohovací pomůcky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800" i="0" dirty="0" smtClean="0"/>
              <a:t>Projektor</a:t>
            </a:r>
            <a:endParaRPr lang="cs-CZ" sz="2800" i="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800" i="0" dirty="0"/>
              <a:t>Projekční plátno (interaktivní tabule)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800" i="0" dirty="0"/>
              <a:t>Zatemnění</a:t>
            </a:r>
          </a:p>
          <a:p>
            <a:endParaRPr lang="cs-CZ" i="0" dirty="0"/>
          </a:p>
        </p:txBody>
      </p:sp>
    </p:spTree>
    <p:extLst>
      <p:ext uri="{BB962C8B-B14F-4D97-AF65-F5344CB8AC3E}">
        <p14:creationId xmlns:p14="http://schemas.microsoft.com/office/powerpoint/2010/main" xmlns="" val="708095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21305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>
                <a:latin typeface="+mn-lt"/>
              </a:rPr>
              <a:t>POMŮCKY DO HODINY</a:t>
            </a:r>
            <a:r>
              <a:rPr lang="cs-CZ" sz="4000" dirty="0"/>
              <a:t/>
            </a:r>
            <a:br>
              <a:rPr lang="cs-CZ" sz="4000" dirty="0"/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755576" y="2060848"/>
            <a:ext cx="7606608" cy="4176464"/>
          </a:xfrm>
        </p:spPr>
        <p:txBody>
          <a:bodyPr>
            <a:normAutofit fontScale="92500"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 smtClean="0"/>
              <a:t>Připravte si meloun </a:t>
            </a:r>
            <a:r>
              <a:rPr lang="cs-CZ" sz="2400" i="0" dirty="0"/>
              <a:t>v celém </a:t>
            </a:r>
            <a:r>
              <a:rPr lang="cs-CZ" sz="2400" i="0" dirty="0" smtClean="0"/>
              <a:t>stavu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 smtClean="0"/>
              <a:t>Pokud máte možnost, připravte si i ukázku částí rostliny</a:t>
            </a:r>
            <a:endParaRPr lang="cs-CZ" sz="2400" i="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i="0" dirty="0"/>
              <a:t>Máte-li pocit, že </a:t>
            </a:r>
            <a:r>
              <a:rPr lang="cs-CZ" sz="2400" i="0" dirty="0" smtClean="0"/>
              <a:t>meloun </a:t>
            </a:r>
            <a:r>
              <a:rPr lang="cs-CZ" sz="2400" i="0" dirty="0"/>
              <a:t>nemá výrazné aroma, můžete si připravit </a:t>
            </a:r>
            <a:r>
              <a:rPr lang="cs-CZ" sz="2400" i="0" dirty="0" err="1"/>
              <a:t>aromaváčky</a:t>
            </a:r>
            <a:r>
              <a:rPr lang="cs-CZ" sz="2400" i="0" dirty="0"/>
              <a:t> s koncentrovanější vůní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i="0" dirty="0"/>
              <a:t>Pro </a:t>
            </a:r>
            <a:r>
              <a:rPr lang="cs-CZ" sz="2400" i="0" dirty="0" smtClean="0"/>
              <a:t>žáky, kteří potřebují jídlo ve speciální </a:t>
            </a:r>
            <a:r>
              <a:rPr lang="cs-CZ" sz="2400" i="0" dirty="0" smtClean="0"/>
              <a:t>konzistenci, si </a:t>
            </a:r>
            <a:r>
              <a:rPr lang="cs-CZ" sz="2400" i="0" dirty="0" smtClean="0"/>
              <a:t>jej připravíme dopředu. </a:t>
            </a:r>
            <a:endParaRPr lang="cs-CZ" sz="2400" i="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Mějte po ruce vše, co žáci obvykle potřebují při stravování (dle individuálních potřeb - pleny, </a:t>
            </a:r>
            <a:r>
              <a:rPr lang="cs-CZ" sz="2400" i="0" dirty="0" smtClean="0"/>
              <a:t>bryndáky</a:t>
            </a:r>
            <a:r>
              <a:rPr lang="cs-CZ" sz="2400" i="0" dirty="0"/>
              <a:t>, lžičky</a:t>
            </a:r>
            <a:r>
              <a:rPr lang="cs-CZ" sz="2400" i="0" dirty="0" smtClean="0"/>
              <a:t>,…) a co vy potřebujete ke krájení melounu</a:t>
            </a:r>
            <a:endParaRPr lang="cs-CZ" sz="2400" i="0" dirty="0"/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Vyberte vhodnou hudbu (použijte jen u žáků, u kterých nepůsobí rušivě)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15294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21305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+mn-lt"/>
              </a:rPr>
              <a:t>PŘÍPRAVA </a:t>
            </a:r>
            <a:r>
              <a:rPr lang="cs-CZ" sz="4000" dirty="0">
                <a:latin typeface="+mn-lt"/>
              </a:rPr>
              <a:t>MÍSTNOSTI</a:t>
            </a:r>
            <a:r>
              <a:rPr lang="cs-CZ" sz="4000" dirty="0"/>
              <a:t/>
            </a:r>
            <a:br>
              <a:rPr lang="cs-CZ" sz="4000" dirty="0"/>
            </a:b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755576" y="2204864"/>
            <a:ext cx="7606608" cy="4032448"/>
          </a:xfrm>
        </p:spPr>
        <p:txBody>
          <a:bodyPr>
            <a:norm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cs-CZ" sz="2400" i="0" dirty="0"/>
              <a:t>Místnost zatemněte, pokud </a:t>
            </a:r>
            <a:r>
              <a:rPr lang="cs-CZ" sz="2400" i="0" dirty="0" smtClean="0"/>
              <a:t>chcete, </a:t>
            </a:r>
            <a:r>
              <a:rPr lang="cs-CZ" sz="2400" i="0" dirty="0"/>
              <a:t>vylaďte osvětlení do </a:t>
            </a:r>
            <a:r>
              <a:rPr lang="cs-CZ" sz="2400" i="0" dirty="0" smtClean="0"/>
              <a:t>světle </a:t>
            </a:r>
            <a:r>
              <a:rPr lang="cs-CZ" sz="2400" i="0" dirty="0"/>
              <a:t>červené barvy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 smtClean="0"/>
              <a:t>V</a:t>
            </a:r>
            <a:r>
              <a:rPr lang="cs-CZ" sz="2400" i="0" dirty="0"/>
              <a:t> aromalampě použijte </a:t>
            </a:r>
            <a:r>
              <a:rPr lang="cs-CZ" sz="2400" i="0" dirty="0" smtClean="0"/>
              <a:t>melounovou vůni (</a:t>
            </a:r>
            <a:r>
              <a:rPr lang="cs-CZ" sz="2400" i="0" dirty="0"/>
              <a:t>cca 10 minut dopředu, aby provoněla místnost)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Pro jednotlivé žáky připravte místa k pohodlnému </a:t>
            </a:r>
            <a:r>
              <a:rPr lang="cs-CZ" sz="2400" i="0" dirty="0" err="1"/>
              <a:t>zapolohování</a:t>
            </a:r>
            <a:r>
              <a:rPr lang="cs-CZ" sz="2400" i="0" dirty="0"/>
              <a:t>, nejlépe v sedě či polosedě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Nastavte tuto projekci na první obrázek (prezentace trvá 25 minut, což odpovídá plánu postupu výuky)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400" i="0" dirty="0"/>
              <a:t>Připravte si hudbu (pokud ji budete používat)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i="0" dirty="0"/>
          </a:p>
        </p:txBody>
      </p:sp>
    </p:spTree>
    <p:extLst>
      <p:ext uri="{BB962C8B-B14F-4D97-AF65-F5344CB8AC3E}">
        <p14:creationId xmlns:p14="http://schemas.microsoft.com/office/powerpoint/2010/main" xmlns="" val="2987988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52928" cy="21305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+mn-lt"/>
              </a:rPr>
              <a:t>POSTUP </a:t>
            </a:r>
            <a:r>
              <a:rPr lang="cs-CZ" sz="4000" dirty="0">
                <a:latin typeface="+mn-lt"/>
              </a:rPr>
              <a:t>VÝUKY</a:t>
            </a:r>
            <a:br>
              <a:rPr lang="cs-CZ" sz="4000" dirty="0">
                <a:latin typeface="+mn-lt"/>
              </a:rPr>
            </a:br>
            <a:endParaRPr lang="cs-CZ" dirty="0">
              <a:latin typeface="+mn-lt"/>
            </a:endParaRPr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755576" y="1988840"/>
            <a:ext cx="7606608" cy="4608512"/>
          </a:xfrm>
        </p:spPr>
        <p:txBody>
          <a:bodyPr>
            <a:normAutofit fontScale="77500" lnSpcReduction="20000"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Výuku začněte obvyklým rituálem spojeným s prací ve </a:t>
            </a:r>
            <a:r>
              <a:rPr lang="cs-CZ" sz="2600" i="0" dirty="0" err="1"/>
              <a:t>snoezelenu</a:t>
            </a:r>
            <a:r>
              <a:rPr lang="cs-CZ" sz="2600" i="0" dirty="0"/>
              <a:t> (pokud jej máte zavedený).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Zapněte prezentaci (časově je koncipována na individuální práci s jedním, maximálně dvěma žáky na jednoho zaměstnance).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Během práce u žáků podporujete vnímání všemi smysly a samostatnost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Časování :	- 5 min. si s komentářem prohlížíme </a:t>
            </a:r>
            <a:r>
              <a:rPr lang="cs-CZ" sz="2600" i="0" dirty="0" smtClean="0"/>
              <a:t>celý meloun,</a:t>
            </a:r>
            <a:endParaRPr lang="cs-CZ" sz="2600" i="0" dirty="0"/>
          </a:p>
          <a:p>
            <a:pPr lvl="0"/>
            <a:r>
              <a:rPr lang="cs-CZ" sz="2600" i="0" dirty="0"/>
              <a:t>			</a:t>
            </a:r>
            <a:r>
              <a:rPr lang="cs-CZ" sz="2600" i="0" dirty="0" smtClean="0"/>
              <a:t>jeho jednotlivé </a:t>
            </a:r>
            <a:r>
              <a:rPr lang="cs-CZ" sz="2600" i="0" dirty="0"/>
              <a:t>části, povrch, vůni…</a:t>
            </a:r>
          </a:p>
          <a:p>
            <a:r>
              <a:rPr lang="cs-CZ" sz="2600" i="0" dirty="0"/>
              <a:t>		- 5 min. je vyhrazeno </a:t>
            </a:r>
            <a:r>
              <a:rPr lang="cs-CZ" sz="2600" i="0"/>
              <a:t>na </a:t>
            </a:r>
            <a:r>
              <a:rPr lang="cs-CZ" sz="2600" i="0" smtClean="0"/>
              <a:t>ukázku, </a:t>
            </a:r>
            <a:r>
              <a:rPr lang="cs-CZ" sz="2600" i="0" dirty="0"/>
              <a:t>jak se </a:t>
            </a:r>
            <a:r>
              <a:rPr lang="cs-CZ" sz="2600" i="0" dirty="0" smtClean="0"/>
              <a:t>meloun</a:t>
            </a:r>
            <a:r>
              <a:rPr lang="cs-CZ" sz="2600" i="0" dirty="0"/>
              <a:t> </a:t>
            </a:r>
            <a:r>
              <a:rPr lang="cs-CZ" sz="2600" i="0" dirty="0" smtClean="0"/>
              <a:t>myje,</a:t>
            </a:r>
            <a:endParaRPr lang="cs-CZ" sz="2600" i="0" dirty="0"/>
          </a:p>
          <a:p>
            <a:r>
              <a:rPr lang="cs-CZ" sz="2600" i="0" dirty="0"/>
              <a:t>			jak vypadá </a:t>
            </a:r>
            <a:r>
              <a:rPr lang="cs-CZ" sz="2600" i="0" dirty="0" smtClean="0"/>
              <a:t>rozkrojený, </a:t>
            </a:r>
            <a:r>
              <a:rPr lang="cs-CZ" sz="2600" i="0" dirty="0"/>
              <a:t>jak se připravuje </a:t>
            </a:r>
            <a:r>
              <a:rPr lang="cs-CZ" sz="2600" i="0" dirty="0" smtClean="0"/>
              <a:t>ke</a:t>
            </a:r>
            <a:r>
              <a:rPr lang="cs-CZ" sz="2600" i="0" dirty="0"/>
              <a:t>				snězení apod. </a:t>
            </a:r>
          </a:p>
          <a:p>
            <a:r>
              <a:rPr lang="cs-CZ" sz="2600" i="0" dirty="0"/>
              <a:t>		- 15 min. věnujte samotnému ochutnávání 					(postup dle individuálních schopností žáka) 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cs-CZ" sz="2600" i="0" dirty="0"/>
              <a:t>výuku ukončete dle vlastního uvážení </a:t>
            </a:r>
            <a:r>
              <a:rPr lang="cs-CZ" sz="2600" i="0" dirty="0" smtClean="0"/>
              <a:t> (</a:t>
            </a:r>
            <a:r>
              <a:rPr lang="cs-CZ" sz="2600" i="0" dirty="0"/>
              <a:t>rituálem, návaznou činností,…)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i="0" dirty="0"/>
          </a:p>
        </p:txBody>
      </p:sp>
    </p:spTree>
    <p:extLst>
      <p:ext uri="{BB962C8B-B14F-4D97-AF65-F5344CB8AC3E}">
        <p14:creationId xmlns:p14="http://schemas.microsoft.com/office/powerpoint/2010/main" xmlns="" val="3727180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dumy\obr1\meloun\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65987" y="4868"/>
            <a:ext cx="51463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82819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0"/>
    </mc:Choice>
    <mc:Fallback>
      <p:transition spd="slow" advTm="9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dumy\obr1\meloun\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7428" y="0"/>
            <a:ext cx="6852118" cy="685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991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0"/>
    </mc:Choice>
    <mc:Fallback>
      <p:transition spd="slow" advTm="9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E:\dumy\obr1\meloun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84" y="404664"/>
            <a:ext cx="9118713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03928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0000"/>
    </mc:Choice>
    <mc:Fallback>
      <p:transition spd="slow" advTm="120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dumy\obr1\meloun\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1318"/>
            <a:ext cx="9115576" cy="6836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76588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0"/>
    </mc:Choice>
    <mc:Fallback>
      <p:transition spd="slow" advTm="90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:\dumy\obr1\meloun\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681"/>
            <a:ext cx="8375351" cy="6857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234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90000"/>
    </mc:Choice>
    <mc:Fallback>
      <p:transition spd="slow" advTm="90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dumy\obr1\meloun\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4900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0000"/>
    </mc:Choice>
    <mc:Fallback>
      <p:transition spd="slow" advTm="120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dumy\obr1\meloun\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65279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0000"/>
    </mc:Choice>
    <mc:Fallback>
      <p:transition spd="slow" advTm="120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dumy\obr1\meloun\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316" y="0"/>
            <a:ext cx="9135683" cy="685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87919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0000"/>
    </mc:Choice>
    <mc:Fallback>
      <p:transition spd="slow" advTm="120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E:\dumy\obr1\meloun\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" y="188640"/>
            <a:ext cx="9219171" cy="6381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30233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0000"/>
    </mc:Choice>
    <mc:Fallback>
      <p:transition spd="slow" advTm="180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E:\dumy\obr1\meloun\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69" y="332656"/>
            <a:ext cx="9212930" cy="6089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11365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0000"/>
    </mc:Choice>
    <mc:Fallback>
      <p:transition spd="slow" advTm="180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dumy\obr1\meloun\1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144" y="0"/>
            <a:ext cx="91288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3610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80000"/>
    </mc:Choice>
    <mc:Fallback>
      <p:transition spd="slow" advTm="180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dumy\obr1\meloun\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25896"/>
            <a:ext cx="9109472" cy="6832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69981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120000"/>
    </mc:Choice>
    <mc:Fallback>
      <p:transition spd="slow" advTm="120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3354827" y="5013176"/>
            <a:ext cx="6172200" cy="914400"/>
          </a:xfrm>
        </p:spPr>
        <p:txBody>
          <a:bodyPr>
            <a:noAutofit/>
          </a:bodyPr>
          <a:lstStyle/>
          <a:p>
            <a:pPr algn="ctr"/>
            <a:r>
              <a:rPr lang="cs-CZ" sz="6600" i="0" dirty="0" smtClean="0"/>
              <a:t>KONEC</a:t>
            </a:r>
          </a:p>
        </p:txBody>
      </p:sp>
      <p:pic>
        <p:nvPicPr>
          <p:cNvPr id="13314" name="Picture 2" descr="E:\dumy\obr1\meloun\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6827" y="301689"/>
            <a:ext cx="6096000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745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395536" y="13571"/>
            <a:ext cx="8352928" cy="1368152"/>
          </a:xfrm>
        </p:spPr>
        <p:txBody>
          <a:bodyPr/>
          <a:lstStyle/>
          <a:p>
            <a:pPr algn="ctr"/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>
                <a:latin typeface="+mn-lt"/>
              </a:rPr>
              <a:t>ZDROJE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1"/>
          </p:nvPr>
        </p:nvSpPr>
        <p:spPr>
          <a:xfrm>
            <a:off x="179512" y="1381723"/>
            <a:ext cx="8784976" cy="5215629"/>
          </a:xfrm>
        </p:spPr>
        <p:txBody>
          <a:bodyPr>
            <a:normAutofit fontScale="92500"/>
          </a:bodyPr>
          <a:lstStyle/>
          <a:p>
            <a:r>
              <a:rPr lang="cs-CZ" sz="2000" dirty="0"/>
              <a:t>http://pixabay.com/static/uploads/photo/2013/08/23/00/09/watermelon-174898_640.jpg</a:t>
            </a:r>
          </a:p>
          <a:p>
            <a:r>
              <a:rPr lang="cs-CZ" sz="2000" dirty="0"/>
              <a:t>http://pixabay.com/static/uploads/photo/2010/12/13/10/18/background-2636_640.jpg</a:t>
            </a:r>
          </a:p>
          <a:p>
            <a:r>
              <a:rPr lang="cs-CZ" sz="2000" dirty="0"/>
              <a:t>http://pixabay.com/static/uploads/photo/2013/10/17/14/35/melons-197025_640.jpg</a:t>
            </a:r>
          </a:p>
          <a:p>
            <a:r>
              <a:rPr lang="cs-CZ" sz="2000" dirty="0"/>
              <a:t>http://pixabay.com/static/uploads/photo/2014/04/24/11/38/watermelon-331276_640.jpg</a:t>
            </a:r>
          </a:p>
          <a:p>
            <a:r>
              <a:rPr lang="cs-CZ" sz="2000" dirty="0"/>
              <a:t>http://pixabay.com/static/uploads/photo/2014/09/20/00/16/watermelon-453214_640.jpg</a:t>
            </a:r>
          </a:p>
          <a:p>
            <a:r>
              <a:rPr lang="cs-CZ" sz="2000" dirty="0"/>
              <a:t>http://pixabay.com/static/uploads/photo/2014/11/05/23/43/watermelon-518603_640.jpg</a:t>
            </a:r>
          </a:p>
          <a:p>
            <a:r>
              <a:rPr lang="cs-CZ" sz="2000" dirty="0"/>
              <a:t>http://pixabay.com/static/uploads/photo/2014/09/22/14/14/watermelon-456325_640.jpg</a:t>
            </a:r>
          </a:p>
          <a:p>
            <a:r>
              <a:rPr lang="cs-CZ" sz="2000" dirty="0"/>
              <a:t>http://pixabay.com/static/uploads/photo/2014/07/11/20/15/watermelon-390281_640.jpg</a:t>
            </a:r>
          </a:p>
          <a:p>
            <a:r>
              <a:rPr lang="cs-CZ" sz="2000" dirty="0"/>
              <a:t>http://pixabay.com/static/uploads/photo/2013/03/01/17/59/nature-87330_640.jpg</a:t>
            </a:r>
          </a:p>
          <a:p>
            <a:r>
              <a:rPr lang="cs-CZ" sz="2000" dirty="0"/>
              <a:t>http://pixabay.com/static/uploads/photo/2014/03/25/13/03/watermelon-296180_640.jpg</a:t>
            </a:r>
          </a:p>
          <a:p>
            <a:r>
              <a:rPr lang="cs-CZ" sz="2000" dirty="0"/>
              <a:t>http://pixabay.com/static/uploads/photo/2014/08/05/10/31/watermelon-410329_640.jpg</a:t>
            </a:r>
          </a:p>
          <a:p>
            <a:r>
              <a:rPr lang="cs-CZ" sz="2000" dirty="0"/>
              <a:t>http://pixabay.com/static/uploads/photo/2013/07/25/11/51/watermelon-166842_640.jpg</a:t>
            </a:r>
          </a:p>
          <a:p>
            <a:r>
              <a:rPr lang="cs-CZ" sz="2000"/>
              <a:t>http://pixabay.com/static/uploads/photo/2014/10/17/04/59/watermelon-491904_640.jpg</a:t>
            </a:r>
          </a:p>
          <a:p>
            <a:endParaRPr lang="cs-CZ" i="0" dirty="0"/>
          </a:p>
        </p:txBody>
      </p:sp>
    </p:spTree>
    <p:extLst>
      <p:ext uri="{BB962C8B-B14F-4D97-AF65-F5344CB8AC3E}">
        <p14:creationId xmlns:p14="http://schemas.microsoft.com/office/powerpoint/2010/main" xmlns="" val="134456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25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radeshow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Tradeshow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宋体"/>
        <a:font script="Hant" typeface="新細明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adeshow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300000"/>
              </a:schemeClr>
            </a:gs>
            <a:gs pos="35000">
              <a:schemeClr val="phClr">
                <a:tint val="45000"/>
                <a:satMod val="300000"/>
              </a:schemeClr>
            </a:gs>
            <a:gs pos="69000">
              <a:schemeClr val="phClr">
                <a:tint val="45000"/>
                <a:satMod val="350000"/>
              </a:schemeClr>
            </a:gs>
            <a:gs pos="100000">
              <a:schemeClr val="phClr">
                <a:tint val="60000"/>
                <a:satMod val="350000"/>
              </a:schemeClr>
            </a:gs>
          </a:gsLst>
          <a:path path="circle">
            <a:fillToRect l="50000" t="50000" r="100000" b="100000"/>
          </a:path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38475" cap="flat" cmpd="sng" algn="ctr">
          <a:solidFill>
            <a:schemeClr val="phClr"/>
          </a:solidFill>
          <a:prstDash val="solid"/>
        </a:ln>
        <a:ln w="548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4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>
              <a:rot lat="0" lon="0" rev="3600000"/>
            </a:lightRig>
          </a:scene3d>
          <a:sp3d contourW="31750" prstMaterial="flat">
            <a:bevelT w="127000" h="254000" prst="angle"/>
            <a:contourClr>
              <a:schemeClr val="phClr">
                <a:shade val="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20000">
              <a:schemeClr val="phClr">
                <a:tint val="80000"/>
                <a:lumMod val="100000"/>
              </a:schemeClr>
            </a:gs>
            <a:gs pos="100000">
              <a:schemeClr val="phClr">
                <a:tint val="100000"/>
                <a:lumMod val="80000"/>
              </a:schemeClr>
            </a:gs>
          </a:gsLst>
          <a:path path="circle">
            <a:fillToRect l="50000" t="20000" r="100000" b="100000"/>
          </a:path>
        </a:gradFill>
        <a:gradFill rotWithShape="1">
          <a:gsLst>
            <a:gs pos="0">
              <a:schemeClr val="phClr">
                <a:tint val="100000"/>
                <a:lumMod val="100000"/>
              </a:schemeClr>
            </a:gs>
            <a:gs pos="100000">
              <a:schemeClr val="phClr">
                <a:shade val="100000"/>
                <a:lumMod val="60000"/>
              </a:schemeClr>
            </a:gs>
          </a:gsLst>
          <a:path path="circle">
            <a:fillToRect l="50000" t="2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TC101859861[[fn=Veletrh]]</Template>
  <TotalTime>945</TotalTime>
  <Words>121</Words>
  <Application>Microsoft Office PowerPoint</Application>
  <PresentationFormat>Předvádění na obrazovce (4:3)</PresentationFormat>
  <Paragraphs>65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Tradeshow</vt:lpstr>
      <vt:lpstr>Snímek 1</vt:lpstr>
      <vt:lpstr> DOPORUČENÉ VYBAVENÍ  MÍSTNOSTI </vt:lpstr>
      <vt:lpstr> POMŮCKY DO HODINY  </vt:lpstr>
      <vt:lpstr> PŘÍPRAVA MÍSTNOSTI </vt:lpstr>
      <vt:lpstr> POSTUP VÝUKY 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 ZDROJE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User</dc:creator>
  <cp:lastModifiedBy>Dum</cp:lastModifiedBy>
  <cp:revision>45</cp:revision>
  <dcterms:created xsi:type="dcterms:W3CDTF">2013-11-26T07:16:22Z</dcterms:created>
  <dcterms:modified xsi:type="dcterms:W3CDTF">2015-05-28T10:31:41Z</dcterms:modified>
</cp:coreProperties>
</file>