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0" r:id="rId2"/>
    <p:sldId id="273" r:id="rId3"/>
    <p:sldId id="274" r:id="rId4"/>
    <p:sldId id="275" r:id="rId5"/>
    <p:sldId id="276" r:id="rId6"/>
    <p:sldId id="267" r:id="rId7"/>
    <p:sldId id="289" r:id="rId8"/>
    <p:sldId id="282" r:id="rId9"/>
    <p:sldId id="263" r:id="rId10"/>
    <p:sldId id="286" r:id="rId11"/>
    <p:sldId id="258" r:id="rId12"/>
    <p:sldId id="280" r:id="rId13"/>
    <p:sldId id="259" r:id="rId14"/>
    <p:sldId id="288" r:id="rId15"/>
    <p:sldId id="285" r:id="rId16"/>
    <p:sldId id="278" r:id="rId17"/>
    <p:sldId id="29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3">
                <a:lumMod val="75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AppData\Local\Microsoft\Windows\Temporary Internet Files\Content.IE5\N39YIBOJ\MP9004483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819091"/>
            <a:ext cx="4608512" cy="8993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819091"/>
            <a:ext cx="2157815" cy="1008112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15061254"/>
              </p:ext>
            </p:extLst>
          </p:nvPr>
        </p:nvGraphicFramePr>
        <p:xfrm>
          <a:off x="1187624" y="1827203"/>
          <a:ext cx="6406287" cy="37103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5795"/>
                <a:gridCol w="4100492"/>
              </a:tblGrid>
              <a:tr h="1007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Centrum Bazalka – Základní škola speciální a Mateřská škola speciální, o.p.s.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Ovoce</a:t>
                      </a:r>
                      <a:r>
                        <a:rPr lang="cs-CZ" sz="1600" kern="1200" baseline="0" dirty="0" smtClean="0">
                          <a:effectLst/>
                        </a:rPr>
                        <a:t> a zelenina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Název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Okurka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93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Popis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Zpracování</a:t>
                      </a:r>
                      <a:r>
                        <a:rPr lang="cs-CZ" sz="1600" kern="1200" baseline="0" dirty="0" smtClean="0">
                          <a:effectLst/>
                        </a:rPr>
                        <a:t> tématu ve </a:t>
                      </a:r>
                      <a:r>
                        <a:rPr lang="cs-CZ" sz="1600" kern="1200" baseline="0" dirty="0" err="1" smtClean="0">
                          <a:effectLst/>
                        </a:rPr>
                        <a:t>Snoezelen</a:t>
                      </a:r>
                      <a:r>
                        <a:rPr lang="cs-CZ" sz="1600" kern="1200" baseline="0" dirty="0" smtClean="0">
                          <a:effectLst/>
                        </a:rPr>
                        <a:t> konceptu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1.-</a:t>
                      </a:r>
                      <a:r>
                        <a:rPr lang="cs-CZ" sz="1600" kern="1200" dirty="0">
                          <a:effectLst/>
                        </a:rPr>
                        <a:t>10. třída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Mgr. Linda</a:t>
                      </a:r>
                      <a:r>
                        <a:rPr lang="cs-CZ" sz="1600" kern="1200" baseline="0" dirty="0" smtClean="0">
                          <a:effectLst/>
                        </a:rPr>
                        <a:t> Grguričová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solidFill>
                            <a:schemeClr val="bg1"/>
                          </a:solidFill>
                          <a:effectLst/>
                        </a:rPr>
                        <a:t>CZ.1.07/1.4.00/21.3826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1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materiálu v sadě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solidFill>
                            <a:schemeClr val="bg1"/>
                          </a:solidFill>
                          <a:effectLst/>
                        </a:rPr>
                        <a:t>VY_32_INOVACE_CJS15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Člověk a </a:t>
                      </a:r>
                      <a:r>
                        <a:rPr lang="cs-CZ" sz="1600" kern="1200" dirty="0" smtClean="0">
                          <a:effectLst/>
                        </a:rPr>
                        <a:t>jeho</a:t>
                      </a:r>
                      <a:r>
                        <a:rPr lang="cs-CZ" sz="1600" kern="1200" baseline="0" dirty="0" smtClean="0">
                          <a:effectLst/>
                        </a:rPr>
                        <a:t>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2805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DOPORUČENÉ </a:t>
            </a:r>
            <a:r>
              <a:rPr lang="cs-CZ" sz="4000" dirty="0">
                <a:latin typeface="+mn-lt"/>
              </a:rPr>
              <a:t>VYBAVENÍ </a:t>
            </a:r>
            <a:r>
              <a:rPr lang="cs-CZ" sz="4000" dirty="0" smtClean="0">
                <a:latin typeface="+mn-lt"/>
              </a:rPr>
              <a:t/>
            </a:r>
            <a:br>
              <a:rPr lang="cs-CZ" sz="4000" dirty="0" smtClean="0">
                <a:latin typeface="+mn-lt"/>
              </a:rPr>
            </a:br>
            <a:r>
              <a:rPr lang="cs-CZ" sz="4000" dirty="0" smtClean="0">
                <a:latin typeface="+mn-lt"/>
              </a:rPr>
              <a:t>MÍSTNOSTI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564904"/>
            <a:ext cx="7606608" cy="3672408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Aroma lampa na vodní bázi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Audiopřehrávač </a:t>
            </a:r>
            <a:endParaRPr lang="cs-CZ" sz="2800" i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 smtClean="0"/>
              <a:t>Možnost </a:t>
            </a:r>
            <a:r>
              <a:rPr lang="cs-CZ" sz="2800" i="0" dirty="0"/>
              <a:t>nasvětlení (tónového ladění) místnosti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Polohovací pomůcky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 smtClean="0"/>
              <a:t>Projektor</a:t>
            </a:r>
            <a:endParaRPr lang="cs-CZ" sz="28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/>
              <a:t>Projekční plátno (interaktivní tabule)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Zatemnění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70809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>
                <a:latin typeface="+mn-lt"/>
              </a:rPr>
              <a:t>POMŮCKY DO HODINY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060848"/>
            <a:ext cx="7606608" cy="4176464"/>
          </a:xfrm>
        </p:spPr>
        <p:txBody>
          <a:bodyPr>
            <a:normAutofit fontScale="925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Podle počtu žáků si připravte </a:t>
            </a:r>
            <a:r>
              <a:rPr lang="cs-CZ" sz="2400" i="0" dirty="0" smtClean="0"/>
              <a:t>okurku </a:t>
            </a:r>
            <a:r>
              <a:rPr lang="cs-CZ" sz="2400" i="0" dirty="0"/>
              <a:t>v celém </a:t>
            </a:r>
            <a:r>
              <a:rPr lang="cs-CZ" sz="2400" i="0" dirty="0" smtClean="0"/>
              <a:t>stavu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Pokud máte možnost, připravte si i části rostliny</a:t>
            </a:r>
            <a:endParaRPr lang="cs-CZ" sz="2400" i="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Máte-li pocit, že </a:t>
            </a:r>
            <a:r>
              <a:rPr lang="cs-CZ" sz="2400" i="0" dirty="0" smtClean="0"/>
              <a:t>okurka </a:t>
            </a:r>
            <a:r>
              <a:rPr lang="cs-CZ" sz="2400" i="0" dirty="0"/>
              <a:t>nemá výrazné aroma, můžete si připravit </a:t>
            </a:r>
            <a:r>
              <a:rPr lang="cs-CZ" sz="2400" i="0" dirty="0" err="1"/>
              <a:t>aromaváčky</a:t>
            </a:r>
            <a:r>
              <a:rPr lang="cs-CZ" sz="2400" i="0" dirty="0"/>
              <a:t> s koncentrovanější vůní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Pro </a:t>
            </a:r>
            <a:r>
              <a:rPr lang="cs-CZ" sz="2400" i="0" dirty="0" smtClean="0"/>
              <a:t>žáky, kteří potřebují jídlo ve speciální </a:t>
            </a:r>
            <a:r>
              <a:rPr lang="cs-CZ" sz="2400" i="0" dirty="0" smtClean="0"/>
              <a:t>konzistenci, </a:t>
            </a:r>
            <a:r>
              <a:rPr lang="cs-CZ" sz="2400" i="0" dirty="0" smtClean="0"/>
              <a:t>si jej připravíme dopředu. 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Mějte po ruce vše, co žáci obvykle potřebují při stravování (dle individuálních potřeb - pleny, </a:t>
            </a:r>
            <a:r>
              <a:rPr lang="cs-CZ" sz="2400" i="0" dirty="0" smtClean="0"/>
              <a:t>bryndáky</a:t>
            </a:r>
            <a:r>
              <a:rPr lang="cs-CZ" sz="2400" i="0" dirty="0"/>
              <a:t>, lžičky</a:t>
            </a:r>
            <a:r>
              <a:rPr lang="cs-CZ" sz="2400" i="0" dirty="0" smtClean="0"/>
              <a:t>,…) a co vy potřebujete pro loupání a krájení okurky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Vyberte vhodnou hudbu (použijte jen u žáků, u kterých nepůsobí rušivě)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529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PŘÍPRAVA </a:t>
            </a:r>
            <a:r>
              <a:rPr lang="cs-CZ" sz="4000" dirty="0">
                <a:latin typeface="+mn-lt"/>
              </a:rPr>
              <a:t>MÍSTNOSTI</a:t>
            </a:r>
            <a:r>
              <a:rPr lang="cs-CZ" sz="4000" dirty="0"/>
              <a:t/>
            </a:r>
            <a:br>
              <a:rPr lang="cs-CZ" sz="4000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204864"/>
            <a:ext cx="7606608" cy="4032448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Místnost zatemněte a vylaďte do </a:t>
            </a:r>
            <a:r>
              <a:rPr lang="cs-CZ" sz="2400" i="0" dirty="0" smtClean="0"/>
              <a:t>světle zelené </a:t>
            </a:r>
            <a:r>
              <a:rPr lang="cs-CZ" sz="2400" i="0" dirty="0"/>
              <a:t>barvy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V aromalampě použijte </a:t>
            </a:r>
            <a:r>
              <a:rPr lang="cs-CZ" sz="2400" i="0" dirty="0" smtClean="0"/>
              <a:t>okurkovou vůni (</a:t>
            </a:r>
            <a:r>
              <a:rPr lang="cs-CZ" sz="2400" i="0" dirty="0"/>
              <a:t>cca 10 minut dopředu, aby provoněla místnost)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Pro jednotlivé žáky připravte místa k pohodlnému </a:t>
            </a:r>
            <a:r>
              <a:rPr lang="cs-CZ" sz="2400" i="0" dirty="0" err="1"/>
              <a:t>zapolohování</a:t>
            </a:r>
            <a:r>
              <a:rPr lang="cs-CZ" sz="2400" i="0" dirty="0"/>
              <a:t>, nejlépe v sedě či polosedě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Nastavte tuto projekci na první obrázek (prezentace trvá 25 minut, což odpovídá plánu postupu výuky)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Připravte si hudbu (pokud ji budete používat)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298798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POSTUP </a:t>
            </a:r>
            <a:r>
              <a:rPr lang="cs-CZ" sz="4000" dirty="0">
                <a:latin typeface="+mn-lt"/>
              </a:rPr>
              <a:t>VÝUKY</a:t>
            </a:r>
            <a:br>
              <a:rPr lang="cs-CZ" sz="4000" dirty="0">
                <a:latin typeface="+mn-lt"/>
              </a:rPr>
            </a:br>
            <a:endParaRPr lang="cs-CZ" dirty="0">
              <a:latin typeface="+mn-lt"/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1988840"/>
            <a:ext cx="7606608" cy="4608512"/>
          </a:xfrm>
        </p:spPr>
        <p:txBody>
          <a:bodyPr>
            <a:normAutofit fontScale="77500" lnSpcReduction="200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začněte obvyklým rituálem spojeným s prací ve </a:t>
            </a:r>
            <a:r>
              <a:rPr lang="cs-CZ" sz="2600" i="0" dirty="0" err="1"/>
              <a:t>snoezelenu</a:t>
            </a:r>
            <a:r>
              <a:rPr lang="cs-CZ" sz="2600" i="0" dirty="0"/>
              <a:t> (pokud jej máte zavedený).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Zapněte prezentaci (časově je koncipována na individuální práci s jedním, maximálně dvěma žáky na jednoho zaměstnance).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Během práce u žáků podporujete vnímání všemi smysly a samostatnost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Časování :	- 5 min. si s komentářem prohlížíme celou okurku,</a:t>
            </a:r>
          </a:p>
          <a:p>
            <a:pPr lvl="0"/>
            <a:r>
              <a:rPr lang="cs-CZ" sz="2600" i="0" dirty="0"/>
              <a:t>			její jednotlivé části, povrch, vůni…</a:t>
            </a:r>
          </a:p>
          <a:p>
            <a:r>
              <a:rPr lang="cs-CZ" sz="2600" i="0" dirty="0"/>
              <a:t>		- 5 min. je vyhrazeno </a:t>
            </a:r>
            <a:r>
              <a:rPr lang="cs-CZ" sz="2600" i="0"/>
              <a:t>na </a:t>
            </a:r>
            <a:r>
              <a:rPr lang="cs-CZ" sz="2600" i="0" smtClean="0"/>
              <a:t>ukázku, </a:t>
            </a:r>
            <a:r>
              <a:rPr lang="cs-CZ" sz="2600" i="0" dirty="0"/>
              <a:t>jak se okurka loupe,</a:t>
            </a:r>
          </a:p>
          <a:p>
            <a:r>
              <a:rPr lang="cs-CZ" sz="2600" i="0" dirty="0"/>
              <a:t>			jak vypadá rozkrojená, jak se připravuje k 				snězení apod. </a:t>
            </a:r>
          </a:p>
          <a:p>
            <a:r>
              <a:rPr lang="cs-CZ" sz="2600" i="0" dirty="0"/>
              <a:t>		- 15 min. věnujte samotnému ochutnávání 					(postup dle individuálních schopností žáka)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ukončete dle vlastního uvážení (rituálem, návaznou činností,…)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372718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824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281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umy\obr1\okurka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0740"/>
            <a:ext cx="9158320" cy="686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9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umy\obr1\okurka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3" y="0"/>
            <a:ext cx="53285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dumy\obr1\okurka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1125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658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dumy\obr1\okurka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027612" y="-1143951"/>
            <a:ext cx="5123799" cy="910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34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dumy\obr1\okurka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490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dumy\obr1\okurka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739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527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dumy\obr1\okurka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704" y="-31283"/>
            <a:ext cx="9112295" cy="6889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791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dumy\obr1\okurka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9442" y="-1143996"/>
            <a:ext cx="6850562" cy="913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023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10000"/>
    </mc:Choice>
    <mc:Fallback>
      <p:transition spd="slow" advTm="21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dumy\obr1\okurka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458" y="620688"/>
            <a:ext cx="9144000" cy="543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361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40000"/>
    </mc:Choice>
    <mc:Fallback>
      <p:transition spd="slow" advTm="24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1485900" y="5318364"/>
            <a:ext cx="6172200" cy="914400"/>
          </a:xfrm>
        </p:spPr>
        <p:txBody>
          <a:bodyPr>
            <a:noAutofit/>
          </a:bodyPr>
          <a:lstStyle/>
          <a:p>
            <a:pPr algn="ctr"/>
            <a:r>
              <a:rPr lang="cs-CZ" sz="6600" i="0" dirty="0" smtClean="0"/>
              <a:t>KONEC</a:t>
            </a:r>
          </a:p>
        </p:txBody>
      </p:sp>
      <p:pic>
        <p:nvPicPr>
          <p:cNvPr id="11267" name="Picture 3" descr="E:\dumy\obr1\okurka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6688" y="54868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74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13571"/>
            <a:ext cx="8352928" cy="13681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ZDROJE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179512" y="1381723"/>
            <a:ext cx="8784976" cy="5215629"/>
          </a:xfrm>
        </p:spPr>
        <p:txBody>
          <a:bodyPr>
            <a:normAutofit fontScale="92500"/>
          </a:bodyPr>
          <a:lstStyle/>
          <a:p>
            <a:r>
              <a:rPr lang="cs-CZ" sz="2000" dirty="0"/>
              <a:t>http://pixabay.com/static/uploads/photo/2012/12/21/10/06/agriculture-71564_640.jpg</a:t>
            </a:r>
          </a:p>
          <a:p>
            <a:r>
              <a:rPr lang="cs-CZ" sz="2000" dirty="0"/>
              <a:t>http://upload.wikimedia.org/wikipedia/commons/8/89/Cucumis_sativus20090812_496.jpg</a:t>
            </a:r>
          </a:p>
          <a:p>
            <a:r>
              <a:rPr lang="cs-CZ" sz="2000" dirty="0"/>
              <a:t>http://upload.wikimedia.org/wikipedia/commons/d/d3/Cucumis_sativus0.jpg</a:t>
            </a:r>
          </a:p>
          <a:p>
            <a:r>
              <a:rPr lang="cs-CZ" sz="2000" dirty="0"/>
              <a:t>http://pixabay.com/static/uploads/photo/2013/07/28/21/56/cucumbers-168501_640.jpg</a:t>
            </a:r>
          </a:p>
          <a:p>
            <a:r>
              <a:rPr lang="cs-CZ" sz="2000" dirty="0"/>
              <a:t>http://pixabay.com/static/uploads/photo/2014/02/13/18/49/cucumber-265547_640.jpg</a:t>
            </a:r>
          </a:p>
          <a:p>
            <a:r>
              <a:rPr lang="cs-CZ" sz="2000" dirty="0"/>
              <a:t>http://pixabay.com/static/uploads/photo/2014/11/17/15/56/cucumber-534755_640.jpg</a:t>
            </a:r>
          </a:p>
          <a:p>
            <a:r>
              <a:rPr lang="cs-CZ" sz="2000" dirty="0"/>
              <a:t>http://pixabay.com/static/uploads/photo/2013/04/17/18/53/cucumbers-105274_640.jpg</a:t>
            </a:r>
          </a:p>
          <a:p>
            <a:r>
              <a:rPr lang="cs-CZ" sz="2000" dirty="0"/>
              <a:t>http://pixabay.com/static/uploads/photo/2013/07/18/14/58/cucumber-164113_640.jpg</a:t>
            </a:r>
          </a:p>
          <a:p>
            <a:r>
              <a:rPr lang="cs-CZ" sz="2000" dirty="0"/>
              <a:t>http://pixabay.com/static/uploads/photo/2015/01/27/17/55/cucumber-slices-614065_640.jpg</a:t>
            </a:r>
          </a:p>
          <a:p>
            <a:r>
              <a:rPr lang="cs-CZ" sz="2000" dirty="0"/>
              <a:t>http://pixabay.com/static/uploads/photo/2012/10/22/20/14/cucumber-62508_640.jpg</a:t>
            </a:r>
          </a:p>
          <a:p>
            <a:r>
              <a:rPr lang="cs-CZ" sz="2000"/>
              <a:t>http://pixabay.com/static/uploads/photo/2013/07/13/05/30/cucumber-155710_640.jpg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3317301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897</TotalTime>
  <Words>114</Words>
  <Application>Microsoft Office PowerPoint</Application>
  <PresentationFormat>Předvádění na obrazovce (4:3)</PresentationFormat>
  <Paragraphs>63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Tradeshow</vt:lpstr>
      <vt:lpstr>Snímek 1</vt:lpstr>
      <vt:lpstr> DOPORUČENÉ VYBAVENÍ  MÍSTNOSTI </vt:lpstr>
      <vt:lpstr> POMŮCKY DO HODINY  </vt:lpstr>
      <vt:lpstr> PŘÍPRAVA MÍSTNOSTI </vt:lpstr>
      <vt:lpstr> POSTUP VÝUKY 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45</cp:revision>
  <dcterms:created xsi:type="dcterms:W3CDTF">2013-11-26T07:16:22Z</dcterms:created>
  <dcterms:modified xsi:type="dcterms:W3CDTF">2015-05-28T10:28:43Z</dcterms:modified>
</cp:coreProperties>
</file>