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1" r:id="rId2"/>
    <p:sldId id="273" r:id="rId3"/>
    <p:sldId id="274" r:id="rId4"/>
    <p:sldId id="275" r:id="rId5"/>
    <p:sldId id="276" r:id="rId6"/>
    <p:sldId id="267" r:id="rId7"/>
    <p:sldId id="289" r:id="rId8"/>
    <p:sldId id="282" r:id="rId9"/>
    <p:sldId id="263" r:id="rId10"/>
    <p:sldId id="286" r:id="rId11"/>
    <p:sldId id="258" r:id="rId12"/>
    <p:sldId id="280" r:id="rId13"/>
    <p:sldId id="259" r:id="rId14"/>
    <p:sldId id="288" r:id="rId15"/>
    <p:sldId id="281" r:id="rId16"/>
    <p:sldId id="285" r:id="rId17"/>
    <p:sldId id="278" r:id="rId18"/>
    <p:sldId id="29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3">
                <a:lumMod val="75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AppData\Local\Microsoft\Windows\Temporary Internet Files\Content.IE5\N39YIBOJ\MP9004483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819091"/>
            <a:ext cx="4608512" cy="89934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819091"/>
            <a:ext cx="2157815" cy="1008112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08833382"/>
              </p:ext>
            </p:extLst>
          </p:nvPr>
        </p:nvGraphicFramePr>
        <p:xfrm>
          <a:off x="1187624" y="1827203"/>
          <a:ext cx="6406287" cy="37103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5795"/>
                <a:gridCol w="4100492"/>
              </a:tblGrid>
              <a:tr h="1007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Centrum Bazalka – Základní škola speciální a Mateřská škola speciální, o.p.s.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Ovoce</a:t>
                      </a:r>
                      <a:r>
                        <a:rPr lang="cs-CZ" sz="1600" kern="1200" baseline="0" dirty="0" smtClean="0">
                          <a:effectLst/>
                        </a:rPr>
                        <a:t> a zelenina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Název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Pomeranč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93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Popis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Zpracování</a:t>
                      </a:r>
                      <a:r>
                        <a:rPr lang="cs-CZ" sz="1600" kern="1200" baseline="0" dirty="0" smtClean="0">
                          <a:effectLst/>
                        </a:rPr>
                        <a:t> tématu ve </a:t>
                      </a:r>
                      <a:r>
                        <a:rPr lang="cs-CZ" sz="1600" kern="1200" baseline="0" dirty="0" err="1" smtClean="0">
                          <a:effectLst/>
                        </a:rPr>
                        <a:t>Snoezelen</a:t>
                      </a:r>
                      <a:r>
                        <a:rPr lang="cs-CZ" sz="1600" kern="1200" baseline="0" dirty="0" smtClean="0">
                          <a:effectLst/>
                        </a:rPr>
                        <a:t> konceptu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1.-</a:t>
                      </a:r>
                      <a:r>
                        <a:rPr lang="cs-CZ" sz="1600" kern="1200" dirty="0">
                          <a:effectLst/>
                        </a:rPr>
                        <a:t>10. třída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Mgr. Linda</a:t>
                      </a:r>
                      <a:r>
                        <a:rPr lang="cs-CZ" sz="1600" kern="1200" baseline="0" dirty="0" smtClean="0">
                          <a:effectLst/>
                        </a:rPr>
                        <a:t> Grguričová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solidFill>
                            <a:schemeClr val="bg1"/>
                          </a:solidFill>
                          <a:effectLst/>
                        </a:rPr>
                        <a:t>CZ.1.07/1.4.00/21.3826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1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materiálu v sadě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solidFill>
                            <a:schemeClr val="bg1"/>
                          </a:solidFill>
                          <a:effectLst/>
                        </a:rPr>
                        <a:t>VY_32_INOVACE_CJS17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Člověk a </a:t>
                      </a:r>
                      <a:r>
                        <a:rPr lang="cs-CZ" sz="1600" kern="1200" dirty="0" smtClean="0">
                          <a:effectLst/>
                        </a:rPr>
                        <a:t>jeho</a:t>
                      </a:r>
                      <a:r>
                        <a:rPr lang="cs-CZ" sz="1600" kern="1200" baseline="0" dirty="0" smtClean="0">
                          <a:effectLst/>
                        </a:rPr>
                        <a:t>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5522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DOPORUČENÉ </a:t>
            </a:r>
            <a:r>
              <a:rPr lang="cs-CZ" sz="4000" dirty="0">
                <a:latin typeface="+mn-lt"/>
              </a:rPr>
              <a:t>VYBAVENÍ </a:t>
            </a:r>
            <a:r>
              <a:rPr lang="cs-CZ" sz="4000" dirty="0" smtClean="0">
                <a:latin typeface="+mn-lt"/>
              </a:rPr>
              <a:t/>
            </a:r>
            <a:br>
              <a:rPr lang="cs-CZ" sz="4000" dirty="0" smtClean="0">
                <a:latin typeface="+mn-lt"/>
              </a:rPr>
            </a:br>
            <a:r>
              <a:rPr lang="cs-CZ" sz="4000" dirty="0" smtClean="0">
                <a:latin typeface="+mn-lt"/>
              </a:rPr>
              <a:t>MÍSTNOSTI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564904"/>
            <a:ext cx="7606608" cy="3672408"/>
          </a:xfrm>
        </p:spPr>
        <p:txBody>
          <a:bodyPr>
            <a:normAutofit fontScale="925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Aroma lampa na vodní bázi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Audiopřehrávač </a:t>
            </a:r>
            <a:endParaRPr lang="cs-CZ" sz="2800" i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 smtClean="0"/>
              <a:t>Možnost </a:t>
            </a:r>
            <a:r>
              <a:rPr lang="cs-CZ" sz="2800" i="0" dirty="0"/>
              <a:t>nasvětlení (tónového ladění) místnosti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Polohovací pomůcky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800" i="0" dirty="0" smtClean="0"/>
              <a:t>Projektor</a:t>
            </a:r>
            <a:endParaRPr lang="cs-CZ" sz="28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800" i="0" dirty="0"/>
              <a:t>Projekční plátno (interaktivní tabule)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Zatemnění</a:t>
            </a:r>
          </a:p>
          <a:p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70809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>
                <a:latin typeface="+mn-lt"/>
              </a:rPr>
              <a:t>POMŮCKY DO HODINY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060848"/>
            <a:ext cx="7606608" cy="4176464"/>
          </a:xfrm>
        </p:spPr>
        <p:txBody>
          <a:bodyPr>
            <a:normAutofit fontScale="92500"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Podle počtu žáků si připravte </a:t>
            </a:r>
            <a:r>
              <a:rPr lang="cs-CZ" sz="2400" i="0" dirty="0" smtClean="0"/>
              <a:t>pomeranč </a:t>
            </a:r>
            <a:r>
              <a:rPr lang="cs-CZ" sz="2400" i="0" dirty="0"/>
              <a:t>v celém </a:t>
            </a:r>
            <a:r>
              <a:rPr lang="cs-CZ" sz="2400" i="0" dirty="0" smtClean="0"/>
              <a:t>stavu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 smtClean="0"/>
              <a:t>Pokud máte možnost, připravte si ukázku částí stromu</a:t>
            </a:r>
            <a:endParaRPr lang="cs-CZ" sz="2400" i="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Máte-li pocit, že </a:t>
            </a:r>
            <a:r>
              <a:rPr lang="cs-CZ" sz="2400" i="0" dirty="0" smtClean="0"/>
              <a:t>pomeranč </a:t>
            </a:r>
            <a:r>
              <a:rPr lang="cs-CZ" sz="2400" i="0" dirty="0"/>
              <a:t>nemá výrazné aroma, můžete si připravit </a:t>
            </a:r>
            <a:r>
              <a:rPr lang="cs-CZ" sz="2400" i="0" dirty="0" err="1"/>
              <a:t>aromaváčky</a:t>
            </a:r>
            <a:r>
              <a:rPr lang="cs-CZ" sz="2400" i="0" dirty="0"/>
              <a:t> s koncentrovanější vůní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Pro </a:t>
            </a:r>
            <a:r>
              <a:rPr lang="cs-CZ" sz="2400" i="0" dirty="0" smtClean="0"/>
              <a:t>žáky, kteří potřebují jídlo ve speciální </a:t>
            </a:r>
            <a:r>
              <a:rPr lang="cs-CZ" sz="2400" i="0" dirty="0" smtClean="0"/>
              <a:t>konzistenci, </a:t>
            </a:r>
            <a:r>
              <a:rPr lang="cs-CZ" sz="2400" i="0" dirty="0" smtClean="0"/>
              <a:t>si jej připravíme dopředu. </a:t>
            </a:r>
            <a:endParaRPr lang="cs-CZ" sz="24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Mějte po ruce vše, co žáci obvykle potřebují při stravování (dle individuálních potřeb - pleny, </a:t>
            </a:r>
            <a:r>
              <a:rPr lang="cs-CZ" sz="2400" i="0" dirty="0" smtClean="0"/>
              <a:t>bryndáky</a:t>
            </a:r>
            <a:r>
              <a:rPr lang="cs-CZ" sz="2400" i="0" dirty="0"/>
              <a:t>, lžičky</a:t>
            </a:r>
            <a:r>
              <a:rPr lang="cs-CZ" sz="2400" i="0" dirty="0" smtClean="0"/>
              <a:t>,…) a co vy potřebujete pro loupání a krájení pomeranče</a:t>
            </a:r>
            <a:endParaRPr lang="cs-CZ" sz="24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Vyberte vhodnou hudbu (použijte jen u žáků, u kterých nepůsobí rušivě)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529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PŘÍPRAVA </a:t>
            </a:r>
            <a:r>
              <a:rPr lang="cs-CZ" sz="4000" dirty="0">
                <a:latin typeface="+mn-lt"/>
              </a:rPr>
              <a:t>MÍSTNOSTI</a:t>
            </a:r>
            <a:r>
              <a:rPr lang="cs-CZ" sz="4000" dirty="0"/>
              <a:t/>
            </a:r>
            <a:br>
              <a:rPr lang="cs-CZ" sz="4000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204864"/>
            <a:ext cx="7606608" cy="4032448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Místnost zatemněte, pokud </a:t>
            </a:r>
            <a:r>
              <a:rPr lang="cs-CZ" sz="2400" i="0" dirty="0" smtClean="0"/>
              <a:t>chcete, </a:t>
            </a:r>
            <a:r>
              <a:rPr lang="cs-CZ" sz="2400" i="0" dirty="0"/>
              <a:t>vylaďte osvětlení do </a:t>
            </a:r>
            <a:r>
              <a:rPr lang="cs-CZ" sz="2400" i="0" dirty="0" smtClean="0"/>
              <a:t>světle oranžové </a:t>
            </a:r>
            <a:r>
              <a:rPr lang="cs-CZ" sz="2400" i="0" dirty="0"/>
              <a:t>barvy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 smtClean="0"/>
              <a:t>V</a:t>
            </a:r>
            <a:r>
              <a:rPr lang="cs-CZ" sz="2400" i="0" dirty="0"/>
              <a:t> aromalampě použijte </a:t>
            </a:r>
            <a:r>
              <a:rPr lang="cs-CZ" sz="2400" i="0" dirty="0" smtClean="0"/>
              <a:t>pomerančovou </a:t>
            </a:r>
            <a:r>
              <a:rPr lang="cs-CZ" sz="2400" i="0" dirty="0" smtClean="0"/>
              <a:t>vůni (</a:t>
            </a:r>
            <a:r>
              <a:rPr lang="cs-CZ" sz="2400" i="0" dirty="0"/>
              <a:t>cca 10 minut dopředu, aby provoněla místnost)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Pro jednotlivé žáky připravte místa k pohodlnému </a:t>
            </a:r>
            <a:r>
              <a:rPr lang="cs-CZ" sz="2400" i="0" dirty="0" err="1"/>
              <a:t>zapolohování</a:t>
            </a:r>
            <a:r>
              <a:rPr lang="cs-CZ" sz="2400" i="0" dirty="0"/>
              <a:t>, nejlépe v sedě či polosedě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Nastavte tuto projekci na první obrázek (prezentace trvá 25 minut, což odpovídá plánu postupu výuky)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Připravte si hudbu (pokud ji budete používat)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298798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POSTUP </a:t>
            </a:r>
            <a:r>
              <a:rPr lang="cs-CZ" sz="4000" dirty="0">
                <a:latin typeface="+mn-lt"/>
              </a:rPr>
              <a:t>VÝUKY</a:t>
            </a:r>
            <a:br>
              <a:rPr lang="cs-CZ" sz="4000" dirty="0">
                <a:latin typeface="+mn-lt"/>
              </a:rPr>
            </a:br>
            <a:endParaRPr lang="cs-CZ" dirty="0">
              <a:latin typeface="+mn-lt"/>
            </a:endParaRPr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1988840"/>
            <a:ext cx="7606608" cy="4608512"/>
          </a:xfrm>
        </p:spPr>
        <p:txBody>
          <a:bodyPr>
            <a:normAutofit fontScale="77500" lnSpcReduction="20000"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Výuku začněte obvyklým rituálem spojeným s prací ve </a:t>
            </a:r>
            <a:r>
              <a:rPr lang="cs-CZ" sz="2600" i="0" dirty="0" err="1"/>
              <a:t>snoezelenu</a:t>
            </a:r>
            <a:r>
              <a:rPr lang="cs-CZ" sz="2600" i="0" dirty="0"/>
              <a:t> (pokud jej máte zavedený).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Zapněte prezentaci (časově je koncipována na individuální práci s jedním, maximálně dvěma žáky na jednoho zaměstnance).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Během práce u žáků podporujete vnímání všemi smysly a samostatnost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Časování :	- 5 min. si s komentářem prohlížíme </a:t>
            </a:r>
            <a:r>
              <a:rPr lang="cs-CZ" sz="2600" i="0" dirty="0" smtClean="0"/>
              <a:t>celý pomeranč,</a:t>
            </a:r>
            <a:endParaRPr lang="cs-CZ" sz="2600" i="0" dirty="0"/>
          </a:p>
          <a:p>
            <a:pPr lvl="0"/>
            <a:r>
              <a:rPr lang="cs-CZ" sz="2600" i="0" dirty="0"/>
              <a:t>			</a:t>
            </a:r>
            <a:r>
              <a:rPr lang="cs-CZ" sz="2600" i="0" dirty="0" smtClean="0"/>
              <a:t>jeho jednotlivé </a:t>
            </a:r>
            <a:r>
              <a:rPr lang="cs-CZ" sz="2600" i="0" dirty="0"/>
              <a:t>části, povrch, vůni…</a:t>
            </a:r>
          </a:p>
          <a:p>
            <a:r>
              <a:rPr lang="cs-CZ" sz="2600" i="0" dirty="0"/>
              <a:t>		- 5 min. je vyhrazeno </a:t>
            </a:r>
            <a:r>
              <a:rPr lang="cs-CZ" sz="2600" i="0"/>
              <a:t>na </a:t>
            </a:r>
            <a:r>
              <a:rPr lang="cs-CZ" sz="2600" i="0" smtClean="0"/>
              <a:t>ukázku, </a:t>
            </a:r>
            <a:r>
              <a:rPr lang="cs-CZ" sz="2600" i="0" dirty="0"/>
              <a:t>jak se </a:t>
            </a:r>
            <a:r>
              <a:rPr lang="cs-CZ" sz="2600" i="0" dirty="0" smtClean="0"/>
              <a:t>pomeranč 				loupe, jak </a:t>
            </a:r>
            <a:r>
              <a:rPr lang="cs-CZ" sz="2600" i="0" dirty="0"/>
              <a:t>vypadá </a:t>
            </a:r>
            <a:r>
              <a:rPr lang="cs-CZ" sz="2600" i="0" dirty="0" smtClean="0"/>
              <a:t>oloupaný, </a:t>
            </a:r>
            <a:r>
              <a:rPr lang="cs-CZ" sz="2600" i="0" dirty="0"/>
              <a:t>jak </a:t>
            </a:r>
            <a:r>
              <a:rPr lang="cs-CZ" sz="2600" i="0" dirty="0" smtClean="0"/>
              <a:t>se 				připravuje ke snězení </a:t>
            </a:r>
            <a:r>
              <a:rPr lang="cs-CZ" sz="2600" i="0" dirty="0"/>
              <a:t>apod. </a:t>
            </a:r>
          </a:p>
          <a:p>
            <a:r>
              <a:rPr lang="cs-CZ" sz="2600" i="0" dirty="0"/>
              <a:t>		- 15 min. věnujte samotnému ochutnávání 					(postup dle individuálních schopností žáka)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výuku ukončete dle vlastního uvážení </a:t>
            </a:r>
            <a:r>
              <a:rPr lang="cs-CZ" sz="2600" i="0" dirty="0" smtClean="0"/>
              <a:t> (</a:t>
            </a:r>
            <a:r>
              <a:rPr lang="cs-CZ" sz="2600" i="0" dirty="0"/>
              <a:t>rituálem, návaznou činností,…)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372718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umy\obr1\pomeranč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8281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umy\obr1\pomeranč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5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99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umy\obr1\pomeranč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187" y="296551"/>
            <a:ext cx="9164187" cy="616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9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dumy\obr1\pomeranč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658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dumy\obr1\pomeranč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3250" y="260648"/>
            <a:ext cx="9262429" cy="616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34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dumy\obr1\pomeranč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20" y="332656"/>
            <a:ext cx="9157320" cy="62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490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dumy\obr1\pomeranč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248" y="236917"/>
            <a:ext cx="9154248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527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dumy\obr1\pomeranč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42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791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dumy\obr1\pomeranč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17024" cy="616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3023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dumy\obr1\pomeranč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11021"/>
            <a:ext cx="45862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136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dumy\obr1\pomeranč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6903" y="332656"/>
            <a:ext cx="9250418" cy="614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361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299520" y="4797152"/>
            <a:ext cx="6172200" cy="914400"/>
          </a:xfrm>
        </p:spPr>
        <p:txBody>
          <a:bodyPr>
            <a:noAutofit/>
          </a:bodyPr>
          <a:lstStyle/>
          <a:p>
            <a:pPr algn="ctr"/>
            <a:r>
              <a:rPr lang="cs-CZ" sz="6600" i="0" dirty="0" smtClean="0"/>
              <a:t>KONEC</a:t>
            </a:r>
          </a:p>
        </p:txBody>
      </p:sp>
      <p:pic>
        <p:nvPicPr>
          <p:cNvPr id="13314" name="Picture 2" descr="E:\dumy\obr1\pomeranč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6096000" cy="4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74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395536" y="13571"/>
            <a:ext cx="8352928" cy="13681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ZDROJE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179512" y="1381723"/>
            <a:ext cx="8784976" cy="5215629"/>
          </a:xfrm>
        </p:spPr>
        <p:txBody>
          <a:bodyPr>
            <a:normAutofit fontScale="92500"/>
          </a:bodyPr>
          <a:lstStyle/>
          <a:p>
            <a:r>
              <a:rPr lang="cs-CZ" sz="2000" dirty="0"/>
              <a:t>http://pixabay.com/static/uploads/photo/2014/01/25/01/12/oranges-251341_640.jpg</a:t>
            </a:r>
          </a:p>
          <a:p>
            <a:r>
              <a:rPr lang="cs-CZ" sz="2000" dirty="0"/>
              <a:t>http://pixabay.com/static/uploads/photo/2013/12/22/18/45/oranges-232646_640.jpg</a:t>
            </a:r>
          </a:p>
          <a:p>
            <a:r>
              <a:rPr lang="cs-CZ" sz="2000" dirty="0"/>
              <a:t>http://pixabay.com/static/uploads/photo/2014/10/19/18/59/oranges-494584_640.jpg</a:t>
            </a:r>
          </a:p>
          <a:p>
            <a:r>
              <a:rPr lang="cs-CZ" sz="2000" dirty="0"/>
              <a:t>http://pixabay.com/static/uploads/photo/2013/03/14/20/39/rind-93680_640.jpg</a:t>
            </a:r>
          </a:p>
          <a:p>
            <a:r>
              <a:rPr lang="cs-CZ" sz="2000" dirty="0"/>
              <a:t>http://pixabay.com/static/uploads/photo/2015/01/17/10/15/oranges-602075_640.jpg</a:t>
            </a:r>
          </a:p>
          <a:p>
            <a:r>
              <a:rPr lang="cs-CZ" sz="2000" dirty="0"/>
              <a:t>http://pixabay.com/static/uploads/photo/2014/08/01/08/31/oranges-407429_640.jpg</a:t>
            </a:r>
          </a:p>
          <a:p>
            <a:r>
              <a:rPr lang="cs-CZ" sz="2000" dirty="0"/>
              <a:t>http://pixabay.com/static/uploads/photo/2010/12/13/09/51/orange-1714_640.jpg</a:t>
            </a:r>
          </a:p>
          <a:p>
            <a:r>
              <a:rPr lang="cs-CZ" sz="2000" dirty="0"/>
              <a:t>http://pixabay.com/static/uploads/photo/2014/02/23/16/43/oranges-273025_640.jpg</a:t>
            </a:r>
          </a:p>
          <a:p>
            <a:r>
              <a:rPr lang="cs-CZ" sz="2000" dirty="0"/>
              <a:t>http://pixabay.com/static/uploads/photo/2014/04/10/10/40/orange-320841_640.jpg</a:t>
            </a:r>
          </a:p>
          <a:p>
            <a:r>
              <a:rPr lang="cs-CZ" sz="2000" dirty="0"/>
              <a:t>http://pixabay.com/static/uploads/photo/2014/08/27/18/30/minneola-429383_640.jpg</a:t>
            </a:r>
          </a:p>
          <a:p>
            <a:r>
              <a:rPr lang="cs-CZ" sz="2000" dirty="0"/>
              <a:t>http://pixabay.com/static/uploads/photo/2014/11/07/16/46/clementines-520786_640.jpg</a:t>
            </a:r>
          </a:p>
          <a:p>
            <a:r>
              <a:rPr lang="cs-CZ" sz="2000" dirty="0"/>
              <a:t>http://pixabay.com/static/uploads/photo/2013/09/23/19/23/orange-peel-185400_640.jpg</a:t>
            </a:r>
          </a:p>
          <a:p>
            <a:r>
              <a:rPr lang="cs-CZ" sz="2000"/>
              <a:t>http://pixabay.com/static/uploads/photo/2012/10/26/00/20/citrus-fruits-62933_640.jpg</a:t>
            </a:r>
          </a:p>
          <a:p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400863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900</TotalTime>
  <Words>124</Words>
  <Application>Microsoft Office PowerPoint</Application>
  <PresentationFormat>Předvádění na obrazovce (4:3)</PresentationFormat>
  <Paragraphs>64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Tradeshow</vt:lpstr>
      <vt:lpstr>Snímek 1</vt:lpstr>
      <vt:lpstr> DOPORUČENÉ VYBAVENÍ  MÍSTNOSTI </vt:lpstr>
      <vt:lpstr> POMŮCKY DO HODINY  </vt:lpstr>
      <vt:lpstr> PŘÍPRAVA MÍSTNOSTI </vt:lpstr>
      <vt:lpstr> POSTUP VÝUKY 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44</cp:revision>
  <dcterms:created xsi:type="dcterms:W3CDTF">2013-11-26T07:16:22Z</dcterms:created>
  <dcterms:modified xsi:type="dcterms:W3CDTF">2015-05-28T10:25:49Z</dcterms:modified>
</cp:coreProperties>
</file>