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0" r:id="rId2"/>
    <p:sldId id="273" r:id="rId3"/>
    <p:sldId id="274" r:id="rId4"/>
    <p:sldId id="275" r:id="rId5"/>
    <p:sldId id="276" r:id="rId6"/>
    <p:sldId id="267" r:id="rId7"/>
    <p:sldId id="289" r:id="rId8"/>
    <p:sldId id="263" r:id="rId9"/>
    <p:sldId id="282" r:id="rId10"/>
    <p:sldId id="286" r:id="rId11"/>
    <p:sldId id="258" r:id="rId12"/>
    <p:sldId id="280" r:id="rId13"/>
    <p:sldId id="259" r:id="rId14"/>
    <p:sldId id="285" r:id="rId15"/>
    <p:sldId id="288" r:id="rId16"/>
    <p:sldId id="281" r:id="rId17"/>
    <p:sldId id="278" r:id="rId18"/>
    <p:sldId id="29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3">
                <a:lumMod val="75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15B2B-4242-49B7-8719-7D2C68C6EA2E}" type="datetimeFigureOut">
              <a:rPr lang="cs-CZ" smtClean="0"/>
              <a:pPr/>
              <a:t>28.5.2015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539AA-8BF6-493D-8F2B-F2A1128FE1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ser\AppData\Local\Microsoft\Windows\Temporary Internet Files\Content.IE5\N39YIBOJ\MP900448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819091"/>
            <a:ext cx="4608512" cy="8993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819091"/>
            <a:ext cx="2157815" cy="1008112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53893689"/>
              </p:ext>
            </p:extLst>
          </p:nvPr>
        </p:nvGraphicFramePr>
        <p:xfrm>
          <a:off x="1187624" y="1827203"/>
          <a:ext cx="6406287" cy="37355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05795"/>
                <a:gridCol w="4100492"/>
              </a:tblGrid>
              <a:tr h="10073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Ovoce</a:t>
                      </a:r>
                      <a:r>
                        <a:rPr lang="cs-CZ" sz="1600" kern="1200" baseline="0" dirty="0" smtClean="0">
                          <a:effectLst/>
                        </a:rPr>
                        <a:t> a zelenina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Třešeň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93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Zpracování</a:t>
                      </a:r>
                      <a:r>
                        <a:rPr lang="cs-CZ" sz="1600" kern="1200" baseline="0" dirty="0" smtClean="0">
                          <a:effectLst/>
                        </a:rPr>
                        <a:t> tématu ve </a:t>
                      </a:r>
                      <a:r>
                        <a:rPr lang="cs-CZ" sz="1600" kern="1200" baseline="0" dirty="0" err="1" smtClean="0">
                          <a:effectLst/>
                        </a:rPr>
                        <a:t>Snoezelen</a:t>
                      </a:r>
                      <a:r>
                        <a:rPr lang="cs-CZ" sz="1600" kern="1200" baseline="0" dirty="0" smtClean="0">
                          <a:effectLst/>
                        </a:rPr>
                        <a:t> konceptu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1.-</a:t>
                      </a:r>
                      <a:r>
                        <a:rPr lang="cs-CZ" sz="1600" kern="1200" dirty="0">
                          <a:effectLst/>
                        </a:rPr>
                        <a:t>10. třída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Linda</a:t>
                      </a:r>
                      <a:r>
                        <a:rPr lang="cs-CZ" sz="1600" kern="1200" baseline="0" dirty="0" smtClean="0">
                          <a:effectLst/>
                        </a:rPr>
                        <a:t> Grguričová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solidFill>
                            <a:schemeClr val="bg1"/>
                          </a:solidFill>
                          <a:effectLst/>
                        </a:rPr>
                        <a:t>CZ.1.07/1.4.00/21.3826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7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solidFill>
                            <a:schemeClr val="bg1"/>
                          </a:solidFill>
                          <a:effectLst/>
                        </a:rPr>
                        <a:t>VY_32_INOVACE_CJS20</a:t>
                      </a: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35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jeho</a:t>
                      </a:r>
                      <a:r>
                        <a:rPr lang="cs-CZ" sz="1600" kern="1200" baseline="0" dirty="0" smtClean="0">
                          <a:effectLst/>
                        </a:rPr>
                        <a:t>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47119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DOPORUČENÉ </a:t>
            </a:r>
            <a:r>
              <a:rPr lang="cs-CZ" sz="4000" dirty="0">
                <a:latin typeface="+mn-lt"/>
              </a:rPr>
              <a:t>VYBAVENÍ </a:t>
            </a:r>
            <a:r>
              <a:rPr lang="cs-CZ" sz="4000" dirty="0" smtClean="0">
                <a:latin typeface="+mn-lt"/>
              </a:rPr>
              <a:t/>
            </a:r>
            <a:br>
              <a:rPr lang="cs-CZ" sz="4000" dirty="0" smtClean="0">
                <a:latin typeface="+mn-lt"/>
              </a:rPr>
            </a:br>
            <a:r>
              <a:rPr lang="cs-CZ" sz="4000" dirty="0" smtClean="0">
                <a:latin typeface="+mn-lt"/>
              </a:rPr>
              <a:t>MÍSTNOSTI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564904"/>
            <a:ext cx="7606608" cy="3672408"/>
          </a:xfrm>
        </p:spPr>
        <p:txBody>
          <a:bodyPr>
            <a:normAutofit fontScale="925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Aroma lampa na vodní bázi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Audiopřehrávač </a:t>
            </a:r>
            <a:endParaRPr lang="cs-CZ" sz="2800" i="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 smtClean="0"/>
              <a:t>Možnost </a:t>
            </a:r>
            <a:r>
              <a:rPr lang="cs-CZ" sz="2800" i="0" dirty="0"/>
              <a:t>nasvětlení (tónového ladění) místnosti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Polohovací pomůcky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 smtClean="0"/>
              <a:t>Projektor</a:t>
            </a:r>
            <a:endParaRPr lang="cs-CZ" sz="28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800" i="0" dirty="0"/>
              <a:t>Projekční plátno (interaktivní tabule)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800" i="0" dirty="0"/>
              <a:t>Zatemnění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7080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>
                <a:latin typeface="+mn-lt"/>
              </a:rPr>
              <a:t>POMŮCKY DO HODINY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060848"/>
            <a:ext cx="7606608" cy="4176464"/>
          </a:xfrm>
        </p:spPr>
        <p:txBody>
          <a:bodyPr>
            <a:normAutofit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Podle počtu žáků si připravte </a:t>
            </a:r>
            <a:r>
              <a:rPr lang="cs-CZ" sz="2400" i="0" dirty="0" smtClean="0"/>
              <a:t>třešně </a:t>
            </a:r>
            <a:r>
              <a:rPr lang="cs-CZ" sz="2400" i="0" dirty="0"/>
              <a:t>v celém </a:t>
            </a:r>
            <a:r>
              <a:rPr lang="cs-CZ" sz="2400" i="0" dirty="0" smtClean="0"/>
              <a:t>stavu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Pokud máte možnost, připravte si ukázku částí stromu</a:t>
            </a:r>
            <a:endParaRPr lang="cs-CZ" sz="2400" i="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Máte-li pocit, že </a:t>
            </a:r>
            <a:r>
              <a:rPr lang="cs-CZ" sz="2400" i="0" dirty="0" smtClean="0"/>
              <a:t>třešně nemají výrazné </a:t>
            </a:r>
            <a:r>
              <a:rPr lang="cs-CZ" sz="2400" i="0" dirty="0"/>
              <a:t>aroma, můžete si připravit </a:t>
            </a:r>
            <a:r>
              <a:rPr lang="cs-CZ" sz="2400" i="0" dirty="0" err="1"/>
              <a:t>aromaváčky</a:t>
            </a:r>
            <a:r>
              <a:rPr lang="cs-CZ" sz="2400" i="0" dirty="0"/>
              <a:t> s koncentrovanější vůní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Pro </a:t>
            </a:r>
            <a:r>
              <a:rPr lang="cs-CZ" sz="2400" i="0" dirty="0" smtClean="0"/>
              <a:t>žáky, kteří potřebují jídlo ve speciální konzistenci si jej připravíme dopředu. </a:t>
            </a:r>
            <a:endParaRPr lang="cs-CZ" sz="2400" i="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Mějte po ruce vše, co žáci obvykle potřebují při stravování (dle individuálních potřeb - pleny, </a:t>
            </a:r>
            <a:r>
              <a:rPr lang="cs-CZ" sz="2400" i="0" dirty="0" smtClean="0"/>
              <a:t>bryndáky</a:t>
            </a:r>
            <a:r>
              <a:rPr lang="cs-CZ" sz="2400" i="0" dirty="0"/>
              <a:t>, lžičky</a:t>
            </a:r>
            <a:r>
              <a:rPr lang="cs-CZ" sz="2400" i="0" dirty="0" smtClean="0"/>
              <a:t>,…)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Vyberte </a:t>
            </a:r>
            <a:r>
              <a:rPr lang="cs-CZ" sz="2400" i="0" dirty="0"/>
              <a:t>vhodnou hudbu (použijte jen u žáků, u kterých nepůsobí rušivě)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5294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PŘÍPRAVA </a:t>
            </a:r>
            <a:r>
              <a:rPr lang="cs-CZ" sz="4000" dirty="0">
                <a:latin typeface="+mn-lt"/>
              </a:rPr>
              <a:t>MÍSTNOSTI</a:t>
            </a: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7606608" cy="4032448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i="0" dirty="0"/>
              <a:t>Místnost zatemněte, pokud </a:t>
            </a:r>
            <a:r>
              <a:rPr lang="cs-CZ" sz="2400" i="0" dirty="0" smtClean="0"/>
              <a:t>chcete, </a:t>
            </a:r>
            <a:r>
              <a:rPr lang="cs-CZ" sz="2400" i="0" dirty="0"/>
              <a:t>vylaďte osvětlení </a:t>
            </a:r>
            <a:r>
              <a:rPr lang="cs-CZ" sz="2400" i="0" dirty="0" smtClean="0"/>
              <a:t>do světle </a:t>
            </a:r>
            <a:r>
              <a:rPr lang="cs-CZ" sz="2400" i="0" dirty="0"/>
              <a:t>červené barvy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 smtClean="0"/>
              <a:t>V</a:t>
            </a:r>
            <a:r>
              <a:rPr lang="cs-CZ" sz="2400" i="0" dirty="0"/>
              <a:t> aromalampě použijte </a:t>
            </a:r>
            <a:r>
              <a:rPr lang="cs-CZ" sz="2400" i="0" dirty="0" smtClean="0"/>
              <a:t>třešňovou vůni (</a:t>
            </a:r>
            <a:r>
              <a:rPr lang="cs-CZ" sz="2400" i="0" dirty="0"/>
              <a:t>cca 10 minut dopředu, aby provoněla místnost)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Pro jednotlivé žáky připravte místa k pohodlnému </a:t>
            </a:r>
            <a:r>
              <a:rPr lang="cs-CZ" sz="2400" i="0" dirty="0" err="1"/>
              <a:t>zapolohování</a:t>
            </a:r>
            <a:r>
              <a:rPr lang="cs-CZ" sz="2400" i="0" dirty="0"/>
              <a:t>, nejlépe v sedě či polosedě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Nastavte tuto projekci na první obrázek (prezentace trvá 25 minut, což odpovídá plánu postupu výuky)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400" i="0" dirty="0"/>
              <a:t>Připravte si hudbu (pokud ji budete používat)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2987988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88640"/>
            <a:ext cx="8352928" cy="21305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POSTUP </a:t>
            </a:r>
            <a:r>
              <a:rPr lang="cs-CZ" sz="4000" dirty="0">
                <a:latin typeface="+mn-lt"/>
              </a:rPr>
              <a:t>VÝUKY</a:t>
            </a:r>
            <a:br>
              <a:rPr lang="cs-CZ" sz="4000" dirty="0">
                <a:latin typeface="+mn-lt"/>
              </a:rPr>
            </a:br>
            <a:endParaRPr lang="cs-CZ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755576" y="1988840"/>
            <a:ext cx="7606608" cy="4608512"/>
          </a:xfrm>
        </p:spPr>
        <p:txBody>
          <a:bodyPr>
            <a:normAutofit fontScale="77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začněte obvyklým rituálem spojeným s prací ve </a:t>
            </a:r>
            <a:r>
              <a:rPr lang="cs-CZ" sz="2600" i="0" dirty="0" err="1"/>
              <a:t>snoezelenu</a:t>
            </a:r>
            <a:r>
              <a:rPr lang="cs-CZ" sz="2600" i="0" dirty="0"/>
              <a:t> (pokud jej máte zavedený).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Zapněte prezentaci (časově je koncipována na individuální práci s jedním, maximálně dvěma žáky na jednoho zaměstnance).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Během práce u žáků podporujete vnímání všemi smysly a samostatnost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Časování :	- 5 min. si s komentářem prohlížíme </a:t>
            </a:r>
            <a:r>
              <a:rPr lang="cs-CZ" sz="2600" i="0" dirty="0" smtClean="0"/>
              <a:t>celou třešeň,</a:t>
            </a:r>
            <a:endParaRPr lang="cs-CZ" sz="2600" i="0" dirty="0"/>
          </a:p>
          <a:p>
            <a:pPr lvl="0"/>
            <a:r>
              <a:rPr lang="cs-CZ" sz="2600" i="0" dirty="0"/>
              <a:t>			</a:t>
            </a:r>
            <a:r>
              <a:rPr lang="cs-CZ" sz="2600" i="0" dirty="0" smtClean="0"/>
              <a:t>její jednotlivé </a:t>
            </a:r>
            <a:r>
              <a:rPr lang="cs-CZ" sz="2600" i="0" dirty="0"/>
              <a:t>části, povrch, vůni…</a:t>
            </a:r>
          </a:p>
          <a:p>
            <a:r>
              <a:rPr lang="cs-CZ" sz="2600" i="0" dirty="0"/>
              <a:t>		- 5 min. je vyhrazeno na </a:t>
            </a:r>
            <a:r>
              <a:rPr lang="cs-CZ" sz="2600" i="0" dirty="0" smtClean="0"/>
              <a:t>ukázku, </a:t>
            </a:r>
            <a:r>
              <a:rPr lang="cs-CZ" sz="2600" i="0" dirty="0"/>
              <a:t>jak se </a:t>
            </a:r>
            <a:r>
              <a:rPr lang="cs-CZ" sz="2600" i="0" dirty="0" smtClean="0"/>
              <a:t>třešně 				zpracovávají, jak vypadají rozloupnuté, 				jak </a:t>
            </a:r>
            <a:r>
              <a:rPr lang="cs-CZ" sz="2600" i="0" dirty="0"/>
              <a:t>se </a:t>
            </a:r>
            <a:r>
              <a:rPr lang="cs-CZ" sz="2600" i="0" dirty="0" smtClean="0"/>
              <a:t>připravují ke snězení </a:t>
            </a:r>
            <a:r>
              <a:rPr lang="cs-CZ" sz="2600" i="0" dirty="0"/>
              <a:t>apod. </a:t>
            </a:r>
          </a:p>
          <a:p>
            <a:r>
              <a:rPr lang="cs-CZ" sz="2600" i="0" dirty="0"/>
              <a:t>		- 15 min. věnujte samotnému ochutnávání 					(postup dle individuálních schopností žáka) 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cs-CZ" sz="2600" i="0" dirty="0"/>
              <a:t>výuku ukončete dle vlastního uvážení </a:t>
            </a:r>
            <a:r>
              <a:rPr lang="cs-CZ" sz="2600" i="0" dirty="0" smtClean="0"/>
              <a:t> (</a:t>
            </a:r>
            <a:r>
              <a:rPr lang="cs-CZ" sz="2600" i="0" dirty="0"/>
              <a:t>rituálem, návaznou činností,…)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372718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:\dumy\obr1\třešeň\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158" y="332656"/>
            <a:ext cx="9137995" cy="6082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82819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dumy\obr1\třešeň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48" y="0"/>
            <a:ext cx="914326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99113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dumy\obr1\třešeň\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00" y="30899"/>
            <a:ext cx="9115400" cy="68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76588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E:\dumy\obr1\třešeň\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392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E:\dumy\obr1\třešeň\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68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3446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90000"/>
    </mc:Choice>
    <mc:Fallback>
      <p:transition spd="slow" advTm="9000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dumy\obr1\třešeň\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857"/>
          <a:stretch/>
        </p:blipFill>
        <p:spPr bwMode="auto">
          <a:xfrm>
            <a:off x="395536" y="16633"/>
            <a:ext cx="8460432" cy="6841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4900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dumy\obr1\třešeň\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3462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6527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dumy\obr1\třešeň\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02" y="35902"/>
            <a:ext cx="9096129" cy="6822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7919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80000"/>
    </mc:Choice>
    <mc:Fallback>
      <p:transition spd="slow" advTm="18000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:\dumy\obr1\třešeň\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49880" y="764704"/>
            <a:ext cx="9193880" cy="5157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3610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20000"/>
    </mc:Choice>
    <mc:Fallback>
      <p:transition spd="slow" advTm="12000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dumy\obr1\třešeň\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233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10000"/>
    </mc:Choice>
    <mc:Fallback>
      <p:transition spd="slow" advTm="21000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E:\dumy\obr1\třešeň\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0"/>
            <a:ext cx="476845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365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10000"/>
    </mc:Choice>
    <mc:Fallback>
      <p:transition spd="slow" advTm="21000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3131840" y="836712"/>
            <a:ext cx="6172200" cy="914400"/>
          </a:xfrm>
        </p:spPr>
        <p:txBody>
          <a:bodyPr>
            <a:noAutofit/>
          </a:bodyPr>
          <a:lstStyle/>
          <a:p>
            <a:pPr algn="ctr"/>
            <a:r>
              <a:rPr lang="cs-CZ" sz="8000" b="1" i="0" dirty="0" smtClean="0"/>
              <a:t>KONEC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348880"/>
            <a:ext cx="6532218" cy="3674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87456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536" y="13571"/>
            <a:ext cx="8352928" cy="1368152"/>
          </a:xfrm>
        </p:spPr>
        <p:txBody>
          <a:bodyPr/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>
                <a:latin typeface="+mn-lt"/>
              </a:rPr>
              <a:t>ZDROJE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>
          <a:xfrm>
            <a:off x="179512" y="1484784"/>
            <a:ext cx="8784976" cy="5112568"/>
          </a:xfrm>
        </p:spPr>
        <p:txBody>
          <a:bodyPr>
            <a:normAutofit/>
          </a:bodyPr>
          <a:lstStyle/>
          <a:p>
            <a:r>
              <a:rPr lang="cs-CZ" sz="2000" dirty="0"/>
              <a:t>http://upload.wikimedia.org/wikipedia/commons/a/ae/Cherry_Tree_Leb_New.jpg</a:t>
            </a:r>
          </a:p>
          <a:p>
            <a:r>
              <a:rPr lang="cs-CZ" sz="2000" dirty="0"/>
              <a:t>http://pixabay.com/static/uploads/photo/2013/11/18/13/30/cherry-212601_640.jpg</a:t>
            </a:r>
          </a:p>
          <a:p>
            <a:r>
              <a:rPr lang="cs-CZ" sz="2000" dirty="0"/>
              <a:t>http://pixabay.com/static/uploads/photo/2013/11/18/13/30/cherry-212601_640.jpg</a:t>
            </a:r>
          </a:p>
          <a:p>
            <a:r>
              <a:rPr lang="cs-CZ" sz="2000" dirty="0"/>
              <a:t>http://pixabay.com/static/uploads/photo/2010/12/28/00/06/cherry-4130_640.jpg</a:t>
            </a:r>
          </a:p>
          <a:p>
            <a:r>
              <a:rPr lang="cs-CZ" sz="2000" dirty="0"/>
              <a:t>http://pixabay.com/static/uploads/photo/2012/11/11/02/58/cherries-65649_640.jpg</a:t>
            </a:r>
          </a:p>
          <a:p>
            <a:r>
              <a:rPr lang="cs-CZ" sz="2000" dirty="0"/>
              <a:t>http://pixabay.com/static/uploads/photo/2010/12/14/14/58/cherries-3152_640.jpg</a:t>
            </a:r>
          </a:p>
          <a:p>
            <a:r>
              <a:rPr lang="cs-CZ" sz="2000" dirty="0"/>
              <a:t>http://pixabay.com/static/uploads/photo/2015/01/04/08/12/cherries-588093_640.jpg</a:t>
            </a:r>
          </a:p>
          <a:p>
            <a:r>
              <a:rPr lang="cs-CZ" sz="2000" dirty="0"/>
              <a:t>http://pixabay.com/static/uploads/photo/2010/12/16/01/41/cherries-3450_640.jpg</a:t>
            </a:r>
          </a:p>
          <a:p>
            <a:r>
              <a:rPr lang="cs-CZ" sz="2000" dirty="0"/>
              <a:t>http://pixabay.com/static/uploads/photo/2014/05/15/14/30/cherries-344897_640.jpg</a:t>
            </a:r>
          </a:p>
          <a:p>
            <a:r>
              <a:rPr lang="cs-CZ" sz="2000" dirty="0"/>
              <a:t>http://pixabay.com/static/uploads/photo/2014/06/18/13/25/cherries-371233_640.jpg</a:t>
            </a:r>
          </a:p>
          <a:p>
            <a:r>
              <a:rPr lang="cs-CZ" sz="2000" dirty="0"/>
              <a:t>http://pixabay.com/static/uploads/photo/2013/09/12/00/19/landscape-181540_640.jpg</a:t>
            </a:r>
          </a:p>
          <a:p>
            <a:r>
              <a:rPr lang="cs-CZ" sz="2000" dirty="0"/>
              <a:t>http://pixabay.com/cs/cherry-bing-sweet-cherry-%C4%8Derven%C3%A1-178149/</a:t>
            </a:r>
          </a:p>
          <a:p>
            <a:endParaRPr lang="cs-CZ" i="0" dirty="0"/>
          </a:p>
        </p:txBody>
      </p:sp>
    </p:spTree>
    <p:extLst>
      <p:ext uri="{BB962C8B-B14F-4D97-AF65-F5344CB8AC3E}">
        <p14:creationId xmlns:p14="http://schemas.microsoft.com/office/powerpoint/2010/main" xmlns="" val="536188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927</TotalTime>
  <Words>124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Tradeshow</vt:lpstr>
      <vt:lpstr>Snímek 1</vt:lpstr>
      <vt:lpstr> DOPORUČENÉ VYBAVENÍ  MÍSTNOSTI </vt:lpstr>
      <vt:lpstr> POMŮCKY DO HODINY  </vt:lpstr>
      <vt:lpstr> PŘÍPRAVA MÍSTNOSTI </vt:lpstr>
      <vt:lpstr> POSTUP VÝUKY 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46</cp:revision>
  <dcterms:created xsi:type="dcterms:W3CDTF">2013-11-26T07:16:22Z</dcterms:created>
  <dcterms:modified xsi:type="dcterms:W3CDTF">2015-05-28T05:30:11Z</dcterms:modified>
</cp:coreProperties>
</file>