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4"/>
  </p:notesMasterIdLst>
  <p:handoutMasterIdLst>
    <p:handoutMasterId r:id="rId25"/>
  </p:handoutMasterIdLst>
  <p:sldIdLst>
    <p:sldId id="272" r:id="rId3"/>
    <p:sldId id="288" r:id="rId4"/>
    <p:sldId id="289" r:id="rId5"/>
    <p:sldId id="290" r:id="rId6"/>
    <p:sldId id="291" r:id="rId7"/>
    <p:sldId id="292" r:id="rId8"/>
    <p:sldId id="293" r:id="rId9"/>
    <p:sldId id="295" r:id="rId10"/>
    <p:sldId id="296" r:id="rId11"/>
    <p:sldId id="294" r:id="rId12"/>
    <p:sldId id="282" r:id="rId13"/>
    <p:sldId id="284" r:id="rId14"/>
    <p:sldId id="285" r:id="rId15"/>
    <p:sldId id="286" r:id="rId16"/>
    <p:sldId id="287" r:id="rId17"/>
    <p:sldId id="275" r:id="rId18"/>
    <p:sldId id="276" r:id="rId19"/>
    <p:sldId id="277" r:id="rId20"/>
    <p:sldId id="278" r:id="rId21"/>
    <p:sldId id="280" r:id="rId22"/>
    <p:sldId id="28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2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13.jpeg"/><Relationship Id="rId7" Type="http://schemas.microsoft.com/office/2007/relationships/hdphoto" Target="../media/hdphoto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comments" Target="../comments/comment2.xml"/><Relationship Id="rId3" Type="http://schemas.openxmlformats.org/officeDocument/2006/relationships/image" Target="../media/image13.jpeg"/><Relationship Id="rId7" Type="http://schemas.microsoft.com/office/2007/relationships/hdphoto" Target="../media/hdphoto4.wdp"/><Relationship Id="rId12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11" Type="http://schemas.microsoft.com/office/2007/relationships/hdphoto" Target="../media/hdphoto6.wdp"/><Relationship Id="rId5" Type="http://schemas.microsoft.com/office/2007/relationships/hdphoto" Target="../media/hdphoto3.wdp"/><Relationship Id="rId10" Type="http://schemas.openxmlformats.org/officeDocument/2006/relationships/image" Target="../media/image19.png"/><Relationship Id="rId4" Type="http://schemas.openxmlformats.org/officeDocument/2006/relationships/image" Target="../media/image16.png"/><Relationship Id="rId9" Type="http://schemas.microsoft.com/office/2007/relationships/hdphoto" Target="../media/hdphoto5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3.jpeg"/><Relationship Id="rId7" Type="http://schemas.microsoft.com/office/2007/relationships/hdphoto" Target="../media/hdphoto7.wdp"/><Relationship Id="rId12" Type="http://schemas.openxmlformats.org/officeDocument/2006/relationships/comments" Target="../comments/comment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11" Type="http://schemas.openxmlformats.org/officeDocument/2006/relationships/image" Target="../media/image25.png"/><Relationship Id="rId5" Type="http://schemas.microsoft.com/office/2007/relationships/hdphoto" Target="../media/hdphoto6.wdp"/><Relationship Id="rId10" Type="http://schemas.microsoft.com/office/2007/relationships/hdphoto" Target="../media/hdphoto5.wdp"/><Relationship Id="rId4" Type="http://schemas.openxmlformats.org/officeDocument/2006/relationships/image" Target="../media/image21.png"/><Relationship Id="rId9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1.png"/><Relationship Id="rId3" Type="http://schemas.openxmlformats.org/officeDocument/2006/relationships/image" Target="../media/image13.jpeg"/><Relationship Id="rId7" Type="http://schemas.microsoft.com/office/2007/relationships/hdphoto" Target="../media/hdphoto7.wdp"/><Relationship Id="rId12" Type="http://schemas.openxmlformats.org/officeDocument/2006/relationships/image" Target="../media/image3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11" Type="http://schemas.microsoft.com/office/2007/relationships/hdphoto" Target="../media/hdphoto2.wdp"/><Relationship Id="rId5" Type="http://schemas.microsoft.com/office/2007/relationships/hdphoto" Target="../media/hdphoto6.wdp"/><Relationship Id="rId15" Type="http://schemas.openxmlformats.org/officeDocument/2006/relationships/comments" Target="../comments/comment4.xml"/><Relationship Id="rId10" Type="http://schemas.openxmlformats.org/officeDocument/2006/relationships/image" Target="../media/image29.png"/><Relationship Id="rId4" Type="http://schemas.openxmlformats.org/officeDocument/2006/relationships/image" Target="../media/image26.png"/><Relationship Id="rId9" Type="http://schemas.microsoft.com/office/2007/relationships/hdphoto" Target="../media/hdphoto5.wdp"/><Relationship Id="rId14" Type="http://schemas.microsoft.com/office/2007/relationships/hdphoto" Target="../media/hdphoto8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13" Type="http://schemas.openxmlformats.org/officeDocument/2006/relationships/image" Target="../media/image35.png"/><Relationship Id="rId3" Type="http://schemas.openxmlformats.org/officeDocument/2006/relationships/image" Target="../media/image13.jpeg"/><Relationship Id="rId7" Type="http://schemas.microsoft.com/office/2007/relationships/hdphoto" Target="../media/hdphoto7.wdp"/><Relationship Id="rId12" Type="http://schemas.microsoft.com/office/2007/relationships/hdphoto" Target="../media/hdphoto1.wdp"/><Relationship Id="rId17" Type="http://schemas.openxmlformats.org/officeDocument/2006/relationships/comments" Target="../comments/comment5.xml"/><Relationship Id="rId2" Type="http://schemas.openxmlformats.org/officeDocument/2006/relationships/audio" Target="../media/audio1.wav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11" Type="http://schemas.openxmlformats.org/officeDocument/2006/relationships/image" Target="../media/image34.png"/><Relationship Id="rId5" Type="http://schemas.microsoft.com/office/2007/relationships/hdphoto" Target="../media/hdphoto6.wdp"/><Relationship Id="rId15" Type="http://schemas.openxmlformats.org/officeDocument/2006/relationships/image" Target="../media/image36.png"/><Relationship Id="rId10" Type="http://schemas.microsoft.com/office/2007/relationships/hdphoto" Target="../media/hdphoto8.wdp"/><Relationship Id="rId4" Type="http://schemas.openxmlformats.org/officeDocument/2006/relationships/image" Target="../media/image26.png"/><Relationship Id="rId9" Type="http://schemas.openxmlformats.org/officeDocument/2006/relationships/image" Target="../media/image33.png"/><Relationship Id="rId14" Type="http://schemas.microsoft.com/office/2007/relationships/hdphoto" Target="../media/hdphoto4.wdp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Brouci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49690" y="102870"/>
            <a:ext cx="3143250" cy="9693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66060" y="4972050"/>
            <a:ext cx="6366510" cy="14196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41120" y="6391656"/>
            <a:ext cx="7159752" cy="237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30506" y="1366092"/>
            <a:ext cx="3106757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Mandelinka </a:t>
            </a:r>
          </a:p>
          <a:p>
            <a:r>
              <a:rPr lang="cs-CZ" sz="2800" dirty="0" smtClean="0"/>
              <a:t>      Bramborová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3510" y="894033"/>
            <a:ext cx="5274810" cy="4787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9125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49690" y="102870"/>
            <a:ext cx="3143250" cy="9693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66060" y="4972050"/>
            <a:ext cx="6366510" cy="14196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41120" y="6391656"/>
            <a:ext cx="7159752" cy="237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20337" y="1476260"/>
            <a:ext cx="2258458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Chrobák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Lesní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80469" y="1072253"/>
            <a:ext cx="5675367" cy="533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0845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49690" y="102870"/>
            <a:ext cx="3143250" cy="9693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66060" y="4972050"/>
            <a:ext cx="6366510" cy="14196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41120" y="6391656"/>
            <a:ext cx="7159752" cy="237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2202" y="286439"/>
            <a:ext cx="2985571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Střevlík </a:t>
            </a:r>
          </a:p>
          <a:p>
            <a:r>
              <a:rPr lang="cs-CZ" sz="2800" dirty="0" smtClean="0"/>
              <a:t>         Zlatolesklý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19157" y="1977698"/>
            <a:ext cx="7399977" cy="3658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93603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49690" y="102870"/>
            <a:ext cx="3143250" cy="9693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66060" y="4972050"/>
            <a:ext cx="6366510" cy="14196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41120" y="6391656"/>
            <a:ext cx="7159752" cy="237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1186" y="102870"/>
            <a:ext cx="2511845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Roháč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Obecný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4454" y="355577"/>
            <a:ext cx="4995081" cy="6273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6693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49690" y="102870"/>
            <a:ext cx="3143250" cy="9693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66060" y="4972050"/>
            <a:ext cx="6366510" cy="14196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41120" y="6391656"/>
            <a:ext cx="7159752" cy="237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5253" y="319489"/>
            <a:ext cx="3470313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Slunéčko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Sedmitečné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533064">
            <a:off x="4245252" y="1528280"/>
            <a:ext cx="5945356" cy="3998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1073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49690" y="102870"/>
            <a:ext cx="3143250" cy="9693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66060" y="4972050"/>
            <a:ext cx="6366510" cy="14196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41120" y="6391656"/>
            <a:ext cx="7159752" cy="237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342033"/>
            <a:ext cx="2766060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Tesařík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Obrovský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8860" y="587561"/>
            <a:ext cx="6021881" cy="5703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71197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766060" y="4972050"/>
            <a:ext cx="6366510" cy="14196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7287" y="764275"/>
            <a:ext cx="8275557" cy="5627381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49690" y="102870"/>
            <a:ext cx="3143250" cy="9693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41120" y="6391656"/>
            <a:ext cx="7159752" cy="237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102870"/>
            <a:ext cx="2864386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Lýkožrout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Smrkový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74244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49690" y="102870"/>
            <a:ext cx="3143250" cy="9693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66060" y="4972050"/>
            <a:ext cx="6366510" cy="14196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41120" y="6391656"/>
            <a:ext cx="7159752" cy="237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6119" y="0"/>
            <a:ext cx="11326391" cy="639165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85272" y="218229"/>
            <a:ext cx="191725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Světluška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62480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49690" y="102870"/>
            <a:ext cx="3143250" cy="9693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66060" y="4972050"/>
            <a:ext cx="6366510" cy="14196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41120" y="6391656"/>
            <a:ext cx="7159752" cy="2377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25097" y="892837"/>
            <a:ext cx="4996218" cy="5498819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-1" y="342033"/>
            <a:ext cx="3835021" cy="138499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Dohledej správný název broučka v atlasu hmyzu.</a:t>
            </a:r>
          </a:p>
        </p:txBody>
      </p:sp>
    </p:spTree>
    <p:extLst>
      <p:ext uri="{BB962C8B-B14F-4D97-AF65-F5344CB8AC3E}">
        <p14:creationId xmlns:p14="http://schemas.microsoft.com/office/powerpoint/2010/main" xmlns="" val="613459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441270" y="5190186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6" b="97089" l="1075" r="898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3486583">
            <a:off x="2810641" y="613658"/>
            <a:ext cx="1652955" cy="244144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1026" r="100000">
                        <a14:backgroundMark x1="39897" y1="21438" x2="72734" y2="12730"/>
                        <a14:backgroundMark x1="39897" y1="79802" x2="46592" y2="75689"/>
                        <a14:backgroundMark x1="51722" y1="55423" x2="55387" y2="54320"/>
                        <a14:backgroundMark x1="51014" y1="98966" x2="57024" y2="98759"/>
                        <a14:backgroundMark x1="35671" y1="34766" x2="33887" y2="33226"/>
                        <a14:backgroundMark x1="63792" y1="75000" x2="88908" y2="425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10143707" y="-62856"/>
            <a:ext cx="1985438" cy="211114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6" b="97089" l="1075" r="898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0356042">
            <a:off x="6951515" y="1984948"/>
            <a:ext cx="1165565" cy="172156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6" b="97089" l="1075" r="898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8098262">
            <a:off x="1150357" y="3188607"/>
            <a:ext cx="1297903" cy="19170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6" b="97089" l="1075" r="898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3486583">
            <a:off x="8753577" y="3078063"/>
            <a:ext cx="2859982" cy="4224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441270" y="5190186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677" b="89959" l="736" r="970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6283467" y="3256063"/>
            <a:ext cx="1355244" cy="188646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1" b="89959" l="3358" r="9373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3096804">
            <a:off x="587095" y="4228155"/>
            <a:ext cx="1707340" cy="30048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8975" b="75528" l="0" r="99411">
                        <a14:backgroundMark x1="49534" y1="37638" x2="51865" y2="37270"/>
                        <a14:backgroundMark x1="64163" y1="34835" x2="63304" y2="352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4032668">
            <a:off x="9071446" y="3696449"/>
            <a:ext cx="2434869" cy="26010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49" b="95152" l="1654" r="98622">
                        <a14:backgroundMark x1="18117" y1="34398" x2="22942" y2="71806"/>
                        <a14:backgroundMark x1="29854" y1="16981" x2="27964" y2="48966"/>
                        <a14:backgroundMark x1="39760" y1="49403" x2="40646" y2="56801"/>
                        <a14:backgroundMark x1="42891" y1="66613" x2="46475" y2="74885"/>
                        <a14:backgroundMark x1="60851" y1="46783" x2="63608" y2="57698"/>
                        <a14:backgroundMark x1="56715" y1="23070" x2="56715" y2="293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8116081">
            <a:off x="9494909" y="407773"/>
            <a:ext cx="1812437" cy="15532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49" b="95152" l="1654" r="98622">
                        <a14:backgroundMark x1="18117" y1="34398" x2="22942" y2="71806"/>
                        <a14:backgroundMark x1="29854" y1="16981" x2="27964" y2="48966"/>
                        <a14:backgroundMark x1="39760" y1="49403" x2="40646" y2="56801"/>
                        <a14:backgroundMark x1="42891" y1="66613" x2="46475" y2="74885"/>
                        <a14:backgroundMark x1="60851" y1="46783" x2="63608" y2="57698"/>
                        <a14:backgroundMark x1="56715" y1="23070" x2="56715" y2="293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325801">
            <a:off x="3148124" y="3794939"/>
            <a:ext cx="1744844" cy="149533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49" b="95152" l="1654" r="98622">
                        <a14:backgroundMark x1="18117" y1="34398" x2="22942" y2="71806"/>
                        <a14:backgroundMark x1="29854" y1="16981" x2="27964" y2="48966"/>
                        <a14:backgroundMark x1="39760" y1="49403" x2="40646" y2="56801"/>
                        <a14:backgroundMark x1="42891" y1="66613" x2="46475" y2="74885"/>
                        <a14:backgroundMark x1="60851" y1="46783" x2="63608" y2="57698"/>
                        <a14:backgroundMark x1="56715" y1="23070" x2="56715" y2="293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325801">
            <a:off x="7939616" y="4716406"/>
            <a:ext cx="1744844" cy="1495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569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441270" y="5190186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49" b="95152" l="1654" r="98622">
                        <a14:backgroundMark x1="18117" y1="34398" x2="22942" y2="71806"/>
                        <a14:backgroundMark x1="29854" y1="16981" x2="27964" y2="48966"/>
                        <a14:backgroundMark x1="39760" y1="49403" x2="40646" y2="56801"/>
                        <a14:backgroundMark x1="42891" y1="66613" x2="46475" y2="74885"/>
                        <a14:backgroundMark x1="60851" y1="46783" x2="63608" y2="57698"/>
                        <a14:backgroundMark x1="56715" y1="23070" x2="56715" y2="293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297837">
            <a:off x="6486069" y="2841106"/>
            <a:ext cx="2831131" cy="24262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1" b="89959" l="3303" r="92828">
                        <a14:backgroundMark x1="24190" y1="32353" x2="26675" y2="32353"/>
                        <a14:backgroundMark x1="51746" y1="30308" x2="53256" y2="30676"/>
                        <a14:backgroundMark x1="46241" y1="31411" x2="50236" y2="30676"/>
                        <a14:backgroundMark x1="50425" y1="56296" x2="54262" y2="56296"/>
                        <a14:backgroundMark x1="64265" y1="59949" x2="65964" y2="598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128788" y="4357429"/>
            <a:ext cx="2230184" cy="305326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0083817" y="0"/>
            <a:ext cx="2108183" cy="11896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8975" b="75528" l="0" r="99411">
                        <a14:backgroundMark x1="49534" y1="37638" x2="51865" y2="37270"/>
                        <a14:backgroundMark x1="64163" y1="34835" x2="63304" y2="352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894570" y="1937050"/>
            <a:ext cx="2077462" cy="221927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1" b="89959" l="3303" r="92828">
                        <a14:backgroundMark x1="24190" y1="32353" x2="26675" y2="32353"/>
                        <a14:backgroundMark x1="51746" y1="30308" x2="53256" y2="30676"/>
                        <a14:backgroundMark x1="46241" y1="31411" x2="50236" y2="30676"/>
                        <a14:backgroundMark x1="50425" y1="56296" x2="54262" y2="56296"/>
                        <a14:backgroundMark x1="64265" y1="59949" x2="65964" y2="598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11028196" y="4706623"/>
            <a:ext cx="1067342" cy="1461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549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441270" y="5190186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56" b="95168" l="18967" r="82810">
                        <a14:backgroundMark x1="29793" y1="34407" x2="32975" y2="71816"/>
                        <a14:backgroundMark x1="37521" y1="16984" x2="36281" y2="48975"/>
                        <a14:backgroundMark x1="44050" y1="49414" x2="44628" y2="56808"/>
                        <a14:backgroundMark x1="46116" y1="66618" x2="48471" y2="74890"/>
                        <a14:backgroundMark x1="57934" y1="46779" x2="59752" y2="57687"/>
                        <a14:backgroundMark x1="55207" y1="23060" x2="55207" y2="293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864" r="16288"/>
          <a:stretch/>
        </p:blipFill>
        <p:spPr>
          <a:xfrm rot="19297837">
            <a:off x="5750826" y="1432388"/>
            <a:ext cx="2831131" cy="24262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3" b="89971" l="32686" r="69587">
                        <a14:backgroundMark x1="41281" y1="32357" x2="42314" y2="32357"/>
                        <a14:backgroundMark x1="52645" y1="30307" x2="53264" y2="30673"/>
                        <a14:backgroundMark x1="50372" y1="31406" x2="52025" y2="30673"/>
                        <a14:backgroundMark x1="52107" y1="56296" x2="53678" y2="56296"/>
                        <a14:backgroundMark x1="57810" y1="59956" x2="58512" y2="598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13" r="27468"/>
          <a:stretch/>
        </p:blipFill>
        <p:spPr>
          <a:xfrm rot="5400000">
            <a:off x="128788" y="4357429"/>
            <a:ext cx="2230184" cy="30532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8990" b="75549" l="23967" r="76529">
                        <a14:backgroundMark x1="50165" y1="37628" x2="51405" y2="37262"/>
                        <a14:backgroundMark x1="57893" y1="34846" x2="57438" y2="352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06" r="23168"/>
          <a:stretch/>
        </p:blipFill>
        <p:spPr>
          <a:xfrm rot="4858649">
            <a:off x="9796694" y="4080549"/>
            <a:ext cx="2077462" cy="221927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12025" r="64711">
                        <a14:backgroundMark x1="32645" y1="21449" x2="50083" y2="12738"/>
                        <a14:backgroundMark x1="32645" y1="79795" x2="36198" y2="75695"/>
                        <a14:backgroundMark x1="38926" y1="55417" x2="40868" y2="54319"/>
                        <a14:backgroundMark x1="38554" y1="98975" x2="41736" y2="98755"/>
                        <a14:backgroundMark x1="30413" y1="34773" x2="29463" y2="33236"/>
                        <a14:backgroundMark x1="45333" y1="75000" x2="58667" y2="425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75" r="35454"/>
          <a:stretch/>
        </p:blipFill>
        <p:spPr>
          <a:xfrm rot="5400000">
            <a:off x="10706223" y="-45593"/>
            <a:ext cx="1440183" cy="15313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12025" r="64711">
                        <a14:backgroundMark x1="32645" y1="21449" x2="50083" y2="12738"/>
                        <a14:backgroundMark x1="32645" y1="79795" x2="36198" y2="75695"/>
                        <a14:backgroundMark x1="38926" y1="55417" x2="40868" y2="54319"/>
                        <a14:backgroundMark x1="38554" y1="98975" x2="41736" y2="98755"/>
                        <a14:backgroundMark x1="30413" y1="34773" x2="29463" y2="33236"/>
                        <a14:backgroundMark x1="45333" y1="75000" x2="58667" y2="425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75" r="35454"/>
          <a:stretch/>
        </p:blipFill>
        <p:spPr>
          <a:xfrm rot="5400000">
            <a:off x="4077170" y="4397211"/>
            <a:ext cx="1188718" cy="12639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98346" l="23911" r="94723">
                        <a14:foregroundMark x1="75233" y1="78332" x2="94528" y2="63787"/>
                        <a14:foregroundMark x1="86113" y1="18313" x2="85490" y2="36121"/>
                        <a14:foregroundMark x1="89393" y1="95060" x2="83843" y2="80882"/>
                        <a14:foregroundMark x1="65379" y1="3033" x2="77490" y2="8134"/>
                        <a14:foregroundMark x1="36437" y1="5584" x2="48340" y2="5216"/>
                        <a14:foregroundMark x1="68452" y1="48506" x2="76050" y2="41222"/>
                        <a14:foregroundMark x1="64549" y1="71415" x2="67012" y2="75046"/>
                        <a14:foregroundMark x1="48950" y1="24494" x2="55524" y2="48874"/>
                        <a14:backgroundMark x1="31911" y1="28493" x2="39510" y2="33594"/>
                        <a14:backgroundMark x1="52645" y1="51769" x2="51206" y2="50322"/>
                        <a14:backgroundMark x1="45254" y1="47036" x2="45254" y2="45221"/>
                        <a14:backgroundMark x1="46693" y1="68153" x2="47108" y2="67050"/>
                        <a14:backgroundMark x1="44230" y1="55767" x2="44230" y2="54688"/>
                        <a14:backgroundMark x1="48742" y1="51057" x2="49157" y2="495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393" r="5477"/>
          <a:stretch/>
        </p:blipFill>
        <p:spPr>
          <a:xfrm rot="16200000">
            <a:off x="-158792" y="158791"/>
            <a:ext cx="1536853" cy="1219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6324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441270" y="5190186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56" b="95168" l="18967" r="82810">
                        <a14:backgroundMark x1="29793" y1="34407" x2="32975" y2="71816"/>
                        <a14:backgroundMark x1="37521" y1="16984" x2="36281" y2="48975"/>
                        <a14:backgroundMark x1="44050" y1="49414" x2="44628" y2="56808"/>
                        <a14:backgroundMark x1="46116" y1="66618" x2="48471" y2="74890"/>
                        <a14:backgroundMark x1="57934" y1="46779" x2="59752" y2="57687"/>
                        <a14:backgroundMark x1="55207" y1="23060" x2="55207" y2="293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864" r="16288"/>
          <a:stretch/>
        </p:blipFill>
        <p:spPr>
          <a:xfrm rot="19297837">
            <a:off x="6486069" y="2841106"/>
            <a:ext cx="2831131" cy="24262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3" b="89971" l="32686" r="69587">
                        <a14:backgroundMark x1="41281" y1="32357" x2="42314" y2="32357"/>
                        <a14:backgroundMark x1="52645" y1="30307" x2="53264" y2="30673"/>
                        <a14:backgroundMark x1="50372" y1="31406" x2="52025" y2="30673"/>
                        <a14:backgroundMark x1="52107" y1="56296" x2="53678" y2="56296"/>
                        <a14:backgroundMark x1="57810" y1="59956" x2="58512" y2="598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13" r="27468"/>
          <a:stretch/>
        </p:blipFill>
        <p:spPr>
          <a:xfrm rot="5400000">
            <a:off x="128788" y="4357429"/>
            <a:ext cx="2230184" cy="305326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83817" y="0"/>
            <a:ext cx="2108183" cy="118968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98346" l="23911" r="94723">
                        <a14:foregroundMark x1="75233" y1="78332" x2="94528" y2="63787"/>
                        <a14:foregroundMark x1="86113" y1="18313" x2="85490" y2="36121"/>
                        <a14:foregroundMark x1="89393" y1="95060" x2="83843" y2="80882"/>
                        <a14:foregroundMark x1="65379" y1="3033" x2="77490" y2="8134"/>
                        <a14:foregroundMark x1="36437" y1="5584" x2="48340" y2="5216"/>
                        <a14:foregroundMark x1="68452" y1="48506" x2="76050" y2="41222"/>
                        <a14:foregroundMark x1="64549" y1="71415" x2="67012" y2="75046"/>
                        <a14:foregroundMark x1="48950" y1="24494" x2="55524" y2="48874"/>
                        <a14:backgroundMark x1="31911" y1="28493" x2="39510" y2="33594"/>
                        <a14:backgroundMark x1="52645" y1="51769" x2="51206" y2="50322"/>
                        <a14:backgroundMark x1="45254" y1="47036" x2="45254" y2="45221"/>
                        <a14:backgroundMark x1="46693" y1="68153" x2="47108" y2="67050"/>
                        <a14:backgroundMark x1="44230" y1="55767" x2="44230" y2="54688"/>
                        <a14:backgroundMark x1="48742" y1="51057" x2="49157" y2="495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393" r="5477"/>
          <a:stretch/>
        </p:blipFill>
        <p:spPr>
          <a:xfrm rot="5400000">
            <a:off x="9778823" y="4444823"/>
            <a:ext cx="2691243" cy="21351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20" b="97145" l="41405" r="753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960" r="20834"/>
          <a:stretch/>
        </p:blipFill>
        <p:spPr>
          <a:xfrm rot="3486583">
            <a:off x="2901220" y="3574330"/>
            <a:ext cx="1652955" cy="244144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883" b="89971" l="31364" r="60331">
                        <a14:backgroundMark x1="41493" y1="81779" x2="46879" y2="830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72" r="37664"/>
          <a:stretch/>
        </p:blipFill>
        <p:spPr>
          <a:xfrm rot="3096804">
            <a:off x="2898409" y="2340345"/>
            <a:ext cx="1088329" cy="191542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883" b="89971" l="31364" r="60331">
                        <a14:backgroundMark x1="41493" y1="81779" x2="46879" y2="830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72" r="37664"/>
          <a:stretch/>
        </p:blipFill>
        <p:spPr>
          <a:xfrm rot="3096804">
            <a:off x="5531366" y="4903565"/>
            <a:ext cx="617485" cy="108675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883" b="89971" l="31364" r="60331">
                        <a14:backgroundMark x1="41493" y1="81779" x2="46879" y2="830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72" r="37664"/>
          <a:stretch/>
        </p:blipFill>
        <p:spPr>
          <a:xfrm rot="3096804">
            <a:off x="11106048" y="2524085"/>
            <a:ext cx="669630" cy="1178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2921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 a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Během několika prvních snímků se seznamujeme s brouky, které nejčastěji potkáváme v přírodě. Poté hravou formou vyhledáváme stejné brouky na sluneční lesní louce.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by si mělo osvojit základní znalosti o broucích. Pomocí této aplikaci trénujeme postřeh, soustředění, zrakové vnímání a slovní zásobu.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 snímku č. 2 až 10 máme možnost se seznámit s říší brouků. Děti uvidí jejich podobu, </a:t>
            </a:r>
            <a:r>
              <a:rPr lang="cs-CZ" dirty="0" smtClean="0"/>
              <a:t>zjistí, </a:t>
            </a:r>
            <a:r>
              <a:rPr lang="cs-CZ" dirty="0" smtClean="0"/>
              <a:t>jak se jmenují.</a:t>
            </a:r>
          </a:p>
          <a:p>
            <a:r>
              <a:rPr lang="cs-CZ" dirty="0" smtClean="0"/>
              <a:t>Na snímku č. 11 až 15 hravou formou vyhledáváme broučky na slunečné louce. Na snímku 13 a 15 děti hledají tři stejné broučky. Na snímku 11 </a:t>
            </a:r>
            <a:r>
              <a:rPr lang="cs-CZ" dirty="0" smtClean="0"/>
              <a:t>hledají </a:t>
            </a:r>
            <a:r>
              <a:rPr lang="cs-CZ" dirty="0" smtClean="0"/>
              <a:t>děti odlišného broučka. Na snímku č. 12, 14  vyhledávají děti pouze dva stejné broučky.</a:t>
            </a:r>
          </a:p>
          <a:p>
            <a:r>
              <a:rPr lang="cs-CZ" dirty="0" smtClean="0"/>
              <a:t>Na snímcích č. 11-15 jsou použité animace, v některých případech i animace v animaci, aktivační událost a zvuk aplausu.</a:t>
            </a:r>
            <a:endParaRPr lang="cs-CZ" dirty="0"/>
          </a:p>
          <a:p>
            <a:r>
              <a:rPr lang="cs-CZ" dirty="0" smtClean="0"/>
              <a:t>Pokud se dítě dotkne špatného broučka tedy neshodného, tak brouček zmizí. Pokud dítě sáhne na broučka </a:t>
            </a:r>
            <a:r>
              <a:rPr lang="cs-CZ" dirty="0" smtClean="0"/>
              <a:t>správného, </a:t>
            </a:r>
            <a:r>
              <a:rPr lang="cs-CZ" dirty="0" smtClean="0"/>
              <a:t>tedy shodného, tak se brouček zvětší a pohoupe. Při správně zvoleném shodném broučkovi se dále přidá ještě zvuk v podobě aplausu.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</a:t>
            </a:r>
            <a:r>
              <a:rPr lang="cs-CZ" dirty="0" smtClean="0"/>
              <a:t>praxi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559</Words>
  <Application>Microsoft Office PowerPoint</Application>
  <PresentationFormat>Vlastní</PresentationFormat>
  <Paragraphs>82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Sheer Green 16x9</vt:lpstr>
      <vt:lpstr>Brouci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odkazy</vt:lpstr>
      <vt:lpstr>Metodický pokyn Integrovaný blok: příroda a vnímání</vt:lpstr>
      <vt:lpstr>Studijní materiály </vt:lpstr>
      <vt:lpstr>   Práce s interaktivním výukovým materiálem </vt:lpstr>
      <vt:lpstr>Prvky polytechnické výchovy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2015-05-28T09:56:59Z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