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Override PartName="/ppt/comments/comment17.xml" ContentType="application/vnd.openxmlformats-officedocument.presentationml.comments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comments/comment6.xml" ContentType="application/vnd.openxmlformats-officedocument.presentationml.comments+xml"/>
  <Override PartName="/ppt/comments/comment13.xml" ContentType="application/vnd.openxmlformats-officedocument.presentationml.comments+xml"/>
  <Override PartName="/ppt/comments/comment15.xml" ContentType="application/vnd.openxmlformats-officedocument.presentationml.comments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comments/comment4.xml" ContentType="application/vnd.openxmlformats-officedocument.presentationml.comments+xml"/>
  <Override PartName="/ppt/comments/comment11.xml" ContentType="application/vnd.openxmlformats-officedocument.presentationml.comments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comments/comment2.xml" ContentType="application/vnd.openxmlformats-officedocument.presentationml.comments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comments/comment16.xml" ContentType="application/vnd.openxmlformats-officedocument.presentationml.comments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14.xml" ContentType="application/vnd.openxmlformats-officedocument.presentationml.comments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comments/comment3.xml" ContentType="application/vnd.openxmlformats-officedocument.presentationml.comments+xml"/>
  <Override PartName="/ppt/comments/comment12.xml" ContentType="application/vnd.openxmlformats-officedocument.presentationml.comments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Default Extension="wdp" ContentType="image/vnd.ms-photo"/>
  <Default Extension="gif" ContentType="image/gif"/>
  <Override PartName="/ppt/comments/comment1.xml" ContentType="application/vnd.openxmlformats-officedocument.presentationml.comments+xml"/>
  <Override PartName="/ppt/notesSlides/notesSlide8.xml" ContentType="application/vnd.openxmlformats-officedocument.presentationml.notesSlide+xml"/>
  <Override PartName="/ppt/comments/comment10.xml" ContentType="application/vnd.openxmlformats-officedocument.presentationml.comments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7"/>
  </p:notesMasterIdLst>
  <p:handoutMasterIdLst>
    <p:handoutMasterId r:id="rId28"/>
  </p:handoutMasterIdLst>
  <p:sldIdLst>
    <p:sldId id="272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92" r:id="rId11"/>
    <p:sldId id="293" r:id="rId12"/>
    <p:sldId id="294" r:id="rId13"/>
    <p:sldId id="295" r:id="rId14"/>
    <p:sldId id="296" r:id="rId15"/>
    <p:sldId id="297" r:id="rId16"/>
    <p:sldId id="299" r:id="rId17"/>
    <p:sldId id="298" r:id="rId18"/>
    <p:sldId id="300" r:id="rId19"/>
    <p:sldId id="301" r:id="rId20"/>
    <p:sldId id="275" r:id="rId21"/>
    <p:sldId id="276" r:id="rId22"/>
    <p:sldId id="277" r:id="rId23"/>
    <p:sldId id="278" r:id="rId24"/>
    <p:sldId id="280" r:id="rId25"/>
    <p:sldId id="28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8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4FB1A8"/>
    <a:srgbClr val="899EF7"/>
    <a:srgbClr val="FFFFFF"/>
    <a:srgbClr val="FEF8E4"/>
    <a:srgbClr val="BC44B6"/>
    <a:srgbClr val="B64A9F"/>
    <a:srgbClr val="7235DF"/>
    <a:srgbClr val="704DC7"/>
    <a:srgbClr val="3954DB"/>
    <a:srgbClr val="234AF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50764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73710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07765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87883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82311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354029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16764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69953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75973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80131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21126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21126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21126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211268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211268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211268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034031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349784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901397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19224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526138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63492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5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comments" Target="../comments/comment6.xml"/><Relationship Id="rId5" Type="http://schemas.openxmlformats.org/officeDocument/2006/relationships/image" Target="../media/image10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13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microsoft.com/office/2007/relationships/hdphoto" Target="../media/hdphoto6.wdp"/><Relationship Id="rId11" Type="http://schemas.openxmlformats.org/officeDocument/2006/relationships/comments" Target="../comments/comment7.xml"/><Relationship Id="rId5" Type="http://schemas.openxmlformats.org/officeDocument/2006/relationships/image" Target="../media/image14.png"/><Relationship Id="rId10" Type="http://schemas.microsoft.com/office/2007/relationships/hdphoto" Target="../media/hdphoto7.wdp"/><Relationship Id="rId4" Type="http://schemas.microsoft.com/office/2007/relationships/hdphoto" Target="../media/hdphoto5.wdp"/><Relationship Id="rId9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microsoft.com/office/2007/relationships/hdphoto" Target="../media/hdphoto11.wdp"/><Relationship Id="rId3" Type="http://schemas.openxmlformats.org/officeDocument/2006/relationships/image" Target="../media/image16.png"/><Relationship Id="rId7" Type="http://schemas.openxmlformats.org/officeDocument/2006/relationships/image" Target="../media/image19.jpeg"/><Relationship Id="rId12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11" Type="http://schemas.microsoft.com/office/2007/relationships/hdphoto" Target="../media/hdphoto10.wdp"/><Relationship Id="rId5" Type="http://schemas.openxmlformats.org/officeDocument/2006/relationships/image" Target="../media/image17.jpeg"/><Relationship Id="rId10" Type="http://schemas.openxmlformats.org/officeDocument/2006/relationships/image" Target="../media/image21.png"/><Relationship Id="rId4" Type="http://schemas.microsoft.com/office/2007/relationships/hdphoto" Target="../media/hdphoto8.wdp"/><Relationship Id="rId9" Type="http://schemas.microsoft.com/office/2007/relationships/hdphoto" Target="../media/hdphoto9.wdp"/><Relationship Id="rId14" Type="http://schemas.openxmlformats.org/officeDocument/2006/relationships/comments" Target="../comments/comment8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3.wdp"/><Relationship Id="rId11" Type="http://schemas.openxmlformats.org/officeDocument/2006/relationships/comments" Target="../comments/comment9.xml"/><Relationship Id="rId5" Type="http://schemas.openxmlformats.org/officeDocument/2006/relationships/image" Target="../media/image24.png"/><Relationship Id="rId10" Type="http://schemas.microsoft.com/office/2007/relationships/hdphoto" Target="../media/hdphoto14.wdp"/><Relationship Id="rId4" Type="http://schemas.microsoft.com/office/2007/relationships/hdphoto" Target="../media/hdphoto12.wdp"/><Relationship Id="rId9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3" Type="http://schemas.openxmlformats.org/officeDocument/2006/relationships/image" Target="../media/image27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4.wdp"/><Relationship Id="rId11" Type="http://schemas.openxmlformats.org/officeDocument/2006/relationships/comments" Target="../comments/comment10.xml"/><Relationship Id="rId5" Type="http://schemas.openxmlformats.org/officeDocument/2006/relationships/image" Target="../media/image28.png"/><Relationship Id="rId10" Type="http://schemas.microsoft.com/office/2007/relationships/hdphoto" Target="../media/hdphoto11.wdp"/><Relationship Id="rId4" Type="http://schemas.microsoft.com/office/2007/relationships/hdphoto" Target="../media/hdphoto15.wdp"/><Relationship Id="rId9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13" Type="http://schemas.openxmlformats.org/officeDocument/2006/relationships/comments" Target="../comments/comment11.xml"/><Relationship Id="rId3" Type="http://schemas.openxmlformats.org/officeDocument/2006/relationships/image" Target="../media/image31.png"/><Relationship Id="rId7" Type="http://schemas.openxmlformats.org/officeDocument/2006/relationships/image" Target="../media/image20.png"/><Relationship Id="rId12" Type="http://schemas.microsoft.com/office/2007/relationships/hdphoto" Target="../media/hdphoto16.wdp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11" Type="http://schemas.openxmlformats.org/officeDocument/2006/relationships/image" Target="../media/image33.png"/><Relationship Id="rId5" Type="http://schemas.openxmlformats.org/officeDocument/2006/relationships/image" Target="../media/image15.png"/><Relationship Id="rId10" Type="http://schemas.microsoft.com/office/2007/relationships/hdphoto" Target="../media/hdphoto10.wdp"/><Relationship Id="rId4" Type="http://schemas.openxmlformats.org/officeDocument/2006/relationships/image" Target="../media/image32.png"/><Relationship Id="rId9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17.wdp"/><Relationship Id="rId13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4.png"/><Relationship Id="rId12" Type="http://schemas.microsoft.com/office/2007/relationships/hdphoto" Target="../media/hdphoto16.wdp"/><Relationship Id="rId17" Type="http://schemas.openxmlformats.org/officeDocument/2006/relationships/comments" Target="../comments/comment12.xml"/><Relationship Id="rId2" Type="http://schemas.openxmlformats.org/officeDocument/2006/relationships/notesSlide" Target="../notesSlides/notesSlide12.xml"/><Relationship Id="rId16" Type="http://schemas.microsoft.com/office/2007/relationships/hdphoto" Target="../media/hdphoto20.wdp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11" Type="http://schemas.openxmlformats.org/officeDocument/2006/relationships/image" Target="../media/image33.png"/><Relationship Id="rId5" Type="http://schemas.openxmlformats.org/officeDocument/2006/relationships/image" Target="../media/image15.png"/><Relationship Id="rId15" Type="http://schemas.openxmlformats.org/officeDocument/2006/relationships/image" Target="../media/image37.png"/><Relationship Id="rId10" Type="http://schemas.microsoft.com/office/2007/relationships/hdphoto" Target="../media/hdphoto18.wdp"/><Relationship Id="rId4" Type="http://schemas.openxmlformats.org/officeDocument/2006/relationships/image" Target="../media/image32.png"/><Relationship Id="rId9" Type="http://schemas.openxmlformats.org/officeDocument/2006/relationships/image" Target="../media/image35.png"/><Relationship Id="rId14" Type="http://schemas.microsoft.com/office/2007/relationships/hdphoto" Target="../media/hdphoto19.wdp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13" Type="http://schemas.openxmlformats.org/officeDocument/2006/relationships/image" Target="../media/image39.png"/><Relationship Id="rId3" Type="http://schemas.openxmlformats.org/officeDocument/2006/relationships/image" Target="../media/image31.png"/><Relationship Id="rId7" Type="http://schemas.openxmlformats.org/officeDocument/2006/relationships/image" Target="../media/image20.png"/><Relationship Id="rId12" Type="http://schemas.microsoft.com/office/2007/relationships/hdphoto" Target="../media/hdphoto21.wdp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11" Type="http://schemas.openxmlformats.org/officeDocument/2006/relationships/image" Target="../media/image38.png"/><Relationship Id="rId5" Type="http://schemas.openxmlformats.org/officeDocument/2006/relationships/image" Target="../media/image15.png"/><Relationship Id="rId15" Type="http://schemas.openxmlformats.org/officeDocument/2006/relationships/comments" Target="../comments/comment13.xml"/><Relationship Id="rId10" Type="http://schemas.microsoft.com/office/2007/relationships/hdphoto" Target="../media/hdphoto10.wdp"/><Relationship Id="rId4" Type="http://schemas.openxmlformats.org/officeDocument/2006/relationships/image" Target="../media/image32.png"/><Relationship Id="rId9" Type="http://schemas.openxmlformats.org/officeDocument/2006/relationships/image" Target="../media/image21.png"/><Relationship Id="rId14" Type="http://schemas.microsoft.com/office/2007/relationships/hdphoto" Target="../media/hdphoto22.wdp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19.wdp"/><Relationship Id="rId3" Type="http://schemas.openxmlformats.org/officeDocument/2006/relationships/image" Target="../media/image31.pn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6.wdp"/><Relationship Id="rId5" Type="http://schemas.openxmlformats.org/officeDocument/2006/relationships/image" Target="../media/image33.png"/><Relationship Id="rId4" Type="http://schemas.openxmlformats.org/officeDocument/2006/relationships/image" Target="../media/image32.png"/><Relationship Id="rId9" Type="http://schemas.openxmlformats.org/officeDocument/2006/relationships/comments" Target="../comments/comment14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hdphoto" Target="../media/hdphoto23.wdp"/><Relationship Id="rId13" Type="http://schemas.openxmlformats.org/officeDocument/2006/relationships/image" Target="../media/image43.png"/><Relationship Id="rId3" Type="http://schemas.openxmlformats.org/officeDocument/2006/relationships/image" Target="../media/image15.png"/><Relationship Id="rId7" Type="http://schemas.openxmlformats.org/officeDocument/2006/relationships/image" Target="../media/image40.png"/><Relationship Id="rId12" Type="http://schemas.microsoft.com/office/2007/relationships/hdphoto" Target="../media/hdphoto25.wdp"/><Relationship Id="rId17" Type="http://schemas.openxmlformats.org/officeDocument/2006/relationships/comments" Target="../comments/comment15.xml"/><Relationship Id="rId2" Type="http://schemas.openxmlformats.org/officeDocument/2006/relationships/notesSlide" Target="../notesSlides/notesSlide15.xml"/><Relationship Id="rId16" Type="http://schemas.microsoft.com/office/2007/relationships/hdphoto" Target="../media/hdphoto27.wdp"/><Relationship Id="rId1" Type="http://schemas.openxmlformats.org/officeDocument/2006/relationships/slideLayout" Target="../slideLayouts/slideLayout6.xml"/><Relationship Id="rId6" Type="http://schemas.microsoft.com/office/2007/relationships/hdphoto" Target="../media/hdphoto9.wdp"/><Relationship Id="rId11" Type="http://schemas.openxmlformats.org/officeDocument/2006/relationships/image" Target="../media/image42.png"/><Relationship Id="rId5" Type="http://schemas.openxmlformats.org/officeDocument/2006/relationships/image" Target="../media/image20.png"/><Relationship Id="rId15" Type="http://schemas.openxmlformats.org/officeDocument/2006/relationships/image" Target="../media/image44.png"/><Relationship Id="rId10" Type="http://schemas.microsoft.com/office/2007/relationships/hdphoto" Target="../media/hdphoto24.wdp"/><Relationship Id="rId4" Type="http://schemas.microsoft.com/office/2007/relationships/hdphoto" Target="../media/hdphoto7.wdp"/><Relationship Id="rId9" Type="http://schemas.openxmlformats.org/officeDocument/2006/relationships/image" Target="../media/image41.png"/><Relationship Id="rId14" Type="http://schemas.microsoft.com/office/2007/relationships/hdphoto" Target="../media/hdphoto26.wdp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32.png"/><Relationship Id="rId7" Type="http://schemas.microsoft.com/office/2007/relationships/hdphoto" Target="../media/hdphoto9.wdp"/><Relationship Id="rId12" Type="http://schemas.openxmlformats.org/officeDocument/2006/relationships/comments" Target="../comments/comment16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11" Type="http://schemas.microsoft.com/office/2007/relationships/hdphoto" Target="../media/hdphoto16.wdp"/><Relationship Id="rId5" Type="http://schemas.microsoft.com/office/2007/relationships/hdphoto" Target="../media/hdphoto7.wdp"/><Relationship Id="rId10" Type="http://schemas.openxmlformats.org/officeDocument/2006/relationships/image" Target="../media/image33.png"/><Relationship Id="rId4" Type="http://schemas.openxmlformats.org/officeDocument/2006/relationships/image" Target="../media/image15.png"/><Relationship Id="rId9" Type="http://schemas.microsoft.com/office/2007/relationships/hdphoto" Target="../media/hdphoto10.wdp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31.png"/><Relationship Id="rId7" Type="http://schemas.microsoft.com/office/2007/relationships/hdphoto" Target="../media/hdphoto18.wdp"/><Relationship Id="rId12" Type="http://schemas.openxmlformats.org/officeDocument/2006/relationships/comments" Target="../comments/comment17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png"/><Relationship Id="rId11" Type="http://schemas.microsoft.com/office/2007/relationships/hdphoto" Target="../media/hdphoto19.wdp"/><Relationship Id="rId5" Type="http://schemas.microsoft.com/office/2007/relationships/hdphoto" Target="../media/hdphoto17.wdp"/><Relationship Id="rId10" Type="http://schemas.openxmlformats.org/officeDocument/2006/relationships/image" Target="../media/image36.png"/><Relationship Id="rId4" Type="http://schemas.openxmlformats.org/officeDocument/2006/relationships/image" Target="../media/image34.png"/><Relationship Id="rId9" Type="http://schemas.microsoft.com/office/2007/relationships/hdphoto" Target="../media/hdphoto16.wdp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b="1" dirty="0"/>
              <a:t>Vztah k životnímu prostředí, pozornost, zrakové vnímání </a:t>
            </a:r>
            <a:r>
              <a:rPr lang="cs-CZ" b="1" dirty="0" err="1"/>
              <a:t>předmatematická</a:t>
            </a:r>
            <a:r>
              <a:rPr lang="cs-CZ" b="1" dirty="0"/>
              <a:t> gramotnost</a:t>
            </a:r>
            <a:endParaRPr lang="cs-CZ" sz="2400" b="1" i="0" baseline="0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92D050"/>
                </a:solidFill>
              </a:rPr>
              <a:t>Letní louka</a:t>
            </a:r>
            <a:endParaRPr lang="cs-CZ" b="1" i="1" dirty="0">
              <a:solidFill>
                <a:srgbClr val="92D05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572000" y="3200400"/>
            <a:ext cx="30480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3200400"/>
            <a:ext cx="30480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35728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9235728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10073331" y="0"/>
            <a:ext cx="1123413" cy="99411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0073331" y="1133837"/>
            <a:ext cx="1123413" cy="994115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0073331" y="2267674"/>
            <a:ext cx="1123413" cy="99411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073331" y="3401511"/>
            <a:ext cx="1123413" cy="994115"/>
          </a:xfrm>
          <a:prstGeom prst="ellipse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0073331" y="4535348"/>
            <a:ext cx="1123413" cy="994115"/>
          </a:xfrm>
          <a:prstGeom prst="ellipse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0073331" y="5669187"/>
            <a:ext cx="1123413" cy="994115"/>
          </a:xfrm>
          <a:prstGeom prst="ellipse">
            <a:avLst/>
          </a:prstGeom>
          <a:solidFill>
            <a:srgbClr val="234AF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41780" y="3567448"/>
            <a:ext cx="2770781" cy="20688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184428">
            <a:off x="972186" y="1425039"/>
            <a:ext cx="2770781" cy="206885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788879">
            <a:off x="5920766" y="497057"/>
            <a:ext cx="2770781" cy="2068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0073331" y="0"/>
            <a:ext cx="1123413" cy="994115"/>
          </a:xfrm>
          <a:prstGeom prst="ellipse">
            <a:avLst/>
          </a:prstGeom>
          <a:solidFill>
            <a:srgbClr val="BC44B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0073331" y="1133837"/>
            <a:ext cx="1123413" cy="994115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073331" y="2267674"/>
            <a:ext cx="1123413" cy="99411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073331" y="3401511"/>
            <a:ext cx="1123413" cy="994115"/>
          </a:xfrm>
          <a:prstGeom prst="ellipse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073331" y="4535348"/>
            <a:ext cx="1123413" cy="994115"/>
          </a:xfrm>
          <a:prstGeom prst="ellipse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073331" y="5669187"/>
            <a:ext cx="1123413" cy="994115"/>
          </a:xfrm>
          <a:prstGeom prst="ellipse">
            <a:avLst/>
          </a:prstGeom>
          <a:solidFill>
            <a:srgbClr val="4FB1A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9235728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57804">
            <a:off x="2592095" y="4068299"/>
            <a:ext cx="2271655" cy="16961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26471" y="782809"/>
            <a:ext cx="2271655" cy="169617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767542">
            <a:off x="946558" y="576954"/>
            <a:ext cx="2271655" cy="1696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0073331" y="0"/>
            <a:ext cx="1123413" cy="994115"/>
          </a:xfrm>
          <a:prstGeom prst="ellipse">
            <a:avLst/>
          </a:prstGeom>
          <a:solidFill>
            <a:srgbClr val="BC44B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0073331" y="1133837"/>
            <a:ext cx="1123413" cy="99411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073331" y="2267674"/>
            <a:ext cx="1123413" cy="99411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073331" y="3401511"/>
            <a:ext cx="1123413" cy="994115"/>
          </a:xfrm>
          <a:prstGeom prst="ellipse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073331" y="4535348"/>
            <a:ext cx="1123413" cy="994115"/>
          </a:xfrm>
          <a:prstGeom prst="ellipse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073331" y="5669187"/>
            <a:ext cx="1123413" cy="994115"/>
          </a:xfrm>
          <a:prstGeom prst="ellipse">
            <a:avLst/>
          </a:prstGeom>
          <a:solidFill>
            <a:srgbClr val="7235D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9235728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18213" y="4037105"/>
            <a:ext cx="2355210" cy="175855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69664">
            <a:off x="1211020" y="1831815"/>
            <a:ext cx="2355210" cy="175855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8063604">
            <a:off x="6042916" y="1248673"/>
            <a:ext cx="2355210" cy="1758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3090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0073331" y="0"/>
            <a:ext cx="1123413" cy="99411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0073331" y="1133837"/>
            <a:ext cx="1123413" cy="994115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073331" y="2267674"/>
            <a:ext cx="1123413" cy="99411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073331" y="3401511"/>
            <a:ext cx="1123413" cy="994115"/>
          </a:xfrm>
          <a:prstGeom prst="ellipse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073331" y="4535348"/>
            <a:ext cx="1123413" cy="994115"/>
          </a:xfrm>
          <a:prstGeom prst="ellipse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073331" y="5669187"/>
            <a:ext cx="1123413" cy="994115"/>
          </a:xfrm>
          <a:prstGeom prst="ellipse">
            <a:avLst/>
          </a:prstGeom>
          <a:solidFill>
            <a:srgbClr val="234AF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9235728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6660" y="901534"/>
            <a:ext cx="2518262" cy="188030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488526">
            <a:off x="2156565" y="3976232"/>
            <a:ext cx="2518262" cy="188030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6876003">
            <a:off x="777592" y="497057"/>
            <a:ext cx="2518262" cy="1880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477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073331" y="0"/>
            <a:ext cx="1123413" cy="994115"/>
          </a:xfrm>
          <a:prstGeom prst="ellipse">
            <a:avLst/>
          </a:prstGeom>
          <a:solidFill>
            <a:srgbClr val="4FB1A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073331" y="1133837"/>
            <a:ext cx="1123413" cy="994115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073331" y="2267674"/>
            <a:ext cx="1123413" cy="99411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073331" y="3401511"/>
            <a:ext cx="1123413" cy="994115"/>
          </a:xfrm>
          <a:prstGeom prst="ellipse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0073331" y="4535348"/>
            <a:ext cx="1123413" cy="994115"/>
          </a:xfrm>
          <a:prstGeom prst="ellipse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0073331" y="5669187"/>
            <a:ext cx="1123413" cy="994115"/>
          </a:xfrm>
          <a:prstGeom prst="ellipse">
            <a:avLst/>
          </a:prstGeom>
          <a:solidFill>
            <a:srgbClr val="234AF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9235728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845489">
            <a:off x="3743151" y="4225759"/>
            <a:ext cx="2412794" cy="180155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6035339" y="712519"/>
            <a:ext cx="2412794" cy="180155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03832">
            <a:off x="864118" y="1631664"/>
            <a:ext cx="2412794" cy="1801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38052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244" b="97756" l="9914" r="89950">
                        <a14:foregroundMark x1="50841" y1="2244" x2="50841" y2="2244"/>
                        <a14:foregroundMark x1="12915" y1="45846" x2="12915" y2="45846"/>
                        <a14:foregroundMark x1="12915" y1="45846" x2="12915" y2="45846"/>
                        <a14:foregroundMark x1="11869" y1="67495" x2="11869" y2="67495"/>
                        <a14:foregroundMark x1="12688" y1="67495" x2="12688" y2="67495"/>
                        <a14:foregroundMark x1="49386" y1="97756" x2="49386" y2="97756"/>
                        <a14:foregroundMark x1="84175" y1="64463" x2="84175" y2="64463"/>
                        <a14:foregroundMark x1="84175" y1="64463" x2="84175" y2="64463"/>
                        <a14:foregroundMark x1="87085" y1="53608" x2="87085" y2="53608"/>
                        <a14:foregroundMark x1="83356" y1="53608" x2="83356" y2="53608"/>
                        <a14:foregroundMark x1="83356" y1="53608" x2="83356" y2="536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898717">
            <a:off x="-137568" y="407403"/>
            <a:ext cx="7311875" cy="604319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5640" b="97392" l="9914" r="94543">
                        <a14:foregroundMark x1="25057" y1="94239" x2="25057" y2="94239"/>
                        <a14:foregroundMark x1="75398" y1="8247" x2="75398" y2="8247"/>
                        <a14:foregroundMark x1="92133" y1="62280" x2="92133" y2="62280"/>
                        <a14:foregroundMark x1="76944" y1="5761" x2="76944" y2="5761"/>
                        <a14:foregroundMark x1="76944" y1="5761" x2="76944" y2="5761"/>
                        <a14:foregroundMark x1="92451" y1="62765" x2="92451" y2="62765"/>
                        <a14:foregroundMark x1="93861" y1="63675" x2="93861" y2="63675"/>
                        <a14:foregroundMark x1="93861" y1="63675" x2="93861" y2="63675"/>
                        <a14:foregroundMark x1="27149" y1="97453" x2="27149" y2="97453"/>
                        <a14:foregroundMark x1="94543" y1="66646" x2="94543" y2="666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23476" y="342448"/>
            <a:ext cx="2304347" cy="172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3699" b="99333" l="3593" r="94316">
                        <a14:foregroundMark x1="4729" y1="71498" x2="4729" y2="71498"/>
                        <a14:foregroundMark x1="3683" y1="72893" x2="3683" y2="72893"/>
                        <a14:foregroundMark x1="21101" y1="99333" x2="21101" y2="99333"/>
                        <a14:foregroundMark x1="94361" y1="70588" x2="94361" y2="70588"/>
                        <a14:foregroundMark x1="94361" y1="70588" x2="94361" y2="70588"/>
                        <a14:foregroundMark x1="74534" y1="3699" x2="74534" y2="3699"/>
                        <a14:foregroundMark x1="74534" y1="3699" x2="74534" y2="36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23476" y="2285908"/>
            <a:ext cx="2304347" cy="172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152" b="99030" l="3593" r="94316">
                        <a14:foregroundMark x1="3683" y1="74469" x2="3683" y2="74469"/>
                        <a14:foregroundMark x1="20919" y1="99090" x2="20919" y2="99090"/>
                        <a14:foregroundMark x1="94361" y1="69679" x2="94361" y2="69679"/>
                        <a14:foregroundMark x1="74352" y1="1152" x2="74352" y2="11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23476" y="4229368"/>
            <a:ext cx="2304347" cy="1728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9235728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77040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395" b="99030" l="6048" r="95362">
                        <a14:foregroundMark x1="47704" y1="99151" x2="47704" y2="99151"/>
                        <a14:foregroundMark x1="69577" y1="1395" x2="69577" y2="1395"/>
                        <a14:foregroundMark x1="95407" y1="38872" x2="95407" y2="38872"/>
                        <a14:foregroundMark x1="8549" y1="45846" x2="8549" y2="45846"/>
                        <a14:foregroundMark x1="6048" y1="46392" x2="6048" y2="46392"/>
                        <a14:foregroundMark x1="50205" y1="41419" x2="50205" y2="414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0" y="405000"/>
            <a:ext cx="8065218" cy="604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911" b="99818" l="3502" r="93861">
                        <a14:foregroundMark x1="3502" y1="71498" x2="3502" y2="71498"/>
                        <a14:foregroundMark x1="26103" y1="98605" x2="26103" y2="98605"/>
                        <a14:foregroundMark x1="93861" y1="64827" x2="93861" y2="64827"/>
                        <a14:foregroundMark x1="93861" y1="64827" x2="93861" y2="64827"/>
                        <a14:foregroundMark x1="77490" y1="2971" x2="77490" y2="2971"/>
                        <a14:foregroundMark x1="21328" y1="99818" x2="21328" y2="99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28825" y="2392348"/>
            <a:ext cx="2304347" cy="172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152" b="99030" l="3593" r="94316">
                        <a14:foregroundMark x1="3683" y1="74469" x2="3683" y2="74469"/>
                        <a14:foregroundMark x1="20919" y1="99090" x2="20919" y2="99090"/>
                        <a14:foregroundMark x1="94361" y1="69679" x2="94361" y2="69679"/>
                        <a14:foregroundMark x1="74352" y1="1152" x2="74352" y2="11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28824" y="401841"/>
            <a:ext cx="2304347" cy="172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67" b="99697" l="3593" r="93679">
                        <a14:foregroundMark x1="3683" y1="66889" x2="3683" y2="66889"/>
                        <a14:foregroundMark x1="22647" y1="99757" x2="22647" y2="99757"/>
                        <a14:foregroundMark x1="93679" y1="65070" x2="93679" y2="65070"/>
                        <a14:foregroundMark x1="77126" y1="667" x2="77126" y2="667"/>
                        <a14:foregroundMark x1="77126" y1="667" x2="77126" y2="667"/>
                        <a14:foregroundMark x1="77126" y1="667" x2="77126" y2="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28825" y="4607589"/>
            <a:ext cx="2304347" cy="1728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9235728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00375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3200400"/>
            <a:ext cx="30480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3200400"/>
            <a:ext cx="30480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942" b="98727" l="7913" r="879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8425" t="4092" r="12110" b="3011"/>
          <a:stretch/>
        </p:blipFill>
        <p:spPr>
          <a:xfrm>
            <a:off x="0" y="405000"/>
            <a:ext cx="6898015" cy="6048000"/>
          </a:xfrm>
          <a:prstGeom prst="rect">
            <a:avLst/>
          </a:prstGeom>
        </p:spPr>
      </p:pic>
      <p:pic>
        <p:nvPicPr>
          <p:cNvPr id="1026" name="Picture 2" descr="C:\Users\LENOVO\Desktop\Zdenča\IMG_150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5456237" y="-5195888"/>
            <a:ext cx="2640120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OVO\Desktop\Zdenča\IMG_150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5456237" y="-5195888"/>
            <a:ext cx="2640120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OVO\Desktop\Zdenča\IMG_150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5456237" y="-5195888"/>
            <a:ext cx="2640120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23823" y="2440442"/>
            <a:ext cx="2304000" cy="172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2911" b="98363" l="3502" r="929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23823" y="155883"/>
            <a:ext cx="2304000" cy="172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 cstate="email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0" b="98363" l="2638" r="961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23823" y="4725000"/>
            <a:ext cx="2304000" cy="1728000"/>
          </a:xfrm>
          <a:prstGeom prst="rect">
            <a:avLst/>
          </a:prstGeom>
        </p:spPr>
      </p:pic>
      <p:cxnSp>
        <p:nvCxnSpPr>
          <p:cNvPr id="14" name="Přímá spojnice 13"/>
          <p:cNvCxnSpPr/>
          <p:nvPr/>
        </p:nvCxnSpPr>
        <p:spPr>
          <a:xfrm>
            <a:off x="9235728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29771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46" b="98605" l="5639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0" y="405000"/>
            <a:ext cx="8064000" cy="604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273" b="97029" l="5321" r="9768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373845" y="489039"/>
            <a:ext cx="2304000" cy="172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97999" l="0" r="974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373845" y="2661481"/>
            <a:ext cx="2304000" cy="172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98363" l="0" r="966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373845" y="4833923"/>
            <a:ext cx="2304000" cy="1728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9235728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80434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849" b="99454" l="7231" r="912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0" y="405000"/>
            <a:ext cx="8064000" cy="604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100000" l="0" r="99136">
                        <a14:backgroundMark x1="49523" y1="91025" x2="49523" y2="910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640691" y="561039"/>
            <a:ext cx="2304000" cy="172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99576" l="1592" r="9504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640691" y="2643020"/>
            <a:ext cx="2304000" cy="172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100000" l="2001" r="954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640691" y="4725000"/>
            <a:ext cx="2304000" cy="1728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9235728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12135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73008" y="428882"/>
            <a:ext cx="2305050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769597" y="432057"/>
            <a:ext cx="2305050" cy="172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667" b="99697" l="3593" r="93679">
                        <a14:foregroundMark x1="3683" y1="66889" x2="3683" y2="66889"/>
                        <a14:foregroundMark x1="22647" y1="99757" x2="22647" y2="99757"/>
                        <a14:foregroundMark x1="93679" y1="65070" x2="93679" y2="65070"/>
                        <a14:foregroundMark x1="77126" y1="667" x2="77126" y2="667"/>
                        <a14:foregroundMark x1="77126" y1="667" x2="77126" y2="667"/>
                        <a14:foregroundMark x1="77126" y1="667" x2="77126" y2="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5057725" y="430863"/>
            <a:ext cx="2304347" cy="172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345150" y="430863"/>
            <a:ext cx="2304000" cy="172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2911" b="98363" l="3502" r="929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640691" y="430863"/>
            <a:ext cx="2304000" cy="172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546" b="98605" l="5639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31820" y="4261743"/>
            <a:ext cx="2400000" cy="1800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546" b="98605" l="5639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825481" y="4261743"/>
            <a:ext cx="2400000" cy="1800000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>
            <a:off x="0" y="3145894"/>
            <a:ext cx="12192000" cy="99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84811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73008" y="428882"/>
            <a:ext cx="2305050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769597" y="432057"/>
            <a:ext cx="2305050" cy="172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667" b="99697" l="3593" r="93679">
                        <a14:foregroundMark x1="3683" y1="66889" x2="3683" y2="66889"/>
                        <a14:foregroundMark x1="22647" y1="99757" x2="22647" y2="99757"/>
                        <a14:foregroundMark x1="93679" y1="65070" x2="93679" y2="65070"/>
                        <a14:foregroundMark x1="77126" y1="667" x2="77126" y2="667"/>
                        <a14:foregroundMark x1="77126" y1="667" x2="77126" y2="667"/>
                        <a14:foregroundMark x1="77126" y1="667" x2="77126" y2="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5057725" y="430863"/>
            <a:ext cx="2304347" cy="172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244" b="97756" l="9914" r="89950">
                        <a14:foregroundMark x1="50841" y1="2244" x2="50841" y2="2244"/>
                        <a14:foregroundMark x1="12915" y1="45846" x2="12915" y2="45846"/>
                        <a14:foregroundMark x1="12915" y1="45846" x2="12915" y2="45846"/>
                        <a14:foregroundMark x1="11869" y1="67495" x2="11869" y2="67495"/>
                        <a14:foregroundMark x1="12688" y1="67495" x2="12688" y2="67495"/>
                        <a14:foregroundMark x1="49386" y1="97756" x2="49386" y2="97756"/>
                        <a14:foregroundMark x1="84175" y1="64463" x2="84175" y2="64463"/>
                        <a14:foregroundMark x1="84175" y1="64463" x2="84175" y2="64463"/>
                        <a14:foregroundMark x1="87085" y1="53608" x2="87085" y2="53608"/>
                        <a14:foregroundMark x1="83356" y1="53608" x2="83356" y2="53608"/>
                        <a14:foregroundMark x1="83356" y1="53608" x2="83356" y2="536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611805">
            <a:off x="405917" y="3598769"/>
            <a:ext cx="2439232" cy="2016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3942" b="98727" l="7913" r="879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8425" t="4092" r="12110" b="3011"/>
          <a:stretch/>
        </p:blipFill>
        <p:spPr>
          <a:xfrm>
            <a:off x="2806130" y="3651283"/>
            <a:ext cx="2052981" cy="1800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546" b="98605" l="5639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808464" y="3651283"/>
            <a:ext cx="2400000" cy="1800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395" b="99030" l="6048" r="95362">
                        <a14:foregroundMark x1="47704" y1="99151" x2="47704" y2="99151"/>
                        <a14:foregroundMark x1="69577" y1="1395" x2="69577" y2="1395"/>
                        <a14:foregroundMark x1="95407" y1="38872" x2="95407" y2="38872"/>
                        <a14:foregroundMark x1="8549" y1="45846" x2="8549" y2="45846"/>
                        <a14:foregroundMark x1="6048" y1="46392" x2="6048" y2="46392"/>
                        <a14:foregroundMark x1="50205" y1="41419" x2="50205" y2="414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157817" y="3651283"/>
            <a:ext cx="2400363" cy="1800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849" b="99454" l="7231" r="912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07532" y="3651283"/>
            <a:ext cx="2400000" cy="1800000"/>
          </a:xfrm>
          <a:prstGeom prst="rect">
            <a:avLst/>
          </a:prstGeom>
        </p:spPr>
      </p:pic>
      <p:cxnSp>
        <p:nvCxnSpPr>
          <p:cNvPr id="17" name="Přímá spojnice 16"/>
          <p:cNvCxnSpPr/>
          <p:nvPr/>
        </p:nvCxnSpPr>
        <p:spPr>
          <a:xfrm>
            <a:off x="0" y="3145894"/>
            <a:ext cx="12192000" cy="99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36336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-197927" y="300664"/>
            <a:ext cx="1971431" cy="1481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911982" y="300664"/>
            <a:ext cx="1971431" cy="1475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667" b="99697" l="3593" r="93679">
                        <a14:foregroundMark x1="3683" y1="66889" x2="3683" y2="66889"/>
                        <a14:foregroundMark x1="22647" y1="99757" x2="22647" y2="99757"/>
                        <a14:foregroundMark x1="93679" y1="65070" x2="93679" y2="65070"/>
                        <a14:foregroundMark x1="77126" y1="667" x2="77126" y2="667"/>
                        <a14:foregroundMark x1="77126" y1="667" x2="77126" y2="667"/>
                        <a14:foregroundMark x1="77126" y1="667" x2="77126" y2="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021891" y="300664"/>
            <a:ext cx="1970830" cy="14779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131199" y="300664"/>
            <a:ext cx="1970533" cy="1477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2911" b="98363" l="3502" r="929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240210" y="300664"/>
            <a:ext cx="1970533" cy="14779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667" b="99697" l="3593" r="93679">
                        <a14:foregroundMark x1="3683" y1="66889" x2="3683" y2="66889"/>
                        <a14:foregroundMark x1="22647" y1="99757" x2="22647" y2="99757"/>
                        <a14:foregroundMark x1="93679" y1="65070" x2="93679" y2="65070"/>
                        <a14:foregroundMark x1="77126" y1="667" x2="77126" y2="667"/>
                        <a14:foregroundMark x1="77126" y1="667" x2="77126" y2="667"/>
                        <a14:foregroundMark x1="77126" y1="667" x2="77126" y2="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0349221" y="300664"/>
            <a:ext cx="1970830" cy="14779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2244" b="97756" l="9914" r="89950">
                        <a14:foregroundMark x1="50841" y1="2244" x2="50841" y2="2244"/>
                        <a14:foregroundMark x1="12915" y1="45846" x2="12915" y2="45846"/>
                        <a14:foregroundMark x1="12915" y1="45846" x2="12915" y2="45846"/>
                        <a14:foregroundMark x1="11869" y1="67495" x2="11869" y2="67495"/>
                        <a14:foregroundMark x1="12688" y1="67495" x2="12688" y2="67495"/>
                        <a14:foregroundMark x1="49386" y1="97756" x2="49386" y2="97756"/>
                        <a14:foregroundMark x1="84175" y1="64463" x2="84175" y2="64463"/>
                        <a14:foregroundMark x1="84175" y1="64463" x2="84175" y2="64463"/>
                        <a14:foregroundMark x1="87085" y1="53608" x2="87085" y2="53608"/>
                        <a14:foregroundMark x1="83356" y1="53608" x2="83356" y2="53608"/>
                        <a14:foregroundMark x1="83356" y1="53608" x2="83356" y2="536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611805">
            <a:off x="527287" y="4315736"/>
            <a:ext cx="1960094" cy="1620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395" b="99030" l="6048" r="95362">
                        <a14:foregroundMark x1="47704" y1="99151" x2="47704" y2="99151"/>
                        <a14:foregroundMark x1="69577" y1="1395" x2="69577" y2="1395"/>
                        <a14:foregroundMark x1="95407" y1="38872" x2="95407" y2="38872"/>
                        <a14:foregroundMark x1="8549" y1="45846" x2="8549" y2="45846"/>
                        <a14:foregroundMark x1="6048" y1="46392" x2="6048" y2="46392"/>
                        <a14:foregroundMark x1="50205" y1="41419" x2="50205" y2="414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376145" y="4276539"/>
            <a:ext cx="1824278" cy="1368000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>
            <a:off x="0" y="3145894"/>
            <a:ext cx="12192000" cy="99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61007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73008" y="425707"/>
            <a:ext cx="2305050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769597" y="432057"/>
            <a:ext cx="2305050" cy="172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546" b="98605" l="5639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73008" y="3479833"/>
            <a:ext cx="2400000" cy="180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395" b="99030" l="6048" r="95362">
                        <a14:foregroundMark x1="47704" y1="99151" x2="47704" y2="99151"/>
                        <a14:foregroundMark x1="69577" y1="1395" x2="69577" y2="1395"/>
                        <a14:foregroundMark x1="95407" y1="38872" x2="95407" y2="38872"/>
                        <a14:foregroundMark x1="8549" y1="45846" x2="8549" y2="45846"/>
                        <a14:foregroundMark x1="6048" y1="46392" x2="6048" y2="46392"/>
                        <a14:foregroundMark x1="50205" y1="41419" x2="50205" y2="414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873008" y="3440066"/>
            <a:ext cx="2400363" cy="1800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3145894"/>
            <a:ext cx="12192000" cy="99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07319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67" b="99697" l="3593" r="93679">
                        <a14:foregroundMark x1="3683" y1="66889" x2="3683" y2="66889"/>
                        <a14:foregroundMark x1="22647" y1="99757" x2="22647" y2="99757"/>
                        <a14:foregroundMark x1="93679" y1="65070" x2="93679" y2="65070"/>
                        <a14:foregroundMark x1="77126" y1="667" x2="77126" y2="667"/>
                        <a14:foregroundMark x1="77126" y1="667" x2="77126" y2="667"/>
                        <a14:foregroundMark x1="77126" y1="667" x2="77126" y2="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13866" y="430863"/>
            <a:ext cx="2304347" cy="172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201291" y="430863"/>
            <a:ext cx="2304000" cy="172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244" b="97756" l="9914" r="89950">
                        <a14:foregroundMark x1="50841" y1="2244" x2="50841" y2="2244"/>
                        <a14:foregroundMark x1="12915" y1="45846" x2="12915" y2="45846"/>
                        <a14:foregroundMark x1="12915" y1="45846" x2="12915" y2="45846"/>
                        <a14:foregroundMark x1="11869" y1="67495" x2="11869" y2="67495"/>
                        <a14:foregroundMark x1="12688" y1="67495" x2="12688" y2="67495"/>
                        <a14:foregroundMark x1="49386" y1="97756" x2="49386" y2="97756"/>
                        <a14:foregroundMark x1="84175" y1="64463" x2="84175" y2="64463"/>
                        <a14:foregroundMark x1="84175" y1="64463" x2="84175" y2="64463"/>
                        <a14:foregroundMark x1="87085" y1="53608" x2="87085" y2="53608"/>
                        <a14:foregroundMark x1="83356" y1="53608" x2="83356" y2="53608"/>
                        <a14:foregroundMark x1="83356" y1="53608" x2="83356" y2="536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611805">
            <a:off x="427176" y="3544767"/>
            <a:ext cx="2177886" cy="1800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3942" b="98727" l="7913" r="879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8425" t="4092" r="12110" b="3011"/>
          <a:stretch/>
        </p:blipFill>
        <p:spPr>
          <a:xfrm>
            <a:off x="2319007" y="3706769"/>
            <a:ext cx="1683441" cy="1476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546" b="98605" l="5639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905336" y="3706769"/>
            <a:ext cx="1968000" cy="1476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395" b="99030" l="6048" r="95362">
                        <a14:foregroundMark x1="47704" y1="99151" x2="47704" y2="99151"/>
                        <a14:foregroundMark x1="69577" y1="1395" x2="69577" y2="1395"/>
                        <a14:foregroundMark x1="95407" y1="38872" x2="95407" y2="38872"/>
                        <a14:foregroundMark x1="8549" y1="45846" x2="8549" y2="45846"/>
                        <a14:foregroundMark x1="6048" y1="46392" x2="6048" y2="46392"/>
                        <a14:foregroundMark x1="50205" y1="41419" x2="50205" y2="414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5776224" y="3706767"/>
            <a:ext cx="1968298" cy="1476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849" b="99454" l="7231" r="912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647410" y="3674786"/>
            <a:ext cx="1968000" cy="1476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3942" b="98727" l="7913" r="879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8425" t="4092" r="12110" b="3011"/>
          <a:stretch/>
        </p:blipFill>
        <p:spPr>
          <a:xfrm>
            <a:off x="9518300" y="3674786"/>
            <a:ext cx="1683441" cy="1476000"/>
          </a:xfrm>
          <a:prstGeom prst="rect">
            <a:avLst/>
          </a:prstGeom>
        </p:spPr>
      </p:pic>
      <p:cxnSp>
        <p:nvCxnSpPr>
          <p:cNvPr id="17" name="Přímá spojnice 16"/>
          <p:cNvCxnSpPr/>
          <p:nvPr/>
        </p:nvCxnSpPr>
        <p:spPr>
          <a:xfrm>
            <a:off x="0" y="3145894"/>
            <a:ext cx="12192000" cy="99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96655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46513" y="432056"/>
            <a:ext cx="2305050" cy="172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667" b="99697" l="3593" r="93679">
                        <a14:foregroundMark x1="3683" y1="66889" x2="3683" y2="66889"/>
                        <a14:foregroundMark x1="22647" y1="99757" x2="22647" y2="99757"/>
                        <a14:foregroundMark x1="93679" y1="65070" x2="93679" y2="65070"/>
                        <a14:foregroundMark x1="77126" y1="667" x2="77126" y2="667"/>
                        <a14:foregroundMark x1="77126" y1="667" x2="77126" y2="667"/>
                        <a14:foregroundMark x1="77126" y1="667" x2="77126" y2="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911823" y="430863"/>
            <a:ext cx="2304347" cy="172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776430" y="430863"/>
            <a:ext cx="2304000" cy="172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2911" b="98363" l="3502" r="929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640691" y="430863"/>
            <a:ext cx="2304000" cy="172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546" b="98605" l="5639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0" y="3346483"/>
            <a:ext cx="2400000" cy="1800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3145894"/>
            <a:ext cx="12192000" cy="99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48253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73008" y="428882"/>
            <a:ext cx="2305050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244" b="97756" l="9914" r="89950">
                        <a14:foregroundMark x1="50841" y1="2244" x2="50841" y2="2244"/>
                        <a14:foregroundMark x1="12915" y1="45846" x2="12915" y2="45846"/>
                        <a14:foregroundMark x1="12915" y1="45846" x2="12915" y2="45846"/>
                        <a14:foregroundMark x1="11869" y1="67495" x2="11869" y2="67495"/>
                        <a14:foregroundMark x1="12688" y1="67495" x2="12688" y2="67495"/>
                        <a14:foregroundMark x1="49386" y1="97756" x2="49386" y2="97756"/>
                        <a14:foregroundMark x1="84175" y1="64463" x2="84175" y2="64463"/>
                        <a14:foregroundMark x1="84175" y1="64463" x2="84175" y2="64463"/>
                        <a14:foregroundMark x1="87085" y1="53608" x2="87085" y2="53608"/>
                        <a14:foregroundMark x1="83356" y1="53608" x2="83356" y2="53608"/>
                        <a14:foregroundMark x1="83356" y1="53608" x2="83356" y2="536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611805">
            <a:off x="405917" y="3598769"/>
            <a:ext cx="2439232" cy="2016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942" b="98727" l="7913" r="879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8425" t="4092" r="12110" b="3011"/>
          <a:stretch/>
        </p:blipFill>
        <p:spPr>
          <a:xfrm>
            <a:off x="2806130" y="3651283"/>
            <a:ext cx="2052981" cy="180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546" b="98605" l="5639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808464" y="3651283"/>
            <a:ext cx="2400000" cy="180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395" b="99030" l="6048" r="95362">
                        <a14:foregroundMark x1="47704" y1="99151" x2="47704" y2="99151"/>
                        <a14:foregroundMark x1="69577" y1="1395" x2="69577" y2="1395"/>
                        <a14:foregroundMark x1="95407" y1="38872" x2="95407" y2="38872"/>
                        <a14:foregroundMark x1="8549" y1="45846" x2="8549" y2="45846"/>
                        <a14:foregroundMark x1="6048" y1="46392" x2="6048" y2="46392"/>
                        <a14:foregroundMark x1="50205" y1="41419" x2="50205" y2="414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157817" y="3651283"/>
            <a:ext cx="2400363" cy="1800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3145894"/>
            <a:ext cx="12192000" cy="99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69580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Rozpoznávání základních barev a jejich odstínů</a:t>
            </a:r>
            <a:endParaRPr lang="cs-CZ" dirty="0"/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Procvičení a osvojení si barev.</a:t>
            </a:r>
          </a:p>
          <a:p>
            <a:r>
              <a:rPr lang="cs-CZ" dirty="0"/>
              <a:t>Procvičení a osvojení si počtů do </a:t>
            </a:r>
            <a:r>
              <a:rPr lang="cs-CZ" dirty="0" smtClean="0"/>
              <a:t>6.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r>
              <a:rPr lang="cs-CZ" dirty="0"/>
              <a:t>Na snímcích 2 - 6 děti vybírají správné barvy květin tak, aby byly shodné s barvami motýlích křídel. Nesprávně zvolený barevný puntík zmizí a naopak. Procvičujeme zrakové vnímání a barvy.</a:t>
            </a:r>
          </a:p>
          <a:p>
            <a:pPr marL="45720" indent="0">
              <a:buNone/>
            </a:pPr>
            <a:r>
              <a:rPr lang="cs-CZ" dirty="0"/>
              <a:t>Na snímcích 7 - 11 děti hledají ke květině stejně barevného motýla. Nesprávně zvolený motýl zmizí a naopak. Procvičujeme zrakové vnímání a barvy.</a:t>
            </a:r>
          </a:p>
          <a:p>
            <a:pPr marL="45720" indent="0">
              <a:buNone/>
            </a:pPr>
            <a:r>
              <a:rPr lang="cs-CZ" dirty="0"/>
              <a:t>Na snímcích 12 - 18 děti procvičují počty do </a:t>
            </a:r>
            <a:r>
              <a:rPr lang="cs-CZ" dirty="0" smtClean="0"/>
              <a:t>6. </a:t>
            </a:r>
            <a:r>
              <a:rPr lang="cs-CZ" dirty="0"/>
              <a:t>Cílem je mít na obrázku stejný počet motýlů a květin. Tzn., že děti buď </a:t>
            </a:r>
            <a:r>
              <a:rPr lang="cs-CZ" dirty="0" smtClean="0"/>
              <a:t>dokreslují </a:t>
            </a:r>
            <a:r>
              <a:rPr lang="cs-CZ" dirty="0"/>
              <a:t>nebo škrtají KVĚTINY. 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Nechat se získat pro záměrné učení</a:t>
            </a:r>
          </a:p>
          <a:p>
            <a:r>
              <a:rPr lang="cs-CZ" dirty="0"/>
              <a:t>Orientovat se v číselné řadě 1 – </a:t>
            </a:r>
            <a:r>
              <a:rPr lang="cs-CZ" dirty="0" smtClean="0"/>
              <a:t>10</a:t>
            </a:r>
          </a:p>
          <a:p>
            <a:r>
              <a:rPr lang="cs-CZ" dirty="0" smtClean="0"/>
              <a:t>Porovnat</a:t>
            </a:r>
            <a:r>
              <a:rPr lang="cs-CZ" dirty="0"/>
              <a:t>, že 5 je </a:t>
            </a:r>
            <a:r>
              <a:rPr lang="cs-CZ" dirty="0" smtClean="0"/>
              <a:t>více než 4</a:t>
            </a:r>
            <a:endParaRPr lang="cs-CZ" dirty="0"/>
          </a:p>
          <a:p>
            <a:r>
              <a:rPr lang="cs-CZ"/>
              <a:t>Zaměřovat se na to, co je z poznávacího hlediska důležité</a:t>
            </a:r>
          </a:p>
          <a:p>
            <a:pPr marL="45720" indent="0">
              <a:buNone/>
            </a:pPr>
            <a:r>
              <a:rPr lang="cs-CZ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301</Words>
  <Application>Microsoft Office PowerPoint</Application>
  <PresentationFormat>Vlastní</PresentationFormat>
  <Paragraphs>72</Paragraphs>
  <Slides>24</Slides>
  <Notes>23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Sheer Green 16x9</vt:lpstr>
      <vt:lpstr>Letní louka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Letní louka</dc:title>
  <dc:creator/>
  <cp:lastModifiedBy/>
  <cp:revision>6</cp:revision>
  <dcterms:created xsi:type="dcterms:W3CDTF">2014-08-05T12:38:58Z</dcterms:created>
  <dcterms:modified xsi:type="dcterms:W3CDTF">2015-05-28T09:52:40Z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